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5"/>
  </p:notesMasterIdLst>
  <p:sldIdLst>
    <p:sldId id="256" r:id="rId2"/>
    <p:sldId id="288" r:id="rId3"/>
    <p:sldId id="257" r:id="rId4"/>
    <p:sldId id="258" r:id="rId5"/>
    <p:sldId id="259" r:id="rId6"/>
    <p:sldId id="260" r:id="rId7"/>
    <p:sldId id="261" r:id="rId8"/>
    <p:sldId id="262" r:id="rId9"/>
    <p:sldId id="263" r:id="rId10"/>
    <p:sldId id="287"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Lst>
  <p:sldSz cx="18288000" cy="10287000"/>
  <p:notesSz cx="6858000" cy="9144000"/>
  <p:embeddedFontLst>
    <p:embeddedFont>
      <p:font typeface="Calibri" panose="020F0502020204030204" pitchFamily="34" charset="0"/>
      <p:regular r:id="rId36"/>
      <p:bold r:id="rId37"/>
      <p:italic r:id="rId38"/>
      <p:boldItalic r:id="rId39"/>
    </p:embeddedFont>
    <p:embeddedFont>
      <p:font typeface="Canva Sans" panose="020B0604020202020204" charset="0"/>
      <p:regular r:id="rId40"/>
    </p:embeddedFont>
    <p:embeddedFont>
      <p:font typeface="Canva Sans Bold" panose="020B0604020202020204" charset="0"/>
      <p:regular r:id="rId41"/>
    </p:embeddedFont>
    <p:embeddedFont>
      <p:font typeface="Montserrat" panose="00000500000000000000" pitchFamily="2" charset="0"/>
      <p:regular r:id="rId42"/>
      <p:bold r:id="rId43"/>
      <p:italic r:id="rId44"/>
      <p:boldItalic r:id="rId45"/>
    </p:embeddedFont>
    <p:embeddedFont>
      <p:font typeface="Montserrat Bold" panose="00000800000000000000" charset="0"/>
      <p:regular r:id="rId46"/>
    </p:embeddedFont>
    <p:embeddedFont>
      <p:font typeface="Rowdies" panose="020B0604020202020204" charset="0"/>
      <p:regular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7695" autoAdjust="0"/>
  </p:normalViewPr>
  <p:slideViewPr>
    <p:cSldViewPr>
      <p:cViewPr varScale="1">
        <p:scale>
          <a:sx n="78" d="100"/>
          <a:sy n="78" d="100"/>
        </p:scale>
        <p:origin x="54"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yssa DuToit" userId="926418c4-fd70-4f20-b6bf-dc97f3241573" providerId="ADAL" clId="{2293A467-60CE-47C2-9DC2-F70DE6AB8F7A}"/>
    <pc:docChg chg="undo custSel addSld delSld modSld sldOrd">
      <pc:chgData name="Alyssa DuToit" userId="926418c4-fd70-4f20-b6bf-dc97f3241573" providerId="ADAL" clId="{2293A467-60CE-47C2-9DC2-F70DE6AB8F7A}" dt="2026-08-27T20:43:46.703" v="816" actId="20577"/>
      <pc:docMkLst>
        <pc:docMk/>
      </pc:docMkLst>
      <pc:sldChg chg="addSp delSp modSp mod delAnim modAnim modNotesTx">
        <pc:chgData name="Alyssa DuToit" userId="926418c4-fd70-4f20-b6bf-dc97f3241573" providerId="ADAL" clId="{2293A467-60CE-47C2-9DC2-F70DE6AB8F7A}" dt="2026-08-27T20:30:39.511" v="688" actId="478"/>
        <pc:sldMkLst>
          <pc:docMk/>
          <pc:sldMk cId="0" sldId="256"/>
        </pc:sldMkLst>
        <pc:spChg chg="mod">
          <ac:chgData name="Alyssa DuToit" userId="926418c4-fd70-4f20-b6bf-dc97f3241573" providerId="ADAL" clId="{2293A467-60CE-47C2-9DC2-F70DE6AB8F7A}" dt="2026-08-24T18:15:23.289" v="86" actId="20577"/>
          <ac:spMkLst>
            <pc:docMk/>
            <pc:sldMk cId="0" sldId="256"/>
            <ac:spMk id="11" creationId="{00000000-0000-0000-0000-000000000000}"/>
          </ac:spMkLst>
        </pc:spChg>
        <pc:spChg chg="mod">
          <ac:chgData name="Alyssa DuToit" userId="926418c4-fd70-4f20-b6bf-dc97f3241573" providerId="ADAL" clId="{2293A467-60CE-47C2-9DC2-F70DE6AB8F7A}" dt="2026-08-27T14:13:39.302" v="633" actId="20577"/>
          <ac:spMkLst>
            <pc:docMk/>
            <pc:sldMk cId="0" sldId="256"/>
            <ac:spMk id="13" creationId="{00000000-0000-0000-0000-000000000000}"/>
          </ac:spMkLst>
        </pc:spChg>
        <pc:picChg chg="add del mod">
          <ac:chgData name="Alyssa DuToit" userId="926418c4-fd70-4f20-b6bf-dc97f3241573" providerId="ADAL" clId="{2293A467-60CE-47C2-9DC2-F70DE6AB8F7A}" dt="2026-08-27T20:30:39.511" v="688" actId="478"/>
          <ac:picMkLst>
            <pc:docMk/>
            <pc:sldMk cId="0" sldId="256"/>
            <ac:picMk id="15" creationId="{0CB26362-5373-44AA-91F9-6F9D6C7DBFB5}"/>
          </ac:picMkLst>
        </pc:picChg>
      </pc:sldChg>
      <pc:sldChg chg="modSp mod modNotesTx">
        <pc:chgData name="Alyssa DuToit" userId="926418c4-fd70-4f20-b6bf-dc97f3241573" providerId="ADAL" clId="{2293A467-60CE-47C2-9DC2-F70DE6AB8F7A}" dt="2026-08-27T14:38:58.130" v="679" actId="20577"/>
        <pc:sldMkLst>
          <pc:docMk/>
          <pc:sldMk cId="0" sldId="257"/>
        </pc:sldMkLst>
        <pc:spChg chg="mod">
          <ac:chgData name="Alyssa DuToit" userId="926418c4-fd70-4f20-b6bf-dc97f3241573" providerId="ADAL" clId="{2293A467-60CE-47C2-9DC2-F70DE6AB8F7A}" dt="2026-08-24T18:17:10.656" v="97" actId="255"/>
          <ac:spMkLst>
            <pc:docMk/>
            <pc:sldMk cId="0" sldId="257"/>
            <ac:spMk id="29" creationId="{00000000-0000-0000-0000-000000000000}"/>
          </ac:spMkLst>
        </pc:spChg>
        <pc:grpChg chg="mod">
          <ac:chgData name="Alyssa DuToit" userId="926418c4-fd70-4f20-b6bf-dc97f3241573" providerId="ADAL" clId="{2293A467-60CE-47C2-9DC2-F70DE6AB8F7A}" dt="2026-08-24T18:17:17.335" v="98" actId="1076"/>
          <ac:grpSpMkLst>
            <pc:docMk/>
            <pc:sldMk cId="0" sldId="257"/>
            <ac:grpSpMk id="26" creationId="{00000000-0000-0000-0000-000000000000}"/>
          </ac:grpSpMkLst>
        </pc:grpChg>
      </pc:sldChg>
      <pc:sldChg chg="modSp mod">
        <pc:chgData name="Alyssa DuToit" userId="926418c4-fd70-4f20-b6bf-dc97f3241573" providerId="ADAL" clId="{2293A467-60CE-47C2-9DC2-F70DE6AB8F7A}" dt="2026-08-24T18:16:40.544" v="96" actId="1076"/>
        <pc:sldMkLst>
          <pc:docMk/>
          <pc:sldMk cId="0" sldId="258"/>
        </pc:sldMkLst>
        <pc:spChg chg="mod">
          <ac:chgData name="Alyssa DuToit" userId="926418c4-fd70-4f20-b6bf-dc97f3241573" providerId="ADAL" clId="{2293A467-60CE-47C2-9DC2-F70DE6AB8F7A}" dt="2026-08-24T18:16:40.544" v="96" actId="1076"/>
          <ac:spMkLst>
            <pc:docMk/>
            <pc:sldMk cId="0" sldId="258"/>
            <ac:spMk id="11" creationId="{00000000-0000-0000-0000-000000000000}"/>
          </ac:spMkLst>
        </pc:spChg>
        <pc:spChg chg="mod">
          <ac:chgData name="Alyssa DuToit" userId="926418c4-fd70-4f20-b6bf-dc97f3241573" providerId="ADAL" clId="{2293A467-60CE-47C2-9DC2-F70DE6AB8F7A}" dt="2026-08-24T18:16:34.440" v="95" actId="255"/>
          <ac:spMkLst>
            <pc:docMk/>
            <pc:sldMk cId="0" sldId="258"/>
            <ac:spMk id="13" creationId="{00000000-0000-0000-0000-000000000000}"/>
          </ac:spMkLst>
        </pc:spChg>
      </pc:sldChg>
      <pc:sldChg chg="modNotesTx">
        <pc:chgData name="Alyssa DuToit" userId="926418c4-fd70-4f20-b6bf-dc97f3241573" providerId="ADAL" clId="{2293A467-60CE-47C2-9DC2-F70DE6AB8F7A}" dt="2026-08-27T14:39:04.765" v="681" actId="20577"/>
        <pc:sldMkLst>
          <pc:docMk/>
          <pc:sldMk cId="0" sldId="259"/>
        </pc:sldMkLst>
      </pc:sldChg>
      <pc:sldChg chg="modNotesTx">
        <pc:chgData name="Alyssa DuToit" userId="926418c4-fd70-4f20-b6bf-dc97f3241573" providerId="ADAL" clId="{2293A467-60CE-47C2-9DC2-F70DE6AB8F7A}" dt="2026-08-27T14:39:06.178" v="682" actId="20577"/>
        <pc:sldMkLst>
          <pc:docMk/>
          <pc:sldMk cId="0" sldId="260"/>
        </pc:sldMkLst>
      </pc:sldChg>
      <pc:sldChg chg="modNotesTx">
        <pc:chgData name="Alyssa DuToit" userId="926418c4-fd70-4f20-b6bf-dc97f3241573" providerId="ADAL" clId="{2293A467-60CE-47C2-9DC2-F70DE6AB8F7A}" dt="2026-08-27T14:39:07.789" v="683" actId="20577"/>
        <pc:sldMkLst>
          <pc:docMk/>
          <pc:sldMk cId="0" sldId="261"/>
        </pc:sldMkLst>
      </pc:sldChg>
      <pc:sldChg chg="modNotesTx">
        <pc:chgData name="Alyssa DuToit" userId="926418c4-fd70-4f20-b6bf-dc97f3241573" providerId="ADAL" clId="{2293A467-60CE-47C2-9DC2-F70DE6AB8F7A}" dt="2026-08-27T14:39:11.413" v="684" actId="20577"/>
        <pc:sldMkLst>
          <pc:docMk/>
          <pc:sldMk cId="0" sldId="262"/>
        </pc:sldMkLst>
      </pc:sldChg>
      <pc:sldChg chg="addSp delSp modSp mod">
        <pc:chgData name="Alyssa DuToit" userId="926418c4-fd70-4f20-b6bf-dc97f3241573" providerId="ADAL" clId="{2293A467-60CE-47C2-9DC2-F70DE6AB8F7A}" dt="2026-08-25T18:48:26.887" v="498" actId="20577"/>
        <pc:sldMkLst>
          <pc:docMk/>
          <pc:sldMk cId="0" sldId="263"/>
        </pc:sldMkLst>
        <pc:spChg chg="mod">
          <ac:chgData name="Alyssa DuToit" userId="926418c4-fd70-4f20-b6bf-dc97f3241573" providerId="ADAL" clId="{2293A467-60CE-47C2-9DC2-F70DE6AB8F7A}" dt="2026-08-25T18:44:03.003" v="248" actId="20577"/>
          <ac:spMkLst>
            <pc:docMk/>
            <pc:sldMk cId="0" sldId="263"/>
            <ac:spMk id="2" creationId="{00000000-0000-0000-0000-000000000000}"/>
          </ac:spMkLst>
        </pc:spChg>
        <pc:spChg chg="mod">
          <ac:chgData name="Alyssa DuToit" userId="926418c4-fd70-4f20-b6bf-dc97f3241573" providerId="ADAL" clId="{2293A467-60CE-47C2-9DC2-F70DE6AB8F7A}" dt="2026-08-25T18:43:00.519" v="174" actId="20577"/>
          <ac:spMkLst>
            <pc:docMk/>
            <pc:sldMk cId="0" sldId="263"/>
            <ac:spMk id="7" creationId="{00000000-0000-0000-0000-000000000000}"/>
          </ac:spMkLst>
        </pc:spChg>
        <pc:spChg chg="add mod">
          <ac:chgData name="Alyssa DuToit" userId="926418c4-fd70-4f20-b6bf-dc97f3241573" providerId="ADAL" clId="{2293A467-60CE-47C2-9DC2-F70DE6AB8F7A}" dt="2026-08-25T18:48:26.887" v="498" actId="20577"/>
          <ac:spMkLst>
            <pc:docMk/>
            <pc:sldMk cId="0" sldId="263"/>
            <ac:spMk id="21" creationId="{8ED7D3C6-630F-4767-B5F6-C12BE143A1AA}"/>
          </ac:spMkLst>
        </pc:spChg>
        <pc:grpChg chg="del">
          <ac:chgData name="Alyssa DuToit" userId="926418c4-fd70-4f20-b6bf-dc97f3241573" providerId="ADAL" clId="{2293A467-60CE-47C2-9DC2-F70DE6AB8F7A}" dt="2026-08-25T18:43:03.004" v="175" actId="478"/>
          <ac:grpSpMkLst>
            <pc:docMk/>
            <pc:sldMk cId="0" sldId="263"/>
            <ac:grpSpMk id="8" creationId="{00000000-0000-0000-0000-000000000000}"/>
          </ac:grpSpMkLst>
        </pc:grpChg>
      </pc:sldChg>
      <pc:sldChg chg="modSp mod modNotesTx">
        <pc:chgData name="Alyssa DuToit" userId="926418c4-fd70-4f20-b6bf-dc97f3241573" providerId="ADAL" clId="{2293A467-60CE-47C2-9DC2-F70DE6AB8F7A}" dt="2026-08-27T14:39:21.796" v="685" actId="20577"/>
        <pc:sldMkLst>
          <pc:docMk/>
          <pc:sldMk cId="0" sldId="272"/>
        </pc:sldMkLst>
        <pc:spChg chg="mod">
          <ac:chgData name="Alyssa DuToit" userId="926418c4-fd70-4f20-b6bf-dc97f3241573" providerId="ADAL" clId="{2293A467-60CE-47C2-9DC2-F70DE6AB8F7A}" dt="2026-08-26T18:53:14.687" v="603" actId="20577"/>
          <ac:spMkLst>
            <pc:docMk/>
            <pc:sldMk cId="0" sldId="272"/>
            <ac:spMk id="8" creationId="{00000000-0000-0000-0000-000000000000}"/>
          </ac:spMkLst>
        </pc:spChg>
      </pc:sldChg>
      <pc:sldChg chg="modSp mod">
        <pc:chgData name="Alyssa DuToit" userId="926418c4-fd70-4f20-b6bf-dc97f3241573" providerId="ADAL" clId="{2293A467-60CE-47C2-9DC2-F70DE6AB8F7A}" dt="2026-08-27T14:21:05.691" v="634" actId="20577"/>
        <pc:sldMkLst>
          <pc:docMk/>
          <pc:sldMk cId="0" sldId="276"/>
        </pc:sldMkLst>
        <pc:spChg chg="mod">
          <ac:chgData name="Alyssa DuToit" userId="926418c4-fd70-4f20-b6bf-dc97f3241573" providerId="ADAL" clId="{2293A467-60CE-47C2-9DC2-F70DE6AB8F7A}" dt="2026-08-27T14:21:05.691" v="634" actId="20577"/>
          <ac:spMkLst>
            <pc:docMk/>
            <pc:sldMk cId="0" sldId="276"/>
            <ac:spMk id="18" creationId="{00000000-0000-0000-0000-000000000000}"/>
          </ac:spMkLst>
        </pc:spChg>
        <pc:spChg chg="mod">
          <ac:chgData name="Alyssa DuToit" userId="926418c4-fd70-4f20-b6bf-dc97f3241573" providerId="ADAL" clId="{2293A467-60CE-47C2-9DC2-F70DE6AB8F7A}" dt="2026-08-25T19:05:51.828" v="598" actId="404"/>
          <ac:spMkLst>
            <pc:docMk/>
            <pc:sldMk cId="0" sldId="276"/>
            <ac:spMk id="21" creationId="{00000000-0000-0000-0000-000000000000}"/>
          </ac:spMkLst>
        </pc:spChg>
      </pc:sldChg>
      <pc:sldChg chg="addSp delSp modSp mod">
        <pc:chgData name="Alyssa DuToit" userId="926418c4-fd70-4f20-b6bf-dc97f3241573" providerId="ADAL" clId="{2293A467-60CE-47C2-9DC2-F70DE6AB8F7A}" dt="2026-08-24T18:11:19.529" v="4" actId="1076"/>
        <pc:sldMkLst>
          <pc:docMk/>
          <pc:sldMk cId="0" sldId="279"/>
        </pc:sldMkLst>
        <pc:spChg chg="del">
          <ac:chgData name="Alyssa DuToit" userId="926418c4-fd70-4f20-b6bf-dc97f3241573" providerId="ADAL" clId="{2293A467-60CE-47C2-9DC2-F70DE6AB8F7A}" dt="2026-08-24T18:11:11.999" v="0" actId="478"/>
          <ac:spMkLst>
            <pc:docMk/>
            <pc:sldMk cId="0" sldId="279"/>
            <ac:spMk id="6" creationId="{00000000-0000-0000-0000-000000000000}"/>
          </ac:spMkLst>
        </pc:spChg>
        <pc:picChg chg="add mod">
          <ac:chgData name="Alyssa DuToit" userId="926418c4-fd70-4f20-b6bf-dc97f3241573" providerId="ADAL" clId="{2293A467-60CE-47C2-9DC2-F70DE6AB8F7A}" dt="2026-08-24T18:11:19.529" v="4" actId="1076"/>
          <ac:picMkLst>
            <pc:docMk/>
            <pc:sldMk cId="0" sldId="279"/>
            <ac:picMk id="10" creationId="{11602802-6946-4776-91A4-E6A8399147F4}"/>
          </ac:picMkLst>
        </pc:picChg>
      </pc:sldChg>
      <pc:sldChg chg="modNotesTx">
        <pc:chgData name="Alyssa DuToit" userId="926418c4-fd70-4f20-b6bf-dc97f3241573" providerId="ADAL" clId="{2293A467-60CE-47C2-9DC2-F70DE6AB8F7A}" dt="2026-08-27T14:39:42.881" v="686" actId="20577"/>
        <pc:sldMkLst>
          <pc:docMk/>
          <pc:sldMk cId="0" sldId="280"/>
        </pc:sldMkLst>
      </pc:sldChg>
      <pc:sldChg chg="modSp mod">
        <pc:chgData name="Alyssa DuToit" userId="926418c4-fd70-4f20-b6bf-dc97f3241573" providerId="ADAL" clId="{2293A467-60CE-47C2-9DC2-F70DE6AB8F7A}" dt="2026-08-25T18:56:25.114" v="577" actId="20577"/>
        <pc:sldMkLst>
          <pc:docMk/>
          <pc:sldMk cId="0" sldId="285"/>
        </pc:sldMkLst>
        <pc:spChg chg="mod">
          <ac:chgData name="Alyssa DuToit" userId="926418c4-fd70-4f20-b6bf-dc97f3241573" providerId="ADAL" clId="{2293A467-60CE-47C2-9DC2-F70DE6AB8F7A}" dt="2026-08-25T18:56:25.114" v="577" actId="20577"/>
          <ac:spMkLst>
            <pc:docMk/>
            <pc:sldMk cId="0" sldId="285"/>
            <ac:spMk id="7" creationId="{00000000-0000-0000-0000-000000000000}"/>
          </ac:spMkLst>
        </pc:spChg>
      </pc:sldChg>
      <pc:sldChg chg="modSp mod">
        <pc:chgData name="Alyssa DuToit" userId="926418c4-fd70-4f20-b6bf-dc97f3241573" providerId="ADAL" clId="{2293A467-60CE-47C2-9DC2-F70DE6AB8F7A}" dt="2026-08-27T14:24:35.534" v="678" actId="20577"/>
        <pc:sldMkLst>
          <pc:docMk/>
          <pc:sldMk cId="0" sldId="286"/>
        </pc:sldMkLst>
        <pc:spChg chg="mod">
          <ac:chgData name="Alyssa DuToit" userId="926418c4-fd70-4f20-b6bf-dc97f3241573" providerId="ADAL" clId="{2293A467-60CE-47C2-9DC2-F70DE6AB8F7A}" dt="2026-08-24T18:18:02.795" v="110" actId="20577"/>
          <ac:spMkLst>
            <pc:docMk/>
            <pc:sldMk cId="0" sldId="286"/>
            <ac:spMk id="13" creationId="{00000000-0000-0000-0000-000000000000}"/>
          </ac:spMkLst>
        </pc:spChg>
        <pc:spChg chg="mod">
          <ac:chgData name="Alyssa DuToit" userId="926418c4-fd70-4f20-b6bf-dc97f3241573" providerId="ADAL" clId="{2293A467-60CE-47C2-9DC2-F70DE6AB8F7A}" dt="2026-08-27T14:24:35.534" v="678" actId="20577"/>
          <ac:spMkLst>
            <pc:docMk/>
            <pc:sldMk cId="0" sldId="286"/>
            <ac:spMk id="14" creationId="{00000000-0000-0000-0000-000000000000}"/>
          </ac:spMkLst>
        </pc:spChg>
        <pc:grpChg chg="mod">
          <ac:chgData name="Alyssa DuToit" userId="926418c4-fd70-4f20-b6bf-dc97f3241573" providerId="ADAL" clId="{2293A467-60CE-47C2-9DC2-F70DE6AB8F7A}" dt="2026-08-24T18:17:49.386" v="101" actId="1076"/>
          <ac:grpSpMkLst>
            <pc:docMk/>
            <pc:sldMk cId="0" sldId="286"/>
            <ac:grpSpMk id="10" creationId="{00000000-0000-0000-0000-000000000000}"/>
          </ac:grpSpMkLst>
        </pc:grpChg>
      </pc:sldChg>
      <pc:sldChg chg="add">
        <pc:chgData name="Alyssa DuToit" userId="926418c4-fd70-4f20-b6bf-dc97f3241573" providerId="ADAL" clId="{2293A467-60CE-47C2-9DC2-F70DE6AB8F7A}" dt="2026-08-25T18:42:28.023" v="111" actId="2890"/>
        <pc:sldMkLst>
          <pc:docMk/>
          <pc:sldMk cId="731428618" sldId="287"/>
        </pc:sldMkLst>
      </pc:sldChg>
      <pc:sldChg chg="new del">
        <pc:chgData name="Alyssa DuToit" userId="926418c4-fd70-4f20-b6bf-dc97f3241573" providerId="ADAL" clId="{2293A467-60CE-47C2-9DC2-F70DE6AB8F7A}" dt="2026-08-27T20:31:11.178" v="692" actId="680"/>
        <pc:sldMkLst>
          <pc:docMk/>
          <pc:sldMk cId="496612076" sldId="288"/>
        </pc:sldMkLst>
      </pc:sldChg>
      <pc:sldChg chg="addSp delSp modSp add mod ord modAnim">
        <pc:chgData name="Alyssa DuToit" userId="926418c4-fd70-4f20-b6bf-dc97f3241573" providerId="ADAL" clId="{2293A467-60CE-47C2-9DC2-F70DE6AB8F7A}" dt="2026-08-27T20:43:46.703" v="816" actId="20577"/>
        <pc:sldMkLst>
          <pc:docMk/>
          <pc:sldMk cId="577368675" sldId="288"/>
        </pc:sldMkLst>
        <pc:spChg chg="mod">
          <ac:chgData name="Alyssa DuToit" userId="926418c4-fd70-4f20-b6bf-dc97f3241573" providerId="ADAL" clId="{2293A467-60CE-47C2-9DC2-F70DE6AB8F7A}" dt="2026-08-27T20:40:08.632" v="787" actId="1076"/>
          <ac:spMkLst>
            <pc:docMk/>
            <pc:sldMk cId="577368675" sldId="288"/>
            <ac:spMk id="2" creationId="{00000000-0000-0000-0000-000000000000}"/>
          </ac:spMkLst>
        </pc:spChg>
        <pc:spChg chg="mod">
          <ac:chgData name="Alyssa DuToit" userId="926418c4-fd70-4f20-b6bf-dc97f3241573" providerId="ADAL" clId="{2293A467-60CE-47C2-9DC2-F70DE6AB8F7A}" dt="2026-08-27T20:43:46.703" v="816" actId="20577"/>
          <ac:spMkLst>
            <pc:docMk/>
            <pc:sldMk cId="577368675" sldId="288"/>
            <ac:spMk id="6" creationId="{00000000-0000-0000-0000-000000000000}"/>
          </ac:spMkLst>
        </pc:spChg>
        <pc:spChg chg="del">
          <ac:chgData name="Alyssa DuToit" userId="926418c4-fd70-4f20-b6bf-dc97f3241573" providerId="ADAL" clId="{2293A467-60CE-47C2-9DC2-F70DE6AB8F7A}" dt="2026-08-27T20:33:05.495" v="771" actId="478"/>
          <ac:spMkLst>
            <pc:docMk/>
            <pc:sldMk cId="577368675" sldId="288"/>
            <ac:spMk id="7" creationId="{00000000-0000-0000-0000-000000000000}"/>
          </ac:spMkLst>
        </pc:spChg>
        <pc:spChg chg="del">
          <ac:chgData name="Alyssa DuToit" userId="926418c4-fd70-4f20-b6bf-dc97f3241573" providerId="ADAL" clId="{2293A467-60CE-47C2-9DC2-F70DE6AB8F7A}" dt="2026-08-27T20:33:07.302" v="772" actId="478"/>
          <ac:spMkLst>
            <pc:docMk/>
            <pc:sldMk cId="577368675" sldId="288"/>
            <ac:spMk id="8" creationId="{00000000-0000-0000-0000-000000000000}"/>
          </ac:spMkLst>
        </pc:spChg>
        <pc:spChg chg="del topLvl">
          <ac:chgData name="Alyssa DuToit" userId="926418c4-fd70-4f20-b6bf-dc97f3241573" providerId="ADAL" clId="{2293A467-60CE-47C2-9DC2-F70DE6AB8F7A}" dt="2026-08-27T20:33:08.945" v="773" actId="478"/>
          <ac:spMkLst>
            <pc:docMk/>
            <pc:sldMk cId="577368675" sldId="288"/>
            <ac:spMk id="10" creationId="{00000000-0000-0000-0000-000000000000}"/>
          </ac:spMkLst>
        </pc:spChg>
        <pc:spChg chg="del topLvl">
          <ac:chgData name="Alyssa DuToit" userId="926418c4-fd70-4f20-b6bf-dc97f3241573" providerId="ADAL" clId="{2293A467-60CE-47C2-9DC2-F70DE6AB8F7A}" dt="2026-08-27T20:33:11.019" v="774" actId="478"/>
          <ac:spMkLst>
            <pc:docMk/>
            <pc:sldMk cId="577368675" sldId="288"/>
            <ac:spMk id="11" creationId="{00000000-0000-0000-0000-000000000000}"/>
          </ac:spMkLst>
        </pc:spChg>
        <pc:grpChg chg="del">
          <ac:chgData name="Alyssa DuToit" userId="926418c4-fd70-4f20-b6bf-dc97f3241573" providerId="ADAL" clId="{2293A467-60CE-47C2-9DC2-F70DE6AB8F7A}" dt="2026-08-27T20:33:08.945" v="773" actId="478"/>
          <ac:grpSpMkLst>
            <pc:docMk/>
            <pc:sldMk cId="577368675" sldId="288"/>
            <ac:grpSpMk id="9" creationId="{00000000-0000-0000-0000-000000000000}"/>
          </ac:grpSpMkLst>
        </pc:grpChg>
        <pc:picChg chg="add mod">
          <ac:chgData name="Alyssa DuToit" userId="926418c4-fd70-4f20-b6bf-dc97f3241573" providerId="ADAL" clId="{2293A467-60CE-47C2-9DC2-F70DE6AB8F7A}" dt="2026-08-27T20:39:54.783" v="785" actId="1076"/>
          <ac:picMkLst>
            <pc:docMk/>
            <pc:sldMk cId="577368675" sldId="288"/>
            <ac:picMk id="12" creationId="{CDF1E83B-1DE6-46C3-A0D2-54B603F39425}"/>
          </ac:picMkLst>
        </pc:picChg>
      </pc:sldChg>
      <pc:sldChg chg="add del setBg">
        <pc:chgData name="Alyssa DuToit" userId="926418c4-fd70-4f20-b6bf-dc97f3241573" providerId="ADAL" clId="{2293A467-60CE-47C2-9DC2-F70DE6AB8F7A}" dt="2026-08-27T20:31:10.519" v="691"/>
        <pc:sldMkLst>
          <pc:docMk/>
          <pc:sldMk cId="3307341401" sldId="28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27.08.2026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8464100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8719782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High level routing path</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Section Instructions</a:t>
            </a:r>
          </a:p>
          <a:p>
            <a:endParaRPr lang="en-US" dirty="0"/>
          </a:p>
          <a:p>
            <a:r>
              <a:rPr lang="en-US" dirty="0"/>
              <a:t>This sections gathers information on who will approve encumbrances and requisitions. Having two approvers helps avoid situations in which requests are held up because an approver is unavailable. Do not enter names below, that already appear in Section 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Next we'll look at how to access Banner Finance.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20.sv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26.sv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a:off x="-736687" y="0"/>
            <a:ext cx="12340028" cy="13574031"/>
          </a:xfrm>
          <a:custGeom>
            <a:avLst/>
            <a:gdLst/>
            <a:ahLst/>
            <a:cxnLst/>
            <a:rect l="l" t="t" r="r" b="b"/>
            <a:pathLst>
              <a:path w="12340028" h="13574031">
                <a:moveTo>
                  <a:pt x="0" y="0"/>
                </a:moveTo>
                <a:lnTo>
                  <a:pt x="12340029" y="0"/>
                </a:lnTo>
                <a:lnTo>
                  <a:pt x="12340029" y="13574031"/>
                </a:lnTo>
                <a:lnTo>
                  <a:pt x="0" y="13574031"/>
                </a:lnTo>
                <a:lnTo>
                  <a:pt x="0" y="0"/>
                </a:lnTo>
                <a:close/>
              </a:path>
            </a:pathLst>
          </a:custGeom>
          <a:blipFill>
            <a:blip r:embed="rId3">
              <a:alphaModFix amt="9999"/>
            </a:blip>
            <a:stretch>
              <a:fillRect/>
            </a:stretch>
          </a:blipFill>
        </p:spPr>
      </p:sp>
      <p:sp>
        <p:nvSpPr>
          <p:cNvPr id="3" name="Freeform 3"/>
          <p:cNvSpPr/>
          <p:nvPr/>
        </p:nvSpPr>
        <p:spPr>
          <a:xfrm>
            <a:off x="14618331" y="6526364"/>
            <a:ext cx="2640969" cy="2731936"/>
          </a:xfrm>
          <a:custGeom>
            <a:avLst/>
            <a:gdLst/>
            <a:ahLst/>
            <a:cxnLst/>
            <a:rect l="l" t="t" r="r" b="b"/>
            <a:pathLst>
              <a:path w="2640969" h="2731936">
                <a:moveTo>
                  <a:pt x="0" y="0"/>
                </a:moveTo>
                <a:lnTo>
                  <a:pt x="2640969" y="0"/>
                </a:lnTo>
                <a:lnTo>
                  <a:pt x="2640969" y="2731936"/>
                </a:lnTo>
                <a:lnTo>
                  <a:pt x="0" y="2731936"/>
                </a:lnTo>
                <a:lnTo>
                  <a:pt x="0" y="0"/>
                </a:lnTo>
                <a:close/>
              </a:path>
            </a:pathLst>
          </a:custGeom>
          <a:blipFill>
            <a:blip r:embed="rId4"/>
            <a:stretch>
              <a:fillRect/>
            </a:stretch>
          </a:blipFill>
        </p:spPr>
      </p:sp>
      <p:grpSp>
        <p:nvGrpSpPr>
          <p:cNvPr id="4" name="Group 4"/>
          <p:cNvGrpSpPr/>
          <p:nvPr/>
        </p:nvGrpSpPr>
        <p:grpSpPr>
          <a:xfrm>
            <a:off x="1186827" y="0"/>
            <a:ext cx="5993721" cy="2196612"/>
            <a:chOff x="0" y="0"/>
            <a:chExt cx="7991628" cy="2928816"/>
          </a:xfrm>
        </p:grpSpPr>
        <p:grpSp>
          <p:nvGrpSpPr>
            <p:cNvPr id="5" name="Group 5"/>
            <p:cNvGrpSpPr/>
            <p:nvPr/>
          </p:nvGrpSpPr>
          <p:grpSpPr>
            <a:xfrm>
              <a:off x="0" y="0"/>
              <a:ext cx="7991628" cy="2928816"/>
              <a:chOff x="0" y="0"/>
              <a:chExt cx="1953794" cy="716037"/>
            </a:xfrm>
          </p:grpSpPr>
          <p:sp>
            <p:nvSpPr>
              <p:cNvPr id="6" name="Freeform 6"/>
              <p:cNvSpPr/>
              <p:nvPr/>
            </p:nvSpPr>
            <p:spPr>
              <a:xfrm>
                <a:off x="0" y="0"/>
                <a:ext cx="1953794" cy="716037"/>
              </a:xfrm>
              <a:custGeom>
                <a:avLst/>
                <a:gdLst/>
                <a:ahLst/>
                <a:cxnLst/>
                <a:rect l="l" t="t" r="r" b="b"/>
                <a:pathLst>
                  <a:path w="1953794" h="716037">
                    <a:moveTo>
                      <a:pt x="0" y="0"/>
                    </a:moveTo>
                    <a:lnTo>
                      <a:pt x="1953794" y="0"/>
                    </a:lnTo>
                    <a:lnTo>
                      <a:pt x="1953794" y="716037"/>
                    </a:lnTo>
                    <a:lnTo>
                      <a:pt x="0" y="716037"/>
                    </a:lnTo>
                    <a:close/>
                  </a:path>
                </a:pathLst>
              </a:custGeom>
              <a:solidFill>
                <a:srgbClr val="FFFFFF"/>
              </a:solidFill>
            </p:spPr>
          </p:sp>
          <p:sp>
            <p:nvSpPr>
              <p:cNvPr id="7" name="TextBox 7"/>
              <p:cNvSpPr txBox="1"/>
              <p:nvPr/>
            </p:nvSpPr>
            <p:spPr>
              <a:xfrm>
                <a:off x="0" y="28575"/>
                <a:ext cx="1953794" cy="687462"/>
              </a:xfrm>
              <a:prstGeom prst="rect">
                <a:avLst/>
              </a:prstGeom>
            </p:spPr>
            <p:txBody>
              <a:bodyPr lIns="50800" tIns="50800" rIns="50800" bIns="50800" rtlCol="0" anchor="ctr"/>
              <a:lstStyle/>
              <a:p>
                <a:pPr algn="ctr">
                  <a:lnSpc>
                    <a:spcPts val="2688"/>
                  </a:lnSpc>
                </a:pPr>
                <a:endParaRPr/>
              </a:p>
            </p:txBody>
          </p:sp>
        </p:grpSp>
        <p:grpSp>
          <p:nvGrpSpPr>
            <p:cNvPr id="8" name="Group 8"/>
            <p:cNvGrpSpPr/>
            <p:nvPr/>
          </p:nvGrpSpPr>
          <p:grpSpPr>
            <a:xfrm>
              <a:off x="0" y="2764638"/>
              <a:ext cx="7991628" cy="164178"/>
              <a:chOff x="0" y="0"/>
              <a:chExt cx="1953794" cy="40138"/>
            </a:xfrm>
          </p:grpSpPr>
          <p:sp>
            <p:nvSpPr>
              <p:cNvPr id="9" name="Freeform 9"/>
              <p:cNvSpPr/>
              <p:nvPr/>
            </p:nvSpPr>
            <p:spPr>
              <a:xfrm>
                <a:off x="0" y="0"/>
                <a:ext cx="1953794" cy="40138"/>
              </a:xfrm>
              <a:custGeom>
                <a:avLst/>
                <a:gdLst/>
                <a:ahLst/>
                <a:cxnLst/>
                <a:rect l="l" t="t" r="r" b="b"/>
                <a:pathLst>
                  <a:path w="1953794" h="40138">
                    <a:moveTo>
                      <a:pt x="0" y="0"/>
                    </a:moveTo>
                    <a:lnTo>
                      <a:pt x="1953794" y="0"/>
                    </a:lnTo>
                    <a:lnTo>
                      <a:pt x="1953794" y="40138"/>
                    </a:lnTo>
                    <a:lnTo>
                      <a:pt x="0" y="40138"/>
                    </a:lnTo>
                    <a:close/>
                  </a:path>
                </a:pathLst>
              </a:custGeom>
              <a:solidFill>
                <a:srgbClr val="A6A6A6"/>
              </a:solidFill>
            </p:spPr>
          </p:sp>
          <p:sp>
            <p:nvSpPr>
              <p:cNvPr id="10" name="TextBox 10"/>
              <p:cNvSpPr txBox="1"/>
              <p:nvPr/>
            </p:nvSpPr>
            <p:spPr>
              <a:xfrm>
                <a:off x="0" y="28575"/>
                <a:ext cx="1953794" cy="11563"/>
              </a:xfrm>
              <a:prstGeom prst="rect">
                <a:avLst/>
              </a:prstGeom>
            </p:spPr>
            <p:txBody>
              <a:bodyPr lIns="50800" tIns="50800" rIns="50800" bIns="50800" rtlCol="0" anchor="ctr"/>
              <a:lstStyle/>
              <a:p>
                <a:pPr algn="ctr">
                  <a:lnSpc>
                    <a:spcPts val="2688"/>
                  </a:lnSpc>
                </a:pPr>
                <a:endParaRPr/>
              </a:p>
            </p:txBody>
          </p:sp>
        </p:grpSp>
        <p:sp>
          <p:nvSpPr>
            <p:cNvPr id="11" name="TextBox 11"/>
            <p:cNvSpPr txBox="1"/>
            <p:nvPr/>
          </p:nvSpPr>
          <p:spPr>
            <a:xfrm>
              <a:off x="0" y="117289"/>
              <a:ext cx="7991628" cy="2485040"/>
            </a:xfrm>
            <a:prstGeom prst="rect">
              <a:avLst/>
            </a:prstGeom>
          </p:spPr>
          <p:txBody>
            <a:bodyPr lIns="0" tIns="0" rIns="0" bIns="0" rtlCol="0" anchor="t">
              <a:spAutoFit/>
            </a:bodyPr>
            <a:lstStyle/>
            <a:p>
              <a:pPr algn="ctr">
                <a:lnSpc>
                  <a:spcPts val="3732"/>
                </a:lnSpc>
              </a:pPr>
              <a:r>
                <a:rPr lang="en-US" sz="2666" dirty="0">
                  <a:solidFill>
                    <a:srgbClr val="61162D"/>
                  </a:solidFill>
                  <a:latin typeface="Montserrat"/>
                  <a:ea typeface="Montserrat"/>
                  <a:cs typeface="Montserrat"/>
                  <a:sym typeface="Montserrat"/>
                </a:rPr>
                <a:t>Alabama A&amp;M University</a:t>
              </a:r>
            </a:p>
            <a:p>
              <a:pPr algn="ctr">
                <a:lnSpc>
                  <a:spcPts val="3732"/>
                </a:lnSpc>
              </a:pPr>
              <a:r>
                <a:rPr lang="en-US" sz="2666" dirty="0">
                  <a:solidFill>
                    <a:srgbClr val="61162D"/>
                  </a:solidFill>
                  <a:latin typeface="Montserrat"/>
                  <a:ea typeface="Montserrat"/>
                  <a:cs typeface="Montserrat"/>
                  <a:sym typeface="Montserrat"/>
                </a:rPr>
                <a:t>Banner Access and Approval Routing Webinar</a:t>
              </a:r>
            </a:p>
            <a:p>
              <a:pPr algn="ctr">
                <a:lnSpc>
                  <a:spcPts val="3732"/>
                </a:lnSpc>
              </a:pPr>
              <a:r>
                <a:rPr lang="en-US" sz="2666" dirty="0">
                  <a:solidFill>
                    <a:srgbClr val="61162D"/>
                  </a:solidFill>
                  <a:latin typeface="Montserrat"/>
                  <a:ea typeface="Montserrat"/>
                  <a:cs typeface="Montserrat"/>
                  <a:sym typeface="Montserrat"/>
                </a:rPr>
                <a:t>August 27, 2026</a:t>
              </a:r>
            </a:p>
          </p:txBody>
        </p:sp>
      </p:grpSp>
      <p:sp>
        <p:nvSpPr>
          <p:cNvPr id="12" name="TextBox 12"/>
          <p:cNvSpPr txBox="1"/>
          <p:nvPr/>
        </p:nvSpPr>
        <p:spPr>
          <a:xfrm>
            <a:off x="1186827" y="3386621"/>
            <a:ext cx="14804948" cy="2693036"/>
          </a:xfrm>
          <a:prstGeom prst="rect">
            <a:avLst/>
          </a:prstGeom>
        </p:spPr>
        <p:txBody>
          <a:bodyPr lIns="0" tIns="0" rIns="0" bIns="0" rtlCol="0" anchor="t">
            <a:spAutoFit/>
          </a:bodyPr>
          <a:lstStyle/>
          <a:p>
            <a:pPr algn="l">
              <a:lnSpc>
                <a:spcPts val="10400"/>
              </a:lnSpc>
              <a:spcBef>
                <a:spcPct val="0"/>
              </a:spcBef>
            </a:pPr>
            <a:r>
              <a:rPr lang="en-US" sz="10400" b="1" spc="-468">
                <a:solidFill>
                  <a:srgbClr val="FFFFFF"/>
                </a:solidFill>
                <a:latin typeface="Montserrat Bold"/>
                <a:ea typeface="Montserrat Bold"/>
                <a:cs typeface="Montserrat Bold"/>
                <a:sym typeface="Montserrat Bold"/>
              </a:rPr>
              <a:t>THE JOURNEY TO REQUISITION ENTRY</a:t>
            </a:r>
          </a:p>
        </p:txBody>
      </p:sp>
      <p:sp>
        <p:nvSpPr>
          <p:cNvPr id="13" name="TextBox 13"/>
          <p:cNvSpPr txBox="1"/>
          <p:nvPr/>
        </p:nvSpPr>
        <p:spPr>
          <a:xfrm>
            <a:off x="1186827" y="8104505"/>
            <a:ext cx="6890405" cy="1560492"/>
          </a:xfrm>
          <a:prstGeom prst="rect">
            <a:avLst/>
          </a:prstGeom>
        </p:spPr>
        <p:txBody>
          <a:bodyPr lIns="0" tIns="0" rIns="0" bIns="0" rtlCol="0" anchor="t">
            <a:spAutoFit/>
          </a:bodyPr>
          <a:lstStyle/>
          <a:p>
            <a:pPr algn="just">
              <a:lnSpc>
                <a:spcPts val="3079"/>
              </a:lnSpc>
            </a:pPr>
            <a:r>
              <a:rPr lang="en-US" sz="2199" dirty="0">
                <a:solidFill>
                  <a:srgbClr val="FFFFFF"/>
                </a:solidFill>
                <a:latin typeface="Montserrat"/>
                <a:ea typeface="Montserrat"/>
                <a:cs typeface="Montserrat"/>
                <a:sym typeface="Montserrat"/>
              </a:rPr>
              <a:t>Presented by Alyssa Du Toit</a:t>
            </a:r>
          </a:p>
          <a:p>
            <a:pPr algn="just">
              <a:lnSpc>
                <a:spcPts val="3079"/>
              </a:lnSpc>
            </a:pPr>
            <a:r>
              <a:rPr lang="en-US" sz="2199" dirty="0">
                <a:solidFill>
                  <a:srgbClr val="FFFFFF"/>
                </a:solidFill>
                <a:latin typeface="Montserrat"/>
                <a:ea typeface="Montserrat"/>
                <a:cs typeface="Montserrat"/>
                <a:sym typeface="Montserrat"/>
              </a:rPr>
              <a:t>Business Systems Analyst</a:t>
            </a:r>
          </a:p>
          <a:p>
            <a:pPr algn="just">
              <a:lnSpc>
                <a:spcPts val="3079"/>
              </a:lnSpc>
            </a:pPr>
            <a:r>
              <a:rPr lang="en-US" sz="2199" dirty="0">
                <a:solidFill>
                  <a:srgbClr val="FFFFFF"/>
                </a:solidFill>
                <a:latin typeface="Montserrat"/>
                <a:ea typeface="Montserrat"/>
                <a:cs typeface="Montserrat"/>
                <a:sym typeface="Montserrat"/>
              </a:rPr>
              <a:t>Business Process Improvement Team</a:t>
            </a:r>
          </a:p>
          <a:p>
            <a:pPr algn="just">
              <a:lnSpc>
                <a:spcPts val="3079"/>
              </a:lnSpc>
            </a:pPr>
            <a:r>
              <a:rPr lang="en-US" sz="2199" dirty="0">
                <a:solidFill>
                  <a:srgbClr val="FFFFFF"/>
                </a:solidFill>
                <a:latin typeface="Montserrat"/>
                <a:ea typeface="Montserrat"/>
                <a:cs typeface="Montserrat"/>
                <a:sym typeface="Montserrat"/>
              </a:rPr>
              <a:t>Division of Business &amp; Finance</a:t>
            </a:r>
          </a:p>
        </p:txBody>
      </p:sp>
      <p:sp>
        <p:nvSpPr>
          <p:cNvPr id="14" name="TextBox 14"/>
          <p:cNvSpPr txBox="1"/>
          <p:nvPr/>
        </p:nvSpPr>
        <p:spPr>
          <a:xfrm>
            <a:off x="1186826" y="6202832"/>
            <a:ext cx="11919573" cy="580390"/>
          </a:xfrm>
          <a:prstGeom prst="rect">
            <a:avLst/>
          </a:prstGeom>
        </p:spPr>
        <p:txBody>
          <a:bodyPr wrap="square" lIns="0" tIns="0" rIns="0" bIns="0" rtlCol="0" anchor="t">
            <a:spAutoFit/>
          </a:bodyPr>
          <a:lstStyle/>
          <a:p>
            <a:pPr algn="l">
              <a:lnSpc>
                <a:spcPts val="4759"/>
              </a:lnSpc>
            </a:pPr>
            <a:r>
              <a:rPr lang="en-US" sz="3399" dirty="0">
                <a:solidFill>
                  <a:srgbClr val="FFFFFF"/>
                </a:solidFill>
                <a:latin typeface="Montserrat"/>
                <a:ea typeface="Montserrat"/>
                <a:cs typeface="Montserrat"/>
                <a:sym typeface="Montserrat"/>
              </a:rPr>
              <a:t>WHAT TO DO BEFORE REQUISITIONS ARE ENTERED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6" name="TextBox 6"/>
          <p:cNvSpPr txBox="1"/>
          <p:nvPr/>
        </p:nvSpPr>
        <p:spPr>
          <a:xfrm>
            <a:off x="1028700" y="1209675"/>
            <a:ext cx="16230600" cy="2501265"/>
          </a:xfrm>
          <a:prstGeom prst="rect">
            <a:avLst/>
          </a:prstGeom>
        </p:spPr>
        <p:txBody>
          <a:bodyPr lIns="0" tIns="0" rIns="0" bIns="0" rtlCol="0" anchor="t">
            <a:spAutoFit/>
          </a:bodyPr>
          <a:lstStyle/>
          <a:p>
            <a:pPr algn="l">
              <a:lnSpc>
                <a:spcPts val="9600"/>
              </a:lnSpc>
              <a:spcBef>
                <a:spcPct val="0"/>
              </a:spcBef>
            </a:pPr>
            <a:r>
              <a:rPr lang="en-US" sz="9600" b="1" spc="-432">
                <a:solidFill>
                  <a:srgbClr val="FFFFFF"/>
                </a:solidFill>
                <a:latin typeface="Montserrat Bold"/>
                <a:ea typeface="Montserrat Bold"/>
                <a:cs typeface="Montserrat Bold"/>
                <a:sym typeface="Montserrat Bold"/>
              </a:rPr>
              <a:t>REQUESTING BANNER FINANCE ACCESS</a:t>
            </a:r>
          </a:p>
        </p:txBody>
      </p:sp>
      <p:sp>
        <p:nvSpPr>
          <p:cNvPr id="7" name="TextBox 7"/>
          <p:cNvSpPr txBox="1"/>
          <p:nvPr/>
        </p:nvSpPr>
        <p:spPr>
          <a:xfrm>
            <a:off x="1028700" y="4323078"/>
            <a:ext cx="14592300" cy="580390"/>
          </a:xfrm>
          <a:prstGeom prst="rect">
            <a:avLst/>
          </a:prstGeom>
        </p:spPr>
        <p:txBody>
          <a:bodyPr wrap="square" lIns="0" tIns="0" rIns="0" bIns="0" rtlCol="0" anchor="t">
            <a:spAutoFit/>
          </a:bodyPr>
          <a:lstStyle/>
          <a:p>
            <a:pPr algn="l">
              <a:lnSpc>
                <a:spcPts val="4759"/>
              </a:lnSpc>
            </a:pPr>
            <a:r>
              <a:rPr lang="en-US" sz="3399" b="1" dirty="0">
                <a:solidFill>
                  <a:srgbClr val="FFFFFF"/>
                </a:solidFill>
                <a:latin typeface="Montserrat Bold"/>
                <a:ea typeface="Montserrat Bold"/>
                <a:cs typeface="Montserrat Bold"/>
                <a:sym typeface="Montserrat Bold"/>
              </a:rPr>
              <a:t>THE BANNER ACCESS REQUEST FORM ROUTES AS FOLLOWS:</a:t>
            </a:r>
          </a:p>
        </p:txBody>
      </p:sp>
      <p:grpSp>
        <p:nvGrpSpPr>
          <p:cNvPr id="8" name="Group 8"/>
          <p:cNvGrpSpPr/>
          <p:nvPr/>
        </p:nvGrpSpPr>
        <p:grpSpPr>
          <a:xfrm>
            <a:off x="1028700" y="5365237"/>
            <a:ext cx="13837704" cy="3893063"/>
            <a:chOff x="0" y="0"/>
            <a:chExt cx="18450272" cy="5190751"/>
          </a:xfrm>
        </p:grpSpPr>
        <p:grpSp>
          <p:nvGrpSpPr>
            <p:cNvPr id="9" name="Group 9"/>
            <p:cNvGrpSpPr/>
            <p:nvPr/>
          </p:nvGrpSpPr>
          <p:grpSpPr>
            <a:xfrm>
              <a:off x="0" y="0"/>
              <a:ext cx="18450272" cy="5190751"/>
              <a:chOff x="0" y="0"/>
              <a:chExt cx="3951697" cy="1111760"/>
            </a:xfrm>
          </p:grpSpPr>
          <p:sp>
            <p:nvSpPr>
              <p:cNvPr id="10" name="Freeform 10"/>
              <p:cNvSpPr/>
              <p:nvPr/>
            </p:nvSpPr>
            <p:spPr>
              <a:xfrm>
                <a:off x="0" y="0"/>
                <a:ext cx="3951698" cy="1111760"/>
              </a:xfrm>
              <a:custGeom>
                <a:avLst/>
                <a:gdLst/>
                <a:ahLst/>
                <a:cxnLst/>
                <a:rect l="l" t="t" r="r" b="b"/>
                <a:pathLst>
                  <a:path w="3951698" h="1111760">
                    <a:moveTo>
                      <a:pt x="0" y="0"/>
                    </a:moveTo>
                    <a:lnTo>
                      <a:pt x="3951698" y="0"/>
                    </a:lnTo>
                    <a:lnTo>
                      <a:pt x="3951698" y="1111760"/>
                    </a:lnTo>
                    <a:lnTo>
                      <a:pt x="0" y="1111760"/>
                    </a:lnTo>
                    <a:close/>
                  </a:path>
                </a:pathLst>
              </a:custGeom>
              <a:solidFill>
                <a:srgbClr val="FFFFFF"/>
              </a:solidFill>
            </p:spPr>
          </p:sp>
          <p:sp>
            <p:nvSpPr>
              <p:cNvPr id="11" name="TextBox 11"/>
              <p:cNvSpPr txBox="1"/>
              <p:nvPr/>
            </p:nvSpPr>
            <p:spPr>
              <a:xfrm>
                <a:off x="0" y="28575"/>
                <a:ext cx="3951697" cy="1083185"/>
              </a:xfrm>
              <a:prstGeom prst="rect">
                <a:avLst/>
              </a:prstGeom>
            </p:spPr>
            <p:txBody>
              <a:bodyPr lIns="50800" tIns="50800" rIns="50800" bIns="50800" rtlCol="0" anchor="ctr"/>
              <a:lstStyle/>
              <a:p>
                <a:pPr algn="ctr">
                  <a:lnSpc>
                    <a:spcPts val="2687"/>
                  </a:lnSpc>
                </a:pPr>
                <a:endParaRPr/>
              </a:p>
            </p:txBody>
          </p:sp>
        </p:grpSp>
        <p:sp>
          <p:nvSpPr>
            <p:cNvPr id="12" name="AutoShape 12"/>
            <p:cNvSpPr/>
            <p:nvPr/>
          </p:nvSpPr>
          <p:spPr>
            <a:xfrm flipV="1">
              <a:off x="2492788" y="1478814"/>
              <a:ext cx="0" cy="1445534"/>
            </a:xfrm>
            <a:prstGeom prst="line">
              <a:avLst/>
            </a:prstGeom>
            <a:ln w="117127" cap="flat">
              <a:solidFill>
                <a:srgbClr val="61162D"/>
              </a:solidFill>
              <a:prstDash val="solid"/>
              <a:headEnd type="arrow" w="med" len="sm"/>
              <a:tailEnd type="none" w="sm" len="sm"/>
            </a:ln>
          </p:spPr>
        </p:sp>
        <p:sp>
          <p:nvSpPr>
            <p:cNvPr id="13" name="AutoShape 13"/>
            <p:cNvSpPr/>
            <p:nvPr/>
          </p:nvSpPr>
          <p:spPr>
            <a:xfrm flipH="1">
              <a:off x="5463196" y="2785768"/>
              <a:ext cx="1238204" cy="745935"/>
            </a:xfrm>
            <a:prstGeom prst="line">
              <a:avLst/>
            </a:prstGeom>
            <a:ln w="117127" cap="flat">
              <a:solidFill>
                <a:srgbClr val="61162D"/>
              </a:solidFill>
              <a:prstDash val="solid"/>
              <a:headEnd type="arrow" w="med" len="sm"/>
              <a:tailEnd type="none" w="sm" len="sm"/>
            </a:ln>
          </p:spPr>
        </p:sp>
        <p:sp>
          <p:nvSpPr>
            <p:cNvPr id="14" name="AutoShape 14"/>
            <p:cNvSpPr/>
            <p:nvPr/>
          </p:nvSpPr>
          <p:spPr>
            <a:xfrm flipH="1">
              <a:off x="11364551" y="1306337"/>
              <a:ext cx="2215128" cy="653716"/>
            </a:xfrm>
            <a:prstGeom prst="line">
              <a:avLst/>
            </a:prstGeom>
            <a:ln w="117127" cap="flat">
              <a:solidFill>
                <a:srgbClr val="61162D"/>
              </a:solidFill>
              <a:prstDash val="solid"/>
              <a:headEnd type="arrow" w="med" len="sm"/>
              <a:tailEnd type="none" w="sm" len="sm"/>
            </a:ln>
          </p:spPr>
        </p:sp>
        <p:sp>
          <p:nvSpPr>
            <p:cNvPr id="15" name="AutoShape 15"/>
            <p:cNvSpPr/>
            <p:nvPr/>
          </p:nvSpPr>
          <p:spPr>
            <a:xfrm flipV="1">
              <a:off x="16187581" y="1935593"/>
              <a:ext cx="17617" cy="1366112"/>
            </a:xfrm>
            <a:prstGeom prst="line">
              <a:avLst/>
            </a:prstGeom>
            <a:ln w="117127" cap="flat">
              <a:solidFill>
                <a:srgbClr val="61162D"/>
              </a:solidFill>
              <a:prstDash val="solid"/>
              <a:headEnd type="arrow" w="med" len="sm"/>
              <a:tailEnd type="none" w="sm" len="sm"/>
            </a:ln>
          </p:spPr>
        </p:sp>
        <p:sp>
          <p:nvSpPr>
            <p:cNvPr id="16" name="TextBox 16"/>
            <p:cNvSpPr txBox="1"/>
            <p:nvPr/>
          </p:nvSpPr>
          <p:spPr>
            <a:xfrm>
              <a:off x="607588" y="286083"/>
              <a:ext cx="4421609" cy="853472"/>
            </a:xfrm>
            <a:prstGeom prst="rect">
              <a:avLst/>
            </a:prstGeom>
          </p:spPr>
          <p:txBody>
            <a:bodyPr wrap="square" lIns="0" tIns="0" rIns="0" bIns="0" rtlCol="0" anchor="t">
              <a:spAutoFit/>
            </a:bodyPr>
            <a:lstStyle/>
            <a:p>
              <a:pPr algn="ctr">
                <a:lnSpc>
                  <a:spcPts val="4958"/>
                </a:lnSpc>
                <a:spcBef>
                  <a:spcPct val="0"/>
                </a:spcBef>
              </a:pPr>
              <a:r>
                <a:rPr lang="en-US" sz="4426" dirty="0">
                  <a:solidFill>
                    <a:srgbClr val="61162D"/>
                  </a:solidFill>
                  <a:latin typeface="Montserrat"/>
                  <a:ea typeface="Montserrat"/>
                  <a:cs typeface="Montserrat"/>
                  <a:sym typeface="Montserrat"/>
                </a:rPr>
                <a:t>Requestor</a:t>
              </a:r>
            </a:p>
          </p:txBody>
        </p:sp>
        <p:sp>
          <p:nvSpPr>
            <p:cNvPr id="17" name="TextBox 17"/>
            <p:cNvSpPr txBox="1"/>
            <p:nvPr/>
          </p:nvSpPr>
          <p:spPr>
            <a:xfrm>
              <a:off x="607589" y="3301706"/>
              <a:ext cx="3983606" cy="853472"/>
            </a:xfrm>
            <a:prstGeom prst="rect">
              <a:avLst/>
            </a:prstGeom>
          </p:spPr>
          <p:txBody>
            <a:bodyPr lIns="0" tIns="0" rIns="0" bIns="0" rtlCol="0" anchor="t">
              <a:spAutoFit/>
            </a:bodyPr>
            <a:lstStyle/>
            <a:p>
              <a:pPr algn="ctr">
                <a:lnSpc>
                  <a:spcPts val="4958"/>
                </a:lnSpc>
                <a:spcBef>
                  <a:spcPct val="0"/>
                </a:spcBef>
              </a:pPr>
              <a:r>
                <a:rPr lang="en-US" sz="4426">
                  <a:solidFill>
                    <a:srgbClr val="61162D"/>
                  </a:solidFill>
                  <a:latin typeface="Montserrat"/>
                  <a:ea typeface="Montserrat"/>
                  <a:cs typeface="Montserrat"/>
                  <a:sym typeface="Montserrat"/>
                </a:rPr>
                <a:t>Supervisor</a:t>
              </a:r>
            </a:p>
          </p:txBody>
        </p:sp>
        <p:sp>
          <p:nvSpPr>
            <p:cNvPr id="18" name="TextBox 18"/>
            <p:cNvSpPr txBox="1"/>
            <p:nvPr/>
          </p:nvSpPr>
          <p:spPr>
            <a:xfrm>
              <a:off x="14398332" y="3504362"/>
              <a:ext cx="3587021" cy="853472"/>
            </a:xfrm>
            <a:prstGeom prst="rect">
              <a:avLst/>
            </a:prstGeom>
          </p:spPr>
          <p:txBody>
            <a:bodyPr lIns="0" tIns="0" rIns="0" bIns="0" rtlCol="0" anchor="t">
              <a:spAutoFit/>
            </a:bodyPr>
            <a:lstStyle/>
            <a:p>
              <a:pPr algn="ctr">
                <a:lnSpc>
                  <a:spcPts val="4958"/>
                </a:lnSpc>
                <a:spcBef>
                  <a:spcPct val="0"/>
                </a:spcBef>
              </a:pPr>
              <a:r>
                <a:rPr lang="en-US" sz="4426">
                  <a:solidFill>
                    <a:srgbClr val="61162D"/>
                  </a:solidFill>
                  <a:latin typeface="Montserrat"/>
                  <a:ea typeface="Montserrat"/>
                  <a:cs typeface="Montserrat"/>
                  <a:sym typeface="Montserrat"/>
                </a:rPr>
                <a:t>BPI Team</a:t>
              </a:r>
            </a:p>
          </p:txBody>
        </p:sp>
        <p:sp>
          <p:nvSpPr>
            <p:cNvPr id="19" name="TextBox 19"/>
            <p:cNvSpPr txBox="1"/>
            <p:nvPr/>
          </p:nvSpPr>
          <p:spPr>
            <a:xfrm>
              <a:off x="14504753" y="286083"/>
              <a:ext cx="3374178" cy="853472"/>
            </a:xfrm>
            <a:prstGeom prst="rect">
              <a:avLst/>
            </a:prstGeom>
          </p:spPr>
          <p:txBody>
            <a:bodyPr lIns="0" tIns="0" rIns="0" bIns="0" rtlCol="0" anchor="t">
              <a:spAutoFit/>
            </a:bodyPr>
            <a:lstStyle/>
            <a:p>
              <a:pPr algn="ctr">
                <a:lnSpc>
                  <a:spcPts val="4958"/>
                </a:lnSpc>
                <a:spcBef>
                  <a:spcPct val="0"/>
                </a:spcBef>
              </a:pPr>
              <a:r>
                <a:rPr lang="en-US" sz="4426">
                  <a:solidFill>
                    <a:srgbClr val="61162D"/>
                  </a:solidFill>
                  <a:latin typeface="Montserrat"/>
                  <a:ea typeface="Montserrat"/>
                  <a:cs typeface="Montserrat"/>
                  <a:sym typeface="Montserrat"/>
                </a:rPr>
                <a:t>ITS Team</a:t>
              </a:r>
            </a:p>
          </p:txBody>
        </p:sp>
        <p:sp>
          <p:nvSpPr>
            <p:cNvPr id="20" name="TextBox 20"/>
            <p:cNvSpPr txBox="1"/>
            <p:nvPr/>
          </p:nvSpPr>
          <p:spPr>
            <a:xfrm>
              <a:off x="7114813" y="1882131"/>
              <a:ext cx="3587021" cy="853472"/>
            </a:xfrm>
            <a:prstGeom prst="rect">
              <a:avLst/>
            </a:prstGeom>
          </p:spPr>
          <p:txBody>
            <a:bodyPr lIns="0" tIns="0" rIns="0" bIns="0" rtlCol="0" anchor="t">
              <a:spAutoFit/>
            </a:bodyPr>
            <a:lstStyle/>
            <a:p>
              <a:pPr algn="ctr">
                <a:lnSpc>
                  <a:spcPts val="4958"/>
                </a:lnSpc>
                <a:spcBef>
                  <a:spcPct val="0"/>
                </a:spcBef>
              </a:pPr>
              <a:r>
                <a:rPr lang="en-US" sz="4426">
                  <a:solidFill>
                    <a:srgbClr val="61162D"/>
                  </a:solidFill>
                  <a:latin typeface="Montserrat"/>
                  <a:ea typeface="Montserrat"/>
                  <a:cs typeface="Montserrat"/>
                  <a:sym typeface="Montserrat"/>
                </a:rPr>
                <a:t>BPI Team</a:t>
              </a:r>
            </a:p>
          </p:txBody>
        </p:sp>
      </p:grpSp>
    </p:spTree>
    <p:extLst>
      <p:ext uri="{BB962C8B-B14F-4D97-AF65-F5344CB8AC3E}">
        <p14:creationId xmlns:p14="http://schemas.microsoft.com/office/powerpoint/2010/main" val="731428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6" name="Freeform 6"/>
          <p:cNvSpPr/>
          <p:nvPr/>
        </p:nvSpPr>
        <p:spPr>
          <a:xfrm>
            <a:off x="1028700" y="4992576"/>
            <a:ext cx="6596992" cy="4265724"/>
          </a:xfrm>
          <a:custGeom>
            <a:avLst/>
            <a:gdLst/>
            <a:ahLst/>
            <a:cxnLst/>
            <a:rect l="l" t="t" r="r" b="b"/>
            <a:pathLst>
              <a:path w="6596992" h="4265724">
                <a:moveTo>
                  <a:pt x="0" y="0"/>
                </a:moveTo>
                <a:lnTo>
                  <a:pt x="6596992" y="0"/>
                </a:lnTo>
                <a:lnTo>
                  <a:pt x="6596992" y="4265724"/>
                </a:lnTo>
                <a:lnTo>
                  <a:pt x="0" y="4265724"/>
                </a:lnTo>
                <a:lnTo>
                  <a:pt x="0" y="0"/>
                </a:lnTo>
                <a:close/>
              </a:path>
            </a:pathLst>
          </a:custGeom>
          <a:blipFill>
            <a:blip r:embed="rId4"/>
            <a:stretch>
              <a:fillRect/>
            </a:stretch>
          </a:blipFill>
        </p:spPr>
      </p:sp>
      <p:sp>
        <p:nvSpPr>
          <p:cNvPr id="7" name="TextBox 7"/>
          <p:cNvSpPr txBox="1"/>
          <p:nvPr/>
        </p:nvSpPr>
        <p:spPr>
          <a:xfrm>
            <a:off x="1028700" y="4028225"/>
            <a:ext cx="5295900" cy="580390"/>
          </a:xfrm>
          <a:prstGeom prst="rect">
            <a:avLst/>
          </a:prstGeom>
        </p:spPr>
        <p:txBody>
          <a:bodyPr wrap="square" lIns="0" tIns="0" rIns="0" bIns="0" rtlCol="0" anchor="t">
            <a:spAutoFit/>
          </a:bodyPr>
          <a:lstStyle/>
          <a:p>
            <a:pPr algn="l">
              <a:lnSpc>
                <a:spcPts val="4759"/>
              </a:lnSpc>
            </a:pPr>
            <a:r>
              <a:rPr lang="en-US" sz="3399" b="1" dirty="0">
                <a:solidFill>
                  <a:srgbClr val="FFF626"/>
                </a:solidFill>
                <a:latin typeface="Montserrat Bold"/>
                <a:ea typeface="Montserrat Bold"/>
                <a:cs typeface="Montserrat Bold"/>
                <a:sym typeface="Montserrat Bold"/>
              </a:rPr>
              <a:t>REQUESTOR SECTION</a:t>
            </a:r>
          </a:p>
        </p:txBody>
      </p:sp>
      <p:sp>
        <p:nvSpPr>
          <p:cNvPr id="8" name="TextBox 8"/>
          <p:cNvSpPr txBox="1"/>
          <p:nvPr/>
        </p:nvSpPr>
        <p:spPr>
          <a:xfrm>
            <a:off x="11604940" y="5284843"/>
            <a:ext cx="5654360" cy="2706243"/>
          </a:xfrm>
          <a:prstGeom prst="rect">
            <a:avLst/>
          </a:prstGeom>
        </p:spPr>
        <p:txBody>
          <a:bodyPr lIns="0" tIns="0" rIns="0" bIns="0" rtlCol="0" anchor="t">
            <a:spAutoFit/>
          </a:bodyPr>
          <a:lstStyle/>
          <a:p>
            <a:pPr algn="ctr">
              <a:lnSpc>
                <a:spcPts val="5376"/>
              </a:lnSpc>
              <a:spcBef>
                <a:spcPct val="0"/>
              </a:spcBef>
            </a:pPr>
            <a:r>
              <a:rPr lang="en-US" sz="4800" dirty="0">
                <a:solidFill>
                  <a:srgbClr val="FFFFFF"/>
                </a:solidFill>
                <a:latin typeface="Montserrat"/>
                <a:ea typeface="Montserrat"/>
                <a:cs typeface="Montserrat"/>
                <a:sym typeface="Montserrat"/>
              </a:rPr>
              <a:t>This data is used to help determine what type of access is needed.</a:t>
            </a:r>
          </a:p>
        </p:txBody>
      </p:sp>
      <p:sp>
        <p:nvSpPr>
          <p:cNvPr id="9" name="TextBox 9"/>
          <p:cNvSpPr txBox="1"/>
          <p:nvPr/>
        </p:nvSpPr>
        <p:spPr>
          <a:xfrm>
            <a:off x="1028700" y="1209675"/>
            <a:ext cx="16230600" cy="2501265"/>
          </a:xfrm>
          <a:prstGeom prst="rect">
            <a:avLst/>
          </a:prstGeom>
        </p:spPr>
        <p:txBody>
          <a:bodyPr lIns="0" tIns="0" rIns="0" bIns="0" rtlCol="0" anchor="t">
            <a:spAutoFit/>
          </a:bodyPr>
          <a:lstStyle/>
          <a:p>
            <a:pPr algn="l">
              <a:lnSpc>
                <a:spcPts val="9600"/>
              </a:lnSpc>
              <a:spcBef>
                <a:spcPct val="0"/>
              </a:spcBef>
            </a:pPr>
            <a:r>
              <a:rPr lang="en-US" sz="9600" b="1" spc="-432">
                <a:solidFill>
                  <a:srgbClr val="FFFFFF"/>
                </a:solidFill>
                <a:latin typeface="Montserrat Bold"/>
                <a:ea typeface="Montserrat Bold"/>
                <a:cs typeface="Montserrat Bold"/>
                <a:sym typeface="Montserrat Bold"/>
              </a:rPr>
              <a:t>REQUESTING BANNER FINANCE ACCESS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6" name="Freeform 6"/>
          <p:cNvSpPr/>
          <p:nvPr/>
        </p:nvSpPr>
        <p:spPr>
          <a:xfrm rot="-548788">
            <a:off x="1320237" y="6310719"/>
            <a:ext cx="6292326" cy="2047324"/>
          </a:xfrm>
          <a:custGeom>
            <a:avLst/>
            <a:gdLst/>
            <a:ahLst/>
            <a:cxnLst/>
            <a:rect l="l" t="t" r="r" b="b"/>
            <a:pathLst>
              <a:path w="6292326" h="2047324">
                <a:moveTo>
                  <a:pt x="0" y="0"/>
                </a:moveTo>
                <a:lnTo>
                  <a:pt x="6292326" y="0"/>
                </a:lnTo>
                <a:lnTo>
                  <a:pt x="6292326" y="2047324"/>
                </a:lnTo>
                <a:lnTo>
                  <a:pt x="0" y="2047324"/>
                </a:lnTo>
                <a:lnTo>
                  <a:pt x="0" y="0"/>
                </a:lnTo>
                <a:close/>
              </a:path>
            </a:pathLst>
          </a:custGeom>
          <a:blipFill>
            <a:blip r:embed="rId4"/>
            <a:stretch>
              <a:fillRect r="-47525"/>
            </a:stretch>
          </a:blipFill>
        </p:spPr>
      </p:sp>
      <p:sp>
        <p:nvSpPr>
          <p:cNvPr id="7" name="Freeform 7"/>
          <p:cNvSpPr/>
          <p:nvPr/>
        </p:nvSpPr>
        <p:spPr>
          <a:xfrm rot="823535">
            <a:off x="6489587" y="5673257"/>
            <a:ext cx="4907487" cy="3673209"/>
          </a:xfrm>
          <a:custGeom>
            <a:avLst/>
            <a:gdLst/>
            <a:ahLst/>
            <a:cxnLst/>
            <a:rect l="l" t="t" r="r" b="b"/>
            <a:pathLst>
              <a:path w="4907487" h="3673209">
                <a:moveTo>
                  <a:pt x="0" y="0"/>
                </a:moveTo>
                <a:lnTo>
                  <a:pt x="4907486" y="0"/>
                </a:lnTo>
                <a:lnTo>
                  <a:pt x="4907486" y="3673210"/>
                </a:lnTo>
                <a:lnTo>
                  <a:pt x="0" y="3673210"/>
                </a:lnTo>
                <a:lnTo>
                  <a:pt x="0" y="0"/>
                </a:lnTo>
                <a:close/>
              </a:path>
            </a:pathLst>
          </a:custGeom>
          <a:blipFill>
            <a:blip r:embed="rId5"/>
            <a:stretch>
              <a:fillRect/>
            </a:stretch>
          </a:blipFill>
        </p:spPr>
      </p:sp>
      <p:sp>
        <p:nvSpPr>
          <p:cNvPr id="8" name="TextBox 8"/>
          <p:cNvSpPr txBox="1"/>
          <p:nvPr/>
        </p:nvSpPr>
        <p:spPr>
          <a:xfrm>
            <a:off x="1028699" y="4033559"/>
            <a:ext cx="5638895" cy="580390"/>
          </a:xfrm>
          <a:prstGeom prst="rect">
            <a:avLst/>
          </a:prstGeom>
        </p:spPr>
        <p:txBody>
          <a:bodyPr wrap="square" lIns="0" tIns="0" rIns="0" bIns="0" rtlCol="0" anchor="t">
            <a:spAutoFit/>
          </a:bodyPr>
          <a:lstStyle/>
          <a:p>
            <a:pPr algn="l">
              <a:lnSpc>
                <a:spcPts val="4759"/>
              </a:lnSpc>
            </a:pPr>
            <a:r>
              <a:rPr lang="en-US" sz="3399" b="1" dirty="0">
                <a:solidFill>
                  <a:srgbClr val="FFF626"/>
                </a:solidFill>
                <a:latin typeface="Montserrat Bold"/>
                <a:ea typeface="Montserrat Bold"/>
                <a:cs typeface="Montserrat Bold"/>
                <a:sym typeface="Montserrat Bold"/>
              </a:rPr>
              <a:t>REQUESTOR SECTION</a:t>
            </a:r>
          </a:p>
        </p:txBody>
      </p:sp>
      <p:sp>
        <p:nvSpPr>
          <p:cNvPr id="9" name="TextBox 9"/>
          <p:cNvSpPr txBox="1"/>
          <p:nvPr/>
        </p:nvSpPr>
        <p:spPr>
          <a:xfrm>
            <a:off x="11942580" y="4669576"/>
            <a:ext cx="5316720" cy="3382518"/>
          </a:xfrm>
          <a:prstGeom prst="rect">
            <a:avLst/>
          </a:prstGeom>
        </p:spPr>
        <p:txBody>
          <a:bodyPr lIns="0" tIns="0" rIns="0" bIns="0" rtlCol="0" anchor="t">
            <a:spAutoFit/>
          </a:bodyPr>
          <a:lstStyle/>
          <a:p>
            <a:pPr algn="ctr">
              <a:lnSpc>
                <a:spcPts val="5376"/>
              </a:lnSpc>
              <a:spcBef>
                <a:spcPct val="0"/>
              </a:spcBef>
            </a:pPr>
            <a:r>
              <a:rPr lang="en-US" sz="4800">
                <a:solidFill>
                  <a:srgbClr val="FFFFFF"/>
                </a:solidFill>
                <a:latin typeface="Montserrat"/>
                <a:ea typeface="Montserrat"/>
                <a:cs typeface="Montserrat"/>
                <a:sym typeface="Montserrat"/>
              </a:rPr>
              <a:t>This data is used to help determine what type of access is needed.</a:t>
            </a:r>
          </a:p>
        </p:txBody>
      </p:sp>
      <p:sp>
        <p:nvSpPr>
          <p:cNvPr id="10" name="TextBox 10"/>
          <p:cNvSpPr txBox="1"/>
          <p:nvPr/>
        </p:nvSpPr>
        <p:spPr>
          <a:xfrm>
            <a:off x="1028700" y="1209675"/>
            <a:ext cx="16230600" cy="2501265"/>
          </a:xfrm>
          <a:prstGeom prst="rect">
            <a:avLst/>
          </a:prstGeom>
        </p:spPr>
        <p:txBody>
          <a:bodyPr lIns="0" tIns="0" rIns="0" bIns="0" rtlCol="0" anchor="t">
            <a:spAutoFit/>
          </a:bodyPr>
          <a:lstStyle/>
          <a:p>
            <a:pPr algn="l">
              <a:lnSpc>
                <a:spcPts val="9600"/>
              </a:lnSpc>
              <a:spcBef>
                <a:spcPct val="0"/>
              </a:spcBef>
            </a:pPr>
            <a:r>
              <a:rPr lang="en-US" sz="9600" b="1" spc="-432">
                <a:solidFill>
                  <a:srgbClr val="FFFFFF"/>
                </a:solidFill>
                <a:latin typeface="Montserrat Bold"/>
                <a:ea typeface="Montserrat Bold"/>
                <a:cs typeface="Montserrat Bold"/>
                <a:sym typeface="Montserrat Bold"/>
              </a:rPr>
              <a:t>REQUESTING BANNER FINANCE ACCESS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6" name="Freeform 6"/>
          <p:cNvSpPr/>
          <p:nvPr/>
        </p:nvSpPr>
        <p:spPr>
          <a:xfrm rot="-544852">
            <a:off x="1160800" y="6719076"/>
            <a:ext cx="5548739" cy="2114601"/>
          </a:xfrm>
          <a:custGeom>
            <a:avLst/>
            <a:gdLst/>
            <a:ahLst/>
            <a:cxnLst/>
            <a:rect l="l" t="t" r="r" b="b"/>
            <a:pathLst>
              <a:path w="5548739" h="2114601">
                <a:moveTo>
                  <a:pt x="0" y="0"/>
                </a:moveTo>
                <a:lnTo>
                  <a:pt x="5548738" y="0"/>
                </a:lnTo>
                <a:lnTo>
                  <a:pt x="5548738" y="2114601"/>
                </a:lnTo>
                <a:lnTo>
                  <a:pt x="0" y="2114601"/>
                </a:lnTo>
                <a:lnTo>
                  <a:pt x="0" y="0"/>
                </a:lnTo>
                <a:close/>
              </a:path>
            </a:pathLst>
          </a:custGeom>
          <a:blipFill>
            <a:blip r:embed="rId4"/>
            <a:stretch>
              <a:fillRect r="-82971"/>
            </a:stretch>
          </a:blipFill>
        </p:spPr>
      </p:sp>
      <p:sp>
        <p:nvSpPr>
          <p:cNvPr id="7" name="TextBox 7"/>
          <p:cNvSpPr txBox="1"/>
          <p:nvPr/>
        </p:nvSpPr>
        <p:spPr>
          <a:xfrm>
            <a:off x="1028700" y="4010776"/>
            <a:ext cx="5600700" cy="580390"/>
          </a:xfrm>
          <a:prstGeom prst="rect">
            <a:avLst/>
          </a:prstGeom>
        </p:spPr>
        <p:txBody>
          <a:bodyPr wrap="square" lIns="0" tIns="0" rIns="0" bIns="0" rtlCol="0" anchor="t">
            <a:spAutoFit/>
          </a:bodyPr>
          <a:lstStyle/>
          <a:p>
            <a:pPr algn="l">
              <a:lnSpc>
                <a:spcPts val="4759"/>
              </a:lnSpc>
            </a:pPr>
            <a:r>
              <a:rPr lang="en-US" sz="3399" b="1" dirty="0">
                <a:solidFill>
                  <a:srgbClr val="FFF626"/>
                </a:solidFill>
                <a:latin typeface="Montserrat Bold"/>
                <a:ea typeface="Montserrat Bold"/>
                <a:cs typeface="Montserrat Bold"/>
                <a:sym typeface="Montserrat Bold"/>
              </a:rPr>
              <a:t>REQUESTOR SECTION</a:t>
            </a:r>
          </a:p>
        </p:txBody>
      </p:sp>
      <p:sp>
        <p:nvSpPr>
          <p:cNvPr id="8" name="TextBox 8"/>
          <p:cNvSpPr txBox="1"/>
          <p:nvPr/>
        </p:nvSpPr>
        <p:spPr>
          <a:xfrm>
            <a:off x="9753896" y="4125076"/>
            <a:ext cx="6940854" cy="2706243"/>
          </a:xfrm>
          <a:prstGeom prst="rect">
            <a:avLst/>
          </a:prstGeom>
        </p:spPr>
        <p:txBody>
          <a:bodyPr lIns="0" tIns="0" rIns="0" bIns="0" rtlCol="0" anchor="t">
            <a:spAutoFit/>
          </a:bodyPr>
          <a:lstStyle/>
          <a:p>
            <a:pPr algn="ctr">
              <a:lnSpc>
                <a:spcPts val="5376"/>
              </a:lnSpc>
              <a:spcBef>
                <a:spcPct val="0"/>
              </a:spcBef>
            </a:pPr>
            <a:r>
              <a:rPr lang="en-US" sz="4800">
                <a:solidFill>
                  <a:srgbClr val="FFFFFF"/>
                </a:solidFill>
                <a:latin typeface="Montserrat"/>
                <a:ea typeface="Montserrat"/>
                <a:cs typeface="Montserrat"/>
                <a:sym typeface="Montserrat"/>
              </a:rPr>
              <a:t>This data is used to help determine what type of access is needed.</a:t>
            </a:r>
          </a:p>
        </p:txBody>
      </p:sp>
      <p:grpSp>
        <p:nvGrpSpPr>
          <p:cNvPr id="9" name="Group 9"/>
          <p:cNvGrpSpPr/>
          <p:nvPr/>
        </p:nvGrpSpPr>
        <p:grpSpPr>
          <a:xfrm>
            <a:off x="4594781" y="5246186"/>
            <a:ext cx="8467582" cy="4469076"/>
            <a:chOff x="0" y="0"/>
            <a:chExt cx="11290109" cy="5958768"/>
          </a:xfrm>
        </p:grpSpPr>
        <p:sp>
          <p:nvSpPr>
            <p:cNvPr id="10" name="Freeform 10"/>
            <p:cNvSpPr/>
            <p:nvPr/>
          </p:nvSpPr>
          <p:spPr>
            <a:xfrm rot="803825">
              <a:off x="266441" y="1197734"/>
              <a:ext cx="10757227" cy="3563300"/>
            </a:xfrm>
            <a:custGeom>
              <a:avLst/>
              <a:gdLst/>
              <a:ahLst/>
              <a:cxnLst/>
              <a:rect l="l" t="t" r="r" b="b"/>
              <a:pathLst>
                <a:path w="10757227" h="3563300">
                  <a:moveTo>
                    <a:pt x="0" y="0"/>
                  </a:moveTo>
                  <a:lnTo>
                    <a:pt x="10757227" y="0"/>
                  </a:lnTo>
                  <a:lnTo>
                    <a:pt x="10757227" y="3563300"/>
                  </a:lnTo>
                  <a:lnTo>
                    <a:pt x="0" y="3563300"/>
                  </a:lnTo>
                  <a:lnTo>
                    <a:pt x="0" y="0"/>
                  </a:lnTo>
                  <a:close/>
                </a:path>
              </a:pathLst>
            </a:custGeom>
            <a:blipFill>
              <a:blip r:embed="rId5"/>
              <a:stretch>
                <a:fillRect l="-4948" r="-25306" b="-47028"/>
              </a:stretch>
            </a:blipFill>
          </p:spPr>
        </p:sp>
        <p:grpSp>
          <p:nvGrpSpPr>
            <p:cNvPr id="11" name="Group 11"/>
            <p:cNvGrpSpPr/>
            <p:nvPr/>
          </p:nvGrpSpPr>
          <p:grpSpPr>
            <a:xfrm rot="804000">
              <a:off x="332965" y="3192131"/>
              <a:ext cx="10335458" cy="500070"/>
              <a:chOff x="0" y="0"/>
              <a:chExt cx="2193674" cy="106138"/>
            </a:xfrm>
          </p:grpSpPr>
          <p:sp>
            <p:nvSpPr>
              <p:cNvPr id="12" name="Freeform 12"/>
              <p:cNvSpPr/>
              <p:nvPr/>
            </p:nvSpPr>
            <p:spPr>
              <a:xfrm>
                <a:off x="0" y="0"/>
                <a:ext cx="2193674" cy="106138"/>
              </a:xfrm>
              <a:custGeom>
                <a:avLst/>
                <a:gdLst/>
                <a:ahLst/>
                <a:cxnLst/>
                <a:rect l="l" t="t" r="r" b="b"/>
                <a:pathLst>
                  <a:path w="2193674" h="106138">
                    <a:moveTo>
                      <a:pt x="0" y="0"/>
                    </a:moveTo>
                    <a:lnTo>
                      <a:pt x="2193674" y="0"/>
                    </a:lnTo>
                    <a:lnTo>
                      <a:pt x="2193674" y="106138"/>
                    </a:lnTo>
                    <a:lnTo>
                      <a:pt x="0" y="106138"/>
                    </a:lnTo>
                    <a:close/>
                  </a:path>
                </a:pathLst>
              </a:custGeom>
              <a:solidFill>
                <a:srgbClr val="FFF626">
                  <a:alpha val="29804"/>
                </a:srgbClr>
              </a:solidFill>
            </p:spPr>
          </p:sp>
          <p:sp>
            <p:nvSpPr>
              <p:cNvPr id="13" name="TextBox 13"/>
              <p:cNvSpPr txBox="1"/>
              <p:nvPr/>
            </p:nvSpPr>
            <p:spPr>
              <a:xfrm>
                <a:off x="0" y="28575"/>
                <a:ext cx="2193674" cy="77563"/>
              </a:xfrm>
              <a:prstGeom prst="rect">
                <a:avLst/>
              </a:prstGeom>
            </p:spPr>
            <p:txBody>
              <a:bodyPr lIns="50800" tIns="50800" rIns="50800" bIns="50800" rtlCol="0" anchor="ctr"/>
              <a:lstStyle/>
              <a:p>
                <a:pPr algn="ctr">
                  <a:lnSpc>
                    <a:spcPts val="2687"/>
                  </a:lnSpc>
                </a:pPr>
                <a:endParaRPr/>
              </a:p>
            </p:txBody>
          </p:sp>
        </p:grpSp>
      </p:grpSp>
      <p:sp>
        <p:nvSpPr>
          <p:cNvPr id="14" name="TextBox 14"/>
          <p:cNvSpPr txBox="1"/>
          <p:nvPr/>
        </p:nvSpPr>
        <p:spPr>
          <a:xfrm>
            <a:off x="1028700" y="1209675"/>
            <a:ext cx="16230600" cy="2501265"/>
          </a:xfrm>
          <a:prstGeom prst="rect">
            <a:avLst/>
          </a:prstGeom>
        </p:spPr>
        <p:txBody>
          <a:bodyPr lIns="0" tIns="0" rIns="0" bIns="0" rtlCol="0" anchor="t">
            <a:spAutoFit/>
          </a:bodyPr>
          <a:lstStyle/>
          <a:p>
            <a:pPr algn="l">
              <a:lnSpc>
                <a:spcPts val="9600"/>
              </a:lnSpc>
              <a:spcBef>
                <a:spcPct val="0"/>
              </a:spcBef>
            </a:pPr>
            <a:r>
              <a:rPr lang="en-US" sz="9600" b="1" spc="-432">
                <a:solidFill>
                  <a:srgbClr val="FFFFFF"/>
                </a:solidFill>
                <a:latin typeface="Montserrat Bold"/>
                <a:ea typeface="Montserrat Bold"/>
                <a:cs typeface="Montserrat Bold"/>
                <a:sym typeface="Montserrat Bold"/>
              </a:rPr>
              <a:t>REQUESTING BANNER FINANCE ACCESS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6" name="Freeform 6"/>
          <p:cNvSpPr/>
          <p:nvPr/>
        </p:nvSpPr>
        <p:spPr>
          <a:xfrm>
            <a:off x="1028700" y="5460071"/>
            <a:ext cx="7403186" cy="3791538"/>
          </a:xfrm>
          <a:custGeom>
            <a:avLst/>
            <a:gdLst/>
            <a:ahLst/>
            <a:cxnLst/>
            <a:rect l="l" t="t" r="r" b="b"/>
            <a:pathLst>
              <a:path w="7403186" h="3791538">
                <a:moveTo>
                  <a:pt x="0" y="0"/>
                </a:moveTo>
                <a:lnTo>
                  <a:pt x="7403186" y="0"/>
                </a:lnTo>
                <a:lnTo>
                  <a:pt x="7403186" y="3791538"/>
                </a:lnTo>
                <a:lnTo>
                  <a:pt x="0" y="3791538"/>
                </a:lnTo>
                <a:lnTo>
                  <a:pt x="0" y="0"/>
                </a:lnTo>
                <a:close/>
              </a:path>
            </a:pathLst>
          </a:custGeom>
          <a:blipFill>
            <a:blip r:embed="rId4"/>
            <a:stretch>
              <a:fillRect r="-52098"/>
            </a:stretch>
          </a:blipFill>
        </p:spPr>
      </p:sp>
      <p:sp>
        <p:nvSpPr>
          <p:cNvPr id="7" name="TextBox 7"/>
          <p:cNvSpPr txBox="1"/>
          <p:nvPr/>
        </p:nvSpPr>
        <p:spPr>
          <a:xfrm>
            <a:off x="1028700" y="4260556"/>
            <a:ext cx="5448300" cy="580390"/>
          </a:xfrm>
          <a:prstGeom prst="rect">
            <a:avLst/>
          </a:prstGeom>
        </p:spPr>
        <p:txBody>
          <a:bodyPr wrap="square" lIns="0" tIns="0" rIns="0" bIns="0" rtlCol="0" anchor="t">
            <a:spAutoFit/>
          </a:bodyPr>
          <a:lstStyle/>
          <a:p>
            <a:pPr algn="l">
              <a:lnSpc>
                <a:spcPts val="4759"/>
              </a:lnSpc>
            </a:pPr>
            <a:r>
              <a:rPr lang="en-US" sz="3399" b="1" dirty="0">
                <a:solidFill>
                  <a:srgbClr val="FFF626"/>
                </a:solidFill>
                <a:latin typeface="Montserrat Bold"/>
                <a:ea typeface="Montserrat Bold"/>
                <a:cs typeface="Montserrat Bold"/>
                <a:sym typeface="Montserrat Bold"/>
              </a:rPr>
              <a:t>REQUESTOR SECTION</a:t>
            </a:r>
          </a:p>
        </p:txBody>
      </p:sp>
      <p:sp>
        <p:nvSpPr>
          <p:cNvPr id="8" name="TextBox 8"/>
          <p:cNvSpPr txBox="1"/>
          <p:nvPr/>
        </p:nvSpPr>
        <p:spPr>
          <a:xfrm>
            <a:off x="10880432" y="5507696"/>
            <a:ext cx="5295972" cy="2706243"/>
          </a:xfrm>
          <a:prstGeom prst="rect">
            <a:avLst/>
          </a:prstGeom>
        </p:spPr>
        <p:txBody>
          <a:bodyPr lIns="0" tIns="0" rIns="0" bIns="0" rtlCol="0" anchor="t">
            <a:spAutoFit/>
          </a:bodyPr>
          <a:lstStyle/>
          <a:p>
            <a:pPr algn="ctr">
              <a:lnSpc>
                <a:spcPts val="5376"/>
              </a:lnSpc>
              <a:spcBef>
                <a:spcPct val="0"/>
              </a:spcBef>
            </a:pPr>
            <a:r>
              <a:rPr lang="en-US" sz="4800">
                <a:solidFill>
                  <a:srgbClr val="FFFFFF"/>
                </a:solidFill>
                <a:latin typeface="Montserrat"/>
                <a:ea typeface="Montserrat"/>
                <a:cs typeface="Montserrat"/>
                <a:sym typeface="Montserrat"/>
              </a:rPr>
              <a:t>This data determines where your form goes next.</a:t>
            </a:r>
          </a:p>
        </p:txBody>
      </p:sp>
      <p:sp>
        <p:nvSpPr>
          <p:cNvPr id="9" name="TextBox 9"/>
          <p:cNvSpPr txBox="1"/>
          <p:nvPr/>
        </p:nvSpPr>
        <p:spPr>
          <a:xfrm>
            <a:off x="1028700" y="1209675"/>
            <a:ext cx="16230600" cy="2501265"/>
          </a:xfrm>
          <a:prstGeom prst="rect">
            <a:avLst/>
          </a:prstGeom>
        </p:spPr>
        <p:txBody>
          <a:bodyPr lIns="0" tIns="0" rIns="0" bIns="0" rtlCol="0" anchor="t">
            <a:spAutoFit/>
          </a:bodyPr>
          <a:lstStyle/>
          <a:p>
            <a:pPr algn="l">
              <a:lnSpc>
                <a:spcPts val="9600"/>
              </a:lnSpc>
              <a:spcBef>
                <a:spcPct val="0"/>
              </a:spcBef>
            </a:pPr>
            <a:r>
              <a:rPr lang="en-US" sz="9600" b="1" spc="-432">
                <a:solidFill>
                  <a:srgbClr val="FFFFFF"/>
                </a:solidFill>
                <a:latin typeface="Montserrat Bold"/>
                <a:ea typeface="Montserrat Bold"/>
                <a:cs typeface="Montserrat Bold"/>
                <a:sym typeface="Montserrat Bold"/>
              </a:rPr>
              <a:t>REQUESTING BANNER FINANCE ACCESS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grpSp>
        <p:nvGrpSpPr>
          <p:cNvPr id="6" name="Group 6"/>
          <p:cNvGrpSpPr/>
          <p:nvPr/>
        </p:nvGrpSpPr>
        <p:grpSpPr>
          <a:xfrm>
            <a:off x="1028700" y="4620518"/>
            <a:ext cx="7350166" cy="4998481"/>
            <a:chOff x="0" y="0"/>
            <a:chExt cx="9800221" cy="6664642"/>
          </a:xfrm>
        </p:grpSpPr>
        <p:sp>
          <p:nvSpPr>
            <p:cNvPr id="7" name="Freeform 7"/>
            <p:cNvSpPr/>
            <p:nvPr/>
          </p:nvSpPr>
          <p:spPr>
            <a:xfrm>
              <a:off x="0" y="0"/>
              <a:ext cx="9800221" cy="6664642"/>
            </a:xfrm>
            <a:custGeom>
              <a:avLst/>
              <a:gdLst/>
              <a:ahLst/>
              <a:cxnLst/>
              <a:rect l="l" t="t" r="r" b="b"/>
              <a:pathLst>
                <a:path w="9800221" h="6664642">
                  <a:moveTo>
                    <a:pt x="0" y="0"/>
                  </a:moveTo>
                  <a:lnTo>
                    <a:pt x="9800221" y="0"/>
                  </a:lnTo>
                  <a:lnTo>
                    <a:pt x="9800221" y="6664642"/>
                  </a:lnTo>
                  <a:lnTo>
                    <a:pt x="0" y="6664642"/>
                  </a:lnTo>
                  <a:lnTo>
                    <a:pt x="0" y="0"/>
                  </a:lnTo>
                  <a:close/>
                </a:path>
              </a:pathLst>
            </a:custGeom>
            <a:blipFill>
              <a:blip r:embed="rId4"/>
              <a:stretch>
                <a:fillRect/>
              </a:stretch>
            </a:blipFill>
          </p:spPr>
        </p:sp>
        <p:sp>
          <p:nvSpPr>
            <p:cNvPr id="8" name="AutoShape 8"/>
            <p:cNvSpPr/>
            <p:nvPr/>
          </p:nvSpPr>
          <p:spPr>
            <a:xfrm>
              <a:off x="5931044" y="4957116"/>
              <a:ext cx="2227626" cy="0"/>
            </a:xfrm>
            <a:prstGeom prst="line">
              <a:avLst/>
            </a:prstGeom>
            <a:ln w="108599" cap="flat">
              <a:solidFill>
                <a:srgbClr val="61162D"/>
              </a:solidFill>
              <a:prstDash val="solid"/>
              <a:headEnd type="arrow" w="med" len="sm"/>
              <a:tailEnd type="none" w="sm" len="sm"/>
            </a:ln>
          </p:spPr>
        </p:sp>
        <p:grpSp>
          <p:nvGrpSpPr>
            <p:cNvPr id="9" name="Group 9"/>
            <p:cNvGrpSpPr/>
            <p:nvPr/>
          </p:nvGrpSpPr>
          <p:grpSpPr>
            <a:xfrm>
              <a:off x="2225809" y="4779075"/>
              <a:ext cx="3643126" cy="350321"/>
              <a:chOff x="0" y="0"/>
              <a:chExt cx="841564" cy="80924"/>
            </a:xfrm>
          </p:grpSpPr>
          <p:sp>
            <p:nvSpPr>
              <p:cNvPr id="10" name="Freeform 10"/>
              <p:cNvSpPr/>
              <p:nvPr/>
            </p:nvSpPr>
            <p:spPr>
              <a:xfrm>
                <a:off x="0" y="0"/>
                <a:ext cx="841564" cy="80924"/>
              </a:xfrm>
              <a:custGeom>
                <a:avLst/>
                <a:gdLst/>
                <a:ahLst/>
                <a:cxnLst/>
                <a:rect l="l" t="t" r="r" b="b"/>
                <a:pathLst>
                  <a:path w="841564" h="80924">
                    <a:moveTo>
                      <a:pt x="0" y="0"/>
                    </a:moveTo>
                    <a:lnTo>
                      <a:pt x="841564" y="0"/>
                    </a:lnTo>
                    <a:lnTo>
                      <a:pt x="841564" y="80924"/>
                    </a:lnTo>
                    <a:lnTo>
                      <a:pt x="0" y="80924"/>
                    </a:lnTo>
                    <a:close/>
                  </a:path>
                </a:pathLst>
              </a:custGeom>
              <a:solidFill>
                <a:srgbClr val="FFF626">
                  <a:alpha val="29804"/>
                </a:srgbClr>
              </a:solidFill>
            </p:spPr>
          </p:sp>
          <p:sp>
            <p:nvSpPr>
              <p:cNvPr id="11" name="TextBox 11"/>
              <p:cNvSpPr txBox="1"/>
              <p:nvPr/>
            </p:nvSpPr>
            <p:spPr>
              <a:xfrm>
                <a:off x="0" y="28575"/>
                <a:ext cx="841564" cy="52349"/>
              </a:xfrm>
              <a:prstGeom prst="rect">
                <a:avLst/>
              </a:prstGeom>
            </p:spPr>
            <p:txBody>
              <a:bodyPr lIns="50800" tIns="50800" rIns="50800" bIns="50800" rtlCol="0" anchor="ctr"/>
              <a:lstStyle/>
              <a:p>
                <a:pPr algn="ctr">
                  <a:lnSpc>
                    <a:spcPts val="2688"/>
                  </a:lnSpc>
                </a:pPr>
                <a:endParaRPr/>
              </a:p>
            </p:txBody>
          </p:sp>
        </p:grpSp>
      </p:grpSp>
      <p:sp>
        <p:nvSpPr>
          <p:cNvPr id="12" name="TextBox 12"/>
          <p:cNvSpPr txBox="1"/>
          <p:nvPr/>
        </p:nvSpPr>
        <p:spPr>
          <a:xfrm>
            <a:off x="1028700" y="3644265"/>
            <a:ext cx="5829300" cy="580390"/>
          </a:xfrm>
          <a:prstGeom prst="rect">
            <a:avLst/>
          </a:prstGeom>
        </p:spPr>
        <p:txBody>
          <a:bodyPr wrap="square" lIns="0" tIns="0" rIns="0" bIns="0" rtlCol="0" anchor="t">
            <a:spAutoFit/>
          </a:bodyPr>
          <a:lstStyle/>
          <a:p>
            <a:pPr algn="l">
              <a:lnSpc>
                <a:spcPts val="4759"/>
              </a:lnSpc>
            </a:pPr>
            <a:r>
              <a:rPr lang="en-US" sz="3399" b="1" dirty="0">
                <a:solidFill>
                  <a:srgbClr val="FFF626"/>
                </a:solidFill>
                <a:latin typeface="Montserrat Bold"/>
                <a:ea typeface="Montserrat Bold"/>
                <a:cs typeface="Montserrat Bold"/>
                <a:sym typeface="Montserrat Bold"/>
              </a:rPr>
              <a:t>SUPERVISOR SECTION</a:t>
            </a:r>
          </a:p>
        </p:txBody>
      </p:sp>
      <p:sp>
        <p:nvSpPr>
          <p:cNvPr id="13" name="TextBox 13"/>
          <p:cNvSpPr txBox="1"/>
          <p:nvPr/>
        </p:nvSpPr>
        <p:spPr>
          <a:xfrm>
            <a:off x="10291246" y="4740161"/>
            <a:ext cx="5193570" cy="3764412"/>
          </a:xfrm>
          <a:prstGeom prst="rect">
            <a:avLst/>
          </a:prstGeom>
        </p:spPr>
        <p:txBody>
          <a:bodyPr lIns="0" tIns="0" rIns="0" bIns="0" rtlCol="0" anchor="t">
            <a:spAutoFit/>
          </a:bodyPr>
          <a:lstStyle/>
          <a:p>
            <a:pPr algn="ctr">
              <a:lnSpc>
                <a:spcPts val="5959"/>
              </a:lnSpc>
              <a:spcBef>
                <a:spcPct val="0"/>
              </a:spcBef>
            </a:pPr>
            <a:r>
              <a:rPr lang="en-US" sz="5321">
                <a:solidFill>
                  <a:srgbClr val="FFFFFF"/>
                </a:solidFill>
                <a:latin typeface="Montserrat"/>
                <a:ea typeface="Montserrat"/>
                <a:cs typeface="Montserrat"/>
                <a:sym typeface="Montserrat"/>
              </a:rPr>
              <a:t>This data determines where your form goes next.</a:t>
            </a:r>
          </a:p>
        </p:txBody>
      </p:sp>
      <p:sp>
        <p:nvSpPr>
          <p:cNvPr id="14" name="TextBox 14"/>
          <p:cNvSpPr txBox="1"/>
          <p:nvPr/>
        </p:nvSpPr>
        <p:spPr>
          <a:xfrm>
            <a:off x="1028700" y="1209675"/>
            <a:ext cx="16230600" cy="2501265"/>
          </a:xfrm>
          <a:prstGeom prst="rect">
            <a:avLst/>
          </a:prstGeom>
        </p:spPr>
        <p:txBody>
          <a:bodyPr lIns="0" tIns="0" rIns="0" bIns="0" rtlCol="0" anchor="t">
            <a:spAutoFit/>
          </a:bodyPr>
          <a:lstStyle/>
          <a:p>
            <a:pPr algn="l">
              <a:lnSpc>
                <a:spcPts val="9600"/>
              </a:lnSpc>
              <a:spcBef>
                <a:spcPct val="0"/>
              </a:spcBef>
            </a:pPr>
            <a:r>
              <a:rPr lang="en-US" sz="9600" b="1" spc="-432">
                <a:solidFill>
                  <a:srgbClr val="FFFFFF"/>
                </a:solidFill>
                <a:latin typeface="Montserrat Bold"/>
                <a:ea typeface="Montserrat Bold"/>
                <a:cs typeface="Montserrat Bold"/>
                <a:sym typeface="Montserrat Bold"/>
              </a:rPr>
              <a:t>REQUESTING BANNER FINANCE ACCESS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grpSp>
        <p:nvGrpSpPr>
          <p:cNvPr id="6" name="Group 6"/>
          <p:cNvGrpSpPr/>
          <p:nvPr/>
        </p:nvGrpSpPr>
        <p:grpSpPr>
          <a:xfrm>
            <a:off x="1014636" y="5630438"/>
            <a:ext cx="15389794" cy="3373443"/>
            <a:chOff x="0" y="0"/>
            <a:chExt cx="20519726" cy="4497924"/>
          </a:xfrm>
        </p:grpSpPr>
        <p:sp>
          <p:nvSpPr>
            <p:cNvPr id="7" name="Freeform 7"/>
            <p:cNvSpPr/>
            <p:nvPr/>
          </p:nvSpPr>
          <p:spPr>
            <a:xfrm>
              <a:off x="0" y="0"/>
              <a:ext cx="20519726" cy="4497924"/>
            </a:xfrm>
            <a:custGeom>
              <a:avLst/>
              <a:gdLst/>
              <a:ahLst/>
              <a:cxnLst/>
              <a:rect l="l" t="t" r="r" b="b"/>
              <a:pathLst>
                <a:path w="20519726" h="4497924">
                  <a:moveTo>
                    <a:pt x="0" y="0"/>
                  </a:moveTo>
                  <a:lnTo>
                    <a:pt x="20519726" y="0"/>
                  </a:lnTo>
                  <a:lnTo>
                    <a:pt x="20519726" y="4497924"/>
                  </a:lnTo>
                  <a:lnTo>
                    <a:pt x="0" y="4497924"/>
                  </a:lnTo>
                  <a:lnTo>
                    <a:pt x="0" y="0"/>
                  </a:lnTo>
                  <a:close/>
                </a:path>
              </a:pathLst>
            </a:custGeom>
            <a:blipFill>
              <a:blip r:embed="rId4"/>
              <a:stretch>
                <a:fillRect/>
              </a:stretch>
            </a:blipFill>
          </p:spPr>
        </p:sp>
        <p:grpSp>
          <p:nvGrpSpPr>
            <p:cNvPr id="8" name="Group 8"/>
            <p:cNvGrpSpPr/>
            <p:nvPr/>
          </p:nvGrpSpPr>
          <p:grpSpPr>
            <a:xfrm>
              <a:off x="5109634" y="198798"/>
              <a:ext cx="15231233" cy="776565"/>
              <a:chOff x="0" y="0"/>
              <a:chExt cx="3008639" cy="153396"/>
            </a:xfrm>
          </p:grpSpPr>
          <p:sp>
            <p:nvSpPr>
              <p:cNvPr id="9" name="Freeform 9"/>
              <p:cNvSpPr/>
              <p:nvPr/>
            </p:nvSpPr>
            <p:spPr>
              <a:xfrm>
                <a:off x="0" y="0"/>
                <a:ext cx="3008639" cy="153396"/>
              </a:xfrm>
              <a:custGeom>
                <a:avLst/>
                <a:gdLst/>
                <a:ahLst/>
                <a:cxnLst/>
                <a:rect l="l" t="t" r="r" b="b"/>
                <a:pathLst>
                  <a:path w="3008639" h="153396">
                    <a:moveTo>
                      <a:pt x="0" y="0"/>
                    </a:moveTo>
                    <a:lnTo>
                      <a:pt x="3008639" y="0"/>
                    </a:lnTo>
                    <a:lnTo>
                      <a:pt x="3008639" y="153396"/>
                    </a:lnTo>
                    <a:lnTo>
                      <a:pt x="0" y="153396"/>
                    </a:lnTo>
                    <a:close/>
                  </a:path>
                </a:pathLst>
              </a:custGeom>
              <a:solidFill>
                <a:srgbClr val="FFF626">
                  <a:alpha val="29804"/>
                </a:srgbClr>
              </a:solidFill>
            </p:spPr>
          </p:sp>
          <p:sp>
            <p:nvSpPr>
              <p:cNvPr id="10" name="TextBox 10"/>
              <p:cNvSpPr txBox="1"/>
              <p:nvPr/>
            </p:nvSpPr>
            <p:spPr>
              <a:xfrm>
                <a:off x="0" y="28575"/>
                <a:ext cx="3008639" cy="124821"/>
              </a:xfrm>
              <a:prstGeom prst="rect">
                <a:avLst/>
              </a:prstGeom>
            </p:spPr>
            <p:txBody>
              <a:bodyPr lIns="50800" tIns="50800" rIns="50800" bIns="50800" rtlCol="0" anchor="ctr"/>
              <a:lstStyle/>
              <a:p>
                <a:pPr algn="ctr">
                  <a:lnSpc>
                    <a:spcPts val="2688"/>
                  </a:lnSpc>
                </a:pPr>
                <a:endParaRPr/>
              </a:p>
            </p:txBody>
          </p:sp>
        </p:grpSp>
      </p:grpSp>
      <p:sp>
        <p:nvSpPr>
          <p:cNvPr id="11" name="TextBox 11"/>
          <p:cNvSpPr txBox="1"/>
          <p:nvPr/>
        </p:nvSpPr>
        <p:spPr>
          <a:xfrm>
            <a:off x="1038225" y="4143743"/>
            <a:ext cx="5743575" cy="580390"/>
          </a:xfrm>
          <a:prstGeom prst="rect">
            <a:avLst/>
          </a:prstGeom>
        </p:spPr>
        <p:txBody>
          <a:bodyPr wrap="square" lIns="0" tIns="0" rIns="0" bIns="0" rtlCol="0" anchor="t">
            <a:spAutoFit/>
          </a:bodyPr>
          <a:lstStyle/>
          <a:p>
            <a:pPr algn="l">
              <a:lnSpc>
                <a:spcPts val="4759"/>
              </a:lnSpc>
            </a:pPr>
            <a:r>
              <a:rPr lang="en-US" sz="3399" b="1" dirty="0">
                <a:solidFill>
                  <a:srgbClr val="FFF626"/>
                </a:solidFill>
                <a:latin typeface="Montserrat Bold"/>
                <a:ea typeface="Montserrat Bold"/>
                <a:cs typeface="Montserrat Bold"/>
                <a:sym typeface="Montserrat Bold"/>
              </a:rPr>
              <a:t>SUPERVISOR SECTION</a:t>
            </a:r>
          </a:p>
        </p:txBody>
      </p:sp>
      <p:sp>
        <p:nvSpPr>
          <p:cNvPr id="12" name="TextBox 12"/>
          <p:cNvSpPr txBox="1"/>
          <p:nvPr/>
        </p:nvSpPr>
        <p:spPr>
          <a:xfrm>
            <a:off x="1028700" y="1209675"/>
            <a:ext cx="16230600" cy="2501265"/>
          </a:xfrm>
          <a:prstGeom prst="rect">
            <a:avLst/>
          </a:prstGeom>
        </p:spPr>
        <p:txBody>
          <a:bodyPr lIns="0" tIns="0" rIns="0" bIns="0" rtlCol="0" anchor="t">
            <a:spAutoFit/>
          </a:bodyPr>
          <a:lstStyle/>
          <a:p>
            <a:pPr algn="l">
              <a:lnSpc>
                <a:spcPts val="9600"/>
              </a:lnSpc>
              <a:spcBef>
                <a:spcPct val="0"/>
              </a:spcBef>
            </a:pPr>
            <a:r>
              <a:rPr lang="en-US" sz="9600" b="1" spc="-432">
                <a:solidFill>
                  <a:srgbClr val="FFFFFF"/>
                </a:solidFill>
                <a:latin typeface="Montserrat Bold"/>
                <a:ea typeface="Montserrat Bold"/>
                <a:cs typeface="Montserrat Bold"/>
                <a:sym typeface="Montserrat Bold"/>
              </a:rPr>
              <a:t>REQUESTING BANNER FINANCE ACCESS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6" name="Freeform 6"/>
          <p:cNvSpPr/>
          <p:nvPr/>
        </p:nvSpPr>
        <p:spPr>
          <a:xfrm>
            <a:off x="1028700" y="5235158"/>
            <a:ext cx="7864973" cy="2721281"/>
          </a:xfrm>
          <a:custGeom>
            <a:avLst/>
            <a:gdLst/>
            <a:ahLst/>
            <a:cxnLst/>
            <a:rect l="l" t="t" r="r" b="b"/>
            <a:pathLst>
              <a:path w="7864973" h="2721281">
                <a:moveTo>
                  <a:pt x="0" y="0"/>
                </a:moveTo>
                <a:lnTo>
                  <a:pt x="7864973" y="0"/>
                </a:lnTo>
                <a:lnTo>
                  <a:pt x="7864973" y="2721281"/>
                </a:lnTo>
                <a:lnTo>
                  <a:pt x="0" y="2721281"/>
                </a:lnTo>
                <a:lnTo>
                  <a:pt x="0" y="0"/>
                </a:lnTo>
                <a:close/>
              </a:path>
            </a:pathLst>
          </a:custGeom>
          <a:blipFill>
            <a:blip r:embed="rId4"/>
            <a:stretch>
              <a:fillRect/>
            </a:stretch>
          </a:blipFill>
        </p:spPr>
      </p:sp>
      <p:sp>
        <p:nvSpPr>
          <p:cNvPr id="7" name="TextBox 7"/>
          <p:cNvSpPr txBox="1"/>
          <p:nvPr/>
        </p:nvSpPr>
        <p:spPr>
          <a:xfrm>
            <a:off x="1028700" y="4120428"/>
            <a:ext cx="6057900" cy="580390"/>
          </a:xfrm>
          <a:prstGeom prst="rect">
            <a:avLst/>
          </a:prstGeom>
        </p:spPr>
        <p:txBody>
          <a:bodyPr wrap="square" lIns="0" tIns="0" rIns="0" bIns="0" rtlCol="0" anchor="t">
            <a:spAutoFit/>
          </a:bodyPr>
          <a:lstStyle/>
          <a:p>
            <a:pPr algn="l">
              <a:lnSpc>
                <a:spcPts val="4759"/>
              </a:lnSpc>
            </a:pPr>
            <a:r>
              <a:rPr lang="en-US" sz="3399" b="1" dirty="0">
                <a:solidFill>
                  <a:srgbClr val="FFF626"/>
                </a:solidFill>
                <a:latin typeface="Montserrat Bold"/>
                <a:ea typeface="Montserrat Bold"/>
                <a:cs typeface="Montserrat Bold"/>
                <a:sym typeface="Montserrat Bold"/>
              </a:rPr>
              <a:t>SUPERVISOR SECTION</a:t>
            </a:r>
          </a:p>
        </p:txBody>
      </p:sp>
      <p:sp>
        <p:nvSpPr>
          <p:cNvPr id="8" name="TextBox 8"/>
          <p:cNvSpPr txBox="1"/>
          <p:nvPr/>
        </p:nvSpPr>
        <p:spPr>
          <a:xfrm>
            <a:off x="9800855" y="5604627"/>
            <a:ext cx="7458445" cy="2029968"/>
          </a:xfrm>
          <a:prstGeom prst="rect">
            <a:avLst/>
          </a:prstGeom>
        </p:spPr>
        <p:txBody>
          <a:bodyPr lIns="0" tIns="0" rIns="0" bIns="0" rtlCol="0" anchor="t">
            <a:spAutoFit/>
          </a:bodyPr>
          <a:lstStyle/>
          <a:p>
            <a:pPr algn="ctr">
              <a:lnSpc>
                <a:spcPts val="5376"/>
              </a:lnSpc>
              <a:spcBef>
                <a:spcPct val="0"/>
              </a:spcBef>
            </a:pPr>
            <a:r>
              <a:rPr lang="en-US" sz="4800">
                <a:solidFill>
                  <a:srgbClr val="FFFFFF"/>
                </a:solidFill>
                <a:latin typeface="Montserrat"/>
                <a:ea typeface="Montserrat"/>
                <a:cs typeface="Montserrat"/>
                <a:sym typeface="Montserrat"/>
              </a:rPr>
              <a:t>You may list multiple valid fund/org code combinations.</a:t>
            </a:r>
          </a:p>
        </p:txBody>
      </p:sp>
      <p:sp>
        <p:nvSpPr>
          <p:cNvPr id="9" name="TextBox 9"/>
          <p:cNvSpPr txBox="1"/>
          <p:nvPr/>
        </p:nvSpPr>
        <p:spPr>
          <a:xfrm>
            <a:off x="1028700" y="1209675"/>
            <a:ext cx="16230600" cy="2501265"/>
          </a:xfrm>
          <a:prstGeom prst="rect">
            <a:avLst/>
          </a:prstGeom>
        </p:spPr>
        <p:txBody>
          <a:bodyPr lIns="0" tIns="0" rIns="0" bIns="0" rtlCol="0" anchor="t">
            <a:spAutoFit/>
          </a:bodyPr>
          <a:lstStyle/>
          <a:p>
            <a:pPr algn="l">
              <a:lnSpc>
                <a:spcPts val="9600"/>
              </a:lnSpc>
              <a:spcBef>
                <a:spcPct val="0"/>
              </a:spcBef>
            </a:pPr>
            <a:r>
              <a:rPr lang="en-US" sz="9600" b="1" spc="-432">
                <a:solidFill>
                  <a:srgbClr val="FFFFFF"/>
                </a:solidFill>
                <a:latin typeface="Montserrat Bold"/>
                <a:ea typeface="Montserrat Bold"/>
                <a:cs typeface="Montserrat Bold"/>
                <a:sym typeface="Montserrat Bold"/>
              </a:rPr>
              <a:t>REQUESTING BANNER FINANCE ACCESS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7587615"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61162D"/>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grpSp>
        <p:nvGrpSpPr>
          <p:cNvPr id="6" name="Group 6"/>
          <p:cNvGrpSpPr/>
          <p:nvPr/>
        </p:nvGrpSpPr>
        <p:grpSpPr>
          <a:xfrm>
            <a:off x="12436861" y="0"/>
            <a:ext cx="4822439" cy="1767354"/>
            <a:chOff x="0" y="0"/>
            <a:chExt cx="6429918" cy="2356472"/>
          </a:xfrm>
        </p:grpSpPr>
        <p:grpSp>
          <p:nvGrpSpPr>
            <p:cNvPr id="7" name="Group 7"/>
            <p:cNvGrpSpPr/>
            <p:nvPr/>
          </p:nvGrpSpPr>
          <p:grpSpPr>
            <a:xfrm>
              <a:off x="0" y="0"/>
              <a:ext cx="6429918" cy="2356472"/>
              <a:chOff x="0" y="0"/>
              <a:chExt cx="1953794" cy="716037"/>
            </a:xfrm>
          </p:grpSpPr>
          <p:sp>
            <p:nvSpPr>
              <p:cNvPr id="8" name="Freeform 8"/>
              <p:cNvSpPr/>
              <p:nvPr/>
            </p:nvSpPr>
            <p:spPr>
              <a:xfrm>
                <a:off x="0" y="0"/>
                <a:ext cx="1953794" cy="716037"/>
              </a:xfrm>
              <a:custGeom>
                <a:avLst/>
                <a:gdLst/>
                <a:ahLst/>
                <a:cxnLst/>
                <a:rect l="l" t="t" r="r" b="b"/>
                <a:pathLst>
                  <a:path w="1953794" h="716037">
                    <a:moveTo>
                      <a:pt x="0" y="0"/>
                    </a:moveTo>
                    <a:lnTo>
                      <a:pt x="1953794" y="0"/>
                    </a:lnTo>
                    <a:lnTo>
                      <a:pt x="1953794" y="716037"/>
                    </a:lnTo>
                    <a:lnTo>
                      <a:pt x="0" y="716037"/>
                    </a:lnTo>
                    <a:close/>
                  </a:path>
                </a:pathLst>
              </a:custGeom>
              <a:solidFill>
                <a:srgbClr val="61162D"/>
              </a:solidFill>
            </p:spPr>
          </p:sp>
          <p:sp>
            <p:nvSpPr>
              <p:cNvPr id="9" name="TextBox 9"/>
              <p:cNvSpPr txBox="1"/>
              <p:nvPr/>
            </p:nvSpPr>
            <p:spPr>
              <a:xfrm>
                <a:off x="0" y="28575"/>
                <a:ext cx="1953794" cy="687462"/>
              </a:xfrm>
              <a:prstGeom prst="rect">
                <a:avLst/>
              </a:prstGeom>
            </p:spPr>
            <p:txBody>
              <a:bodyPr lIns="33024" tIns="33024" rIns="33024" bIns="33024" rtlCol="0" anchor="ctr"/>
              <a:lstStyle/>
              <a:p>
                <a:pPr algn="ctr">
                  <a:lnSpc>
                    <a:spcPts val="2688"/>
                  </a:lnSpc>
                </a:pPr>
                <a:endParaRPr/>
              </a:p>
            </p:txBody>
          </p:sp>
        </p:grpSp>
        <p:grpSp>
          <p:nvGrpSpPr>
            <p:cNvPr id="10" name="Group 10"/>
            <p:cNvGrpSpPr/>
            <p:nvPr/>
          </p:nvGrpSpPr>
          <p:grpSpPr>
            <a:xfrm>
              <a:off x="0" y="2224377"/>
              <a:ext cx="6429918" cy="132095"/>
              <a:chOff x="0" y="0"/>
              <a:chExt cx="1953794" cy="40138"/>
            </a:xfrm>
          </p:grpSpPr>
          <p:sp>
            <p:nvSpPr>
              <p:cNvPr id="11" name="Freeform 11"/>
              <p:cNvSpPr/>
              <p:nvPr/>
            </p:nvSpPr>
            <p:spPr>
              <a:xfrm>
                <a:off x="0" y="0"/>
                <a:ext cx="1953794" cy="40138"/>
              </a:xfrm>
              <a:custGeom>
                <a:avLst/>
                <a:gdLst/>
                <a:ahLst/>
                <a:cxnLst/>
                <a:rect l="l" t="t" r="r" b="b"/>
                <a:pathLst>
                  <a:path w="1953794" h="40138">
                    <a:moveTo>
                      <a:pt x="0" y="0"/>
                    </a:moveTo>
                    <a:lnTo>
                      <a:pt x="1953794" y="0"/>
                    </a:lnTo>
                    <a:lnTo>
                      <a:pt x="1953794" y="40138"/>
                    </a:lnTo>
                    <a:lnTo>
                      <a:pt x="0" y="40138"/>
                    </a:lnTo>
                    <a:close/>
                  </a:path>
                </a:pathLst>
              </a:custGeom>
              <a:solidFill>
                <a:srgbClr val="A6A6A6"/>
              </a:solidFill>
            </p:spPr>
          </p:sp>
          <p:sp>
            <p:nvSpPr>
              <p:cNvPr id="12" name="TextBox 12"/>
              <p:cNvSpPr txBox="1"/>
              <p:nvPr/>
            </p:nvSpPr>
            <p:spPr>
              <a:xfrm>
                <a:off x="0" y="28575"/>
                <a:ext cx="1953794" cy="11563"/>
              </a:xfrm>
              <a:prstGeom prst="rect">
                <a:avLst/>
              </a:prstGeom>
            </p:spPr>
            <p:txBody>
              <a:bodyPr lIns="33024" tIns="33024" rIns="33024" bIns="33024" rtlCol="0" anchor="ctr"/>
              <a:lstStyle/>
              <a:p>
                <a:pPr algn="ctr">
                  <a:lnSpc>
                    <a:spcPts val="2688"/>
                  </a:lnSpc>
                </a:pPr>
                <a:endParaRPr/>
              </a:p>
            </p:txBody>
          </p:sp>
        </p:grpSp>
        <p:sp>
          <p:nvSpPr>
            <p:cNvPr id="13" name="TextBox 13"/>
            <p:cNvSpPr txBox="1"/>
            <p:nvPr/>
          </p:nvSpPr>
          <p:spPr>
            <a:xfrm>
              <a:off x="0" y="92726"/>
              <a:ext cx="6429918" cy="1989416"/>
            </a:xfrm>
            <a:prstGeom prst="rect">
              <a:avLst/>
            </a:prstGeom>
          </p:spPr>
          <p:txBody>
            <a:bodyPr lIns="0" tIns="0" rIns="0" bIns="0" rtlCol="0" anchor="t">
              <a:spAutoFit/>
            </a:bodyPr>
            <a:lstStyle/>
            <a:p>
              <a:pPr algn="ctr">
                <a:lnSpc>
                  <a:spcPts val="3003"/>
                </a:lnSpc>
              </a:pPr>
              <a:r>
                <a:rPr lang="en-US" sz="2145">
                  <a:solidFill>
                    <a:srgbClr val="FFFFFF"/>
                  </a:solidFill>
                  <a:latin typeface="Montserrat"/>
                  <a:ea typeface="Montserrat"/>
                  <a:cs typeface="Montserrat"/>
                  <a:sym typeface="Montserrat"/>
                </a:rPr>
                <a:t>Alabama A&amp;M University</a:t>
              </a:r>
            </a:p>
            <a:p>
              <a:pPr algn="ctr">
                <a:lnSpc>
                  <a:spcPts val="3003"/>
                </a:lnSpc>
              </a:pPr>
              <a:r>
                <a:rPr lang="en-US" sz="2145">
                  <a:solidFill>
                    <a:srgbClr val="FFFFFF"/>
                  </a:solidFill>
                  <a:latin typeface="Montserrat"/>
                  <a:ea typeface="Montserrat"/>
                  <a:cs typeface="Montserrat"/>
                  <a:sym typeface="Montserrat"/>
                </a:rPr>
                <a:t>Purchasing Compliance &amp; Requisition Training</a:t>
              </a:r>
            </a:p>
            <a:p>
              <a:pPr algn="ctr">
                <a:lnSpc>
                  <a:spcPts val="3003"/>
                </a:lnSpc>
              </a:pPr>
              <a:r>
                <a:rPr lang="en-US" sz="2145">
                  <a:solidFill>
                    <a:srgbClr val="FFFFFF"/>
                  </a:solidFill>
                  <a:latin typeface="Montserrat"/>
                  <a:ea typeface="Montserrat"/>
                  <a:cs typeface="Montserrat"/>
                  <a:sym typeface="Montserrat"/>
                </a:rPr>
                <a:t>March 24 - 25, 2026</a:t>
              </a:r>
            </a:p>
          </p:txBody>
        </p:sp>
      </p:grpSp>
      <p:sp>
        <p:nvSpPr>
          <p:cNvPr id="14" name="Freeform 14"/>
          <p:cNvSpPr/>
          <p:nvPr/>
        </p:nvSpPr>
        <p:spPr>
          <a:xfrm>
            <a:off x="1028700" y="5389784"/>
            <a:ext cx="1595834" cy="1270683"/>
          </a:xfrm>
          <a:custGeom>
            <a:avLst/>
            <a:gdLst/>
            <a:ahLst/>
            <a:cxnLst/>
            <a:rect l="l" t="t" r="r" b="b"/>
            <a:pathLst>
              <a:path w="1595834" h="1270683">
                <a:moveTo>
                  <a:pt x="0" y="0"/>
                </a:moveTo>
                <a:lnTo>
                  <a:pt x="1595834" y="0"/>
                </a:lnTo>
                <a:lnTo>
                  <a:pt x="1595834" y="1270683"/>
                </a:lnTo>
                <a:lnTo>
                  <a:pt x="0" y="127068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5" name="TextBox 15"/>
          <p:cNvSpPr txBox="1"/>
          <p:nvPr/>
        </p:nvSpPr>
        <p:spPr>
          <a:xfrm>
            <a:off x="1028700" y="2072592"/>
            <a:ext cx="10411503" cy="2693036"/>
          </a:xfrm>
          <a:prstGeom prst="rect">
            <a:avLst/>
          </a:prstGeom>
        </p:spPr>
        <p:txBody>
          <a:bodyPr lIns="0" tIns="0" rIns="0" bIns="0" rtlCol="0" anchor="t">
            <a:spAutoFit/>
          </a:bodyPr>
          <a:lstStyle/>
          <a:p>
            <a:pPr algn="l">
              <a:lnSpc>
                <a:spcPts val="10400"/>
              </a:lnSpc>
              <a:spcBef>
                <a:spcPct val="0"/>
              </a:spcBef>
            </a:pPr>
            <a:r>
              <a:rPr lang="en-US" sz="10400" b="1" spc="-468">
                <a:solidFill>
                  <a:srgbClr val="61162D"/>
                </a:solidFill>
                <a:latin typeface="Montserrat Bold"/>
                <a:ea typeface="Montserrat Bold"/>
                <a:cs typeface="Montserrat Bold"/>
                <a:sym typeface="Montserrat Bold"/>
              </a:rPr>
              <a:t>PASSING THE CHECKPOINTS</a:t>
            </a:r>
          </a:p>
        </p:txBody>
      </p:sp>
      <p:sp>
        <p:nvSpPr>
          <p:cNvPr id="16" name="TextBox 16"/>
          <p:cNvSpPr txBox="1"/>
          <p:nvPr/>
        </p:nvSpPr>
        <p:spPr>
          <a:xfrm>
            <a:off x="3106602" y="5663834"/>
            <a:ext cx="7003018" cy="580390"/>
          </a:xfrm>
          <a:prstGeom prst="rect">
            <a:avLst/>
          </a:prstGeom>
        </p:spPr>
        <p:txBody>
          <a:bodyPr lIns="0" tIns="0" rIns="0" bIns="0" rtlCol="0" anchor="t">
            <a:spAutoFit/>
          </a:bodyPr>
          <a:lstStyle/>
          <a:p>
            <a:pPr algn="l">
              <a:lnSpc>
                <a:spcPts val="4759"/>
              </a:lnSpc>
            </a:pPr>
            <a:r>
              <a:rPr lang="en-US" sz="3399" b="1">
                <a:solidFill>
                  <a:srgbClr val="A6A6A6"/>
                </a:solidFill>
                <a:latin typeface="Montserrat Bold"/>
                <a:ea typeface="Montserrat Bold"/>
                <a:cs typeface="Montserrat Bold"/>
                <a:sym typeface="Montserrat Bold"/>
              </a:rPr>
              <a:t>APPROVAL ROUTING AT AAMU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6" name="TextBox 6"/>
          <p:cNvSpPr txBox="1"/>
          <p:nvPr/>
        </p:nvSpPr>
        <p:spPr>
          <a:xfrm>
            <a:off x="1028700" y="1181100"/>
            <a:ext cx="16230600" cy="1106184"/>
          </a:xfrm>
          <a:prstGeom prst="rect">
            <a:avLst/>
          </a:prstGeom>
        </p:spPr>
        <p:txBody>
          <a:bodyPr lIns="0" tIns="0" rIns="0" bIns="0" rtlCol="0" anchor="t">
            <a:spAutoFit/>
          </a:bodyPr>
          <a:lstStyle/>
          <a:p>
            <a:pPr algn="l">
              <a:lnSpc>
                <a:spcPts val="8300"/>
              </a:lnSpc>
              <a:spcBef>
                <a:spcPct val="0"/>
              </a:spcBef>
            </a:pPr>
            <a:r>
              <a:rPr lang="en-US" sz="8300" b="1" spc="-373">
                <a:solidFill>
                  <a:srgbClr val="FFFFFF"/>
                </a:solidFill>
                <a:latin typeface="Montserrat Bold"/>
                <a:ea typeface="Montserrat Bold"/>
                <a:cs typeface="Montserrat Bold"/>
                <a:sym typeface="Montserrat Bold"/>
              </a:rPr>
              <a:t>APPROVAL ROUTING AT AAMU</a:t>
            </a:r>
          </a:p>
        </p:txBody>
      </p:sp>
      <p:sp>
        <p:nvSpPr>
          <p:cNvPr id="7" name="TextBox 7"/>
          <p:cNvSpPr txBox="1"/>
          <p:nvPr/>
        </p:nvSpPr>
        <p:spPr>
          <a:xfrm>
            <a:off x="1028700" y="3045429"/>
            <a:ext cx="8115300" cy="712470"/>
          </a:xfrm>
          <a:prstGeom prst="rect">
            <a:avLst/>
          </a:prstGeom>
        </p:spPr>
        <p:txBody>
          <a:bodyPr wrap="square" lIns="0" tIns="0" rIns="0" bIns="0" rtlCol="0" anchor="t">
            <a:spAutoFit/>
          </a:bodyPr>
          <a:lstStyle/>
          <a:p>
            <a:pPr algn="l">
              <a:lnSpc>
                <a:spcPts val="5880"/>
              </a:lnSpc>
            </a:pPr>
            <a:r>
              <a:rPr lang="en-US" sz="4200" b="1" dirty="0">
                <a:solidFill>
                  <a:srgbClr val="FFFFFF"/>
                </a:solidFill>
                <a:latin typeface="Montserrat Bold"/>
                <a:ea typeface="Montserrat Bold"/>
                <a:cs typeface="Montserrat Bold"/>
                <a:sym typeface="Montserrat Bold"/>
              </a:rPr>
              <a:t>What is approval routing?</a:t>
            </a:r>
          </a:p>
        </p:txBody>
      </p:sp>
      <p:sp>
        <p:nvSpPr>
          <p:cNvPr id="8" name="TextBox 8"/>
          <p:cNvSpPr txBox="1"/>
          <p:nvPr/>
        </p:nvSpPr>
        <p:spPr>
          <a:xfrm>
            <a:off x="1028700" y="3872199"/>
            <a:ext cx="16230600" cy="1607185"/>
          </a:xfrm>
          <a:prstGeom prst="rect">
            <a:avLst/>
          </a:prstGeom>
        </p:spPr>
        <p:txBody>
          <a:bodyPr lIns="0" tIns="0" rIns="0" bIns="0" rtlCol="0" anchor="t">
            <a:spAutoFit/>
          </a:bodyPr>
          <a:lstStyle/>
          <a:p>
            <a:pPr algn="l">
              <a:lnSpc>
                <a:spcPts val="4340"/>
              </a:lnSpc>
            </a:pPr>
            <a:r>
              <a:rPr lang="en-US" sz="3100" dirty="0">
                <a:solidFill>
                  <a:srgbClr val="FFFFFF"/>
                </a:solidFill>
                <a:latin typeface="Montserrat"/>
                <a:ea typeface="Montserrat"/>
                <a:cs typeface="Montserrat"/>
                <a:sym typeface="Montserrat"/>
              </a:rPr>
              <a:t>Approval routing is the function in Banner Finance that determines who must review and approve transactions before they move forward in Banner. At AAMU, routing is </a:t>
            </a:r>
            <a:r>
              <a:rPr lang="en-US" sz="3100">
                <a:solidFill>
                  <a:srgbClr val="FFFFFF"/>
                </a:solidFill>
                <a:latin typeface="Montserrat"/>
                <a:ea typeface="Montserrat"/>
                <a:cs typeface="Montserrat"/>
                <a:sym typeface="Montserrat"/>
              </a:rPr>
              <a:t>based on a fund and organization code combination.</a:t>
            </a:r>
          </a:p>
        </p:txBody>
      </p:sp>
      <p:sp>
        <p:nvSpPr>
          <p:cNvPr id="9" name="TextBox 9"/>
          <p:cNvSpPr txBox="1"/>
          <p:nvPr/>
        </p:nvSpPr>
        <p:spPr>
          <a:xfrm>
            <a:off x="1028700" y="6241384"/>
            <a:ext cx="13769944" cy="712470"/>
          </a:xfrm>
          <a:prstGeom prst="rect">
            <a:avLst/>
          </a:prstGeom>
        </p:spPr>
        <p:txBody>
          <a:bodyPr lIns="0" tIns="0" rIns="0" bIns="0" rtlCol="0" anchor="t">
            <a:spAutoFit/>
          </a:bodyPr>
          <a:lstStyle/>
          <a:p>
            <a:pPr algn="l">
              <a:lnSpc>
                <a:spcPts val="5880"/>
              </a:lnSpc>
            </a:pPr>
            <a:r>
              <a:rPr lang="en-US" sz="4200" b="1">
                <a:solidFill>
                  <a:srgbClr val="FFFFFF"/>
                </a:solidFill>
                <a:latin typeface="Montserrat Bold"/>
                <a:ea typeface="Montserrat Bold"/>
                <a:cs typeface="Montserrat Bold"/>
                <a:sym typeface="Montserrat Bold"/>
              </a:rPr>
              <a:t>Why is approval routing important?</a:t>
            </a:r>
          </a:p>
        </p:txBody>
      </p:sp>
      <p:sp>
        <p:nvSpPr>
          <p:cNvPr id="10" name="TextBox 10"/>
          <p:cNvSpPr txBox="1"/>
          <p:nvPr/>
        </p:nvSpPr>
        <p:spPr>
          <a:xfrm>
            <a:off x="1028700" y="7068154"/>
            <a:ext cx="12027388" cy="2150110"/>
          </a:xfrm>
          <a:prstGeom prst="rect">
            <a:avLst/>
          </a:prstGeom>
        </p:spPr>
        <p:txBody>
          <a:bodyPr lIns="0" tIns="0" rIns="0" bIns="0" rtlCol="0" anchor="t">
            <a:spAutoFit/>
          </a:bodyPr>
          <a:lstStyle/>
          <a:p>
            <a:pPr algn="l">
              <a:lnSpc>
                <a:spcPts val="4340"/>
              </a:lnSpc>
            </a:pPr>
            <a:r>
              <a:rPr lang="en-US" sz="3100">
                <a:solidFill>
                  <a:srgbClr val="FFFFFF"/>
                </a:solidFill>
                <a:latin typeface="Montserrat"/>
                <a:ea typeface="Montserrat"/>
                <a:cs typeface="Montserrat"/>
                <a:sym typeface="Montserrat"/>
              </a:rPr>
              <a:t>Approval routing helps the University ensure:</a:t>
            </a:r>
          </a:p>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the correct people review transactions</a:t>
            </a:r>
          </a:p>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spending follows university policy</a:t>
            </a:r>
          </a:p>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fund and organization activity is properly monitored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5">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6" name="TextBox 6"/>
          <p:cNvSpPr txBox="1"/>
          <p:nvPr/>
        </p:nvSpPr>
        <p:spPr>
          <a:xfrm>
            <a:off x="923404" y="1200150"/>
            <a:ext cx="15876627" cy="1090042"/>
          </a:xfrm>
          <a:prstGeom prst="rect">
            <a:avLst/>
          </a:prstGeom>
        </p:spPr>
        <p:txBody>
          <a:bodyPr lIns="0" tIns="0" rIns="0" bIns="0" rtlCol="0" anchor="t">
            <a:spAutoFit/>
          </a:bodyPr>
          <a:lstStyle/>
          <a:p>
            <a:pPr algn="l">
              <a:lnSpc>
                <a:spcPts val="8499"/>
              </a:lnSpc>
              <a:spcBef>
                <a:spcPct val="0"/>
              </a:spcBef>
            </a:pPr>
            <a:r>
              <a:rPr lang="en-US" sz="8499" b="1" spc="-382" dirty="0">
                <a:solidFill>
                  <a:srgbClr val="FFFFFF"/>
                </a:solidFill>
                <a:latin typeface="Montserrat Bold"/>
                <a:ea typeface="Montserrat Bold"/>
                <a:cs typeface="Montserrat Bold"/>
                <a:sym typeface="Montserrat Bold"/>
              </a:rPr>
              <a:t>Watch the Webinar!</a:t>
            </a:r>
          </a:p>
        </p:txBody>
      </p:sp>
      <p:pic>
        <p:nvPicPr>
          <p:cNvPr id="12" name="BPI Banner Access &amp; Approval Routing Webinar 8-27-2026">
            <a:hlinkClick r:id="" action="ppaction://media"/>
            <a:extLst>
              <a:ext uri="{FF2B5EF4-FFF2-40B4-BE49-F238E27FC236}">
                <a16:creationId xmlns:a16="http://schemas.microsoft.com/office/drawing/2014/main" id="{CDF1E83B-1DE6-46C3-A0D2-54B603F3942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352800" y="2705100"/>
            <a:ext cx="10515600" cy="6572250"/>
          </a:xfrm>
          <a:prstGeom prst="rect">
            <a:avLst/>
          </a:prstGeom>
        </p:spPr>
      </p:pic>
    </p:spTree>
    <p:extLst>
      <p:ext uri="{BB962C8B-B14F-4D97-AF65-F5344CB8AC3E}">
        <p14:creationId xmlns:p14="http://schemas.microsoft.com/office/powerpoint/2010/main" val="577368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1064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6" name="TextBox 6"/>
          <p:cNvSpPr txBox="1"/>
          <p:nvPr/>
        </p:nvSpPr>
        <p:spPr>
          <a:xfrm>
            <a:off x="1028700" y="1181100"/>
            <a:ext cx="16230600" cy="1106184"/>
          </a:xfrm>
          <a:prstGeom prst="rect">
            <a:avLst/>
          </a:prstGeom>
        </p:spPr>
        <p:txBody>
          <a:bodyPr lIns="0" tIns="0" rIns="0" bIns="0" rtlCol="0" anchor="t">
            <a:spAutoFit/>
          </a:bodyPr>
          <a:lstStyle/>
          <a:p>
            <a:pPr algn="l">
              <a:lnSpc>
                <a:spcPts val="8300"/>
              </a:lnSpc>
              <a:spcBef>
                <a:spcPct val="0"/>
              </a:spcBef>
            </a:pPr>
            <a:r>
              <a:rPr lang="en-US" sz="8300" b="1" spc="-373">
                <a:solidFill>
                  <a:srgbClr val="FFFFFF"/>
                </a:solidFill>
                <a:latin typeface="Montserrat Bold"/>
                <a:ea typeface="Montserrat Bold"/>
                <a:cs typeface="Montserrat Bold"/>
                <a:sym typeface="Montserrat Bold"/>
              </a:rPr>
              <a:t>APPROVAL ROUTING AT AAMU</a:t>
            </a:r>
          </a:p>
        </p:txBody>
      </p:sp>
      <p:sp>
        <p:nvSpPr>
          <p:cNvPr id="7" name="TextBox 7"/>
          <p:cNvSpPr txBox="1"/>
          <p:nvPr/>
        </p:nvSpPr>
        <p:spPr>
          <a:xfrm>
            <a:off x="1028700" y="3290782"/>
            <a:ext cx="16230600" cy="1455420"/>
          </a:xfrm>
          <a:prstGeom prst="rect">
            <a:avLst/>
          </a:prstGeom>
        </p:spPr>
        <p:txBody>
          <a:bodyPr lIns="0" tIns="0" rIns="0" bIns="0" rtlCol="0" anchor="t">
            <a:spAutoFit/>
          </a:bodyPr>
          <a:lstStyle/>
          <a:p>
            <a:pPr algn="l">
              <a:lnSpc>
                <a:spcPts val="5880"/>
              </a:lnSpc>
            </a:pPr>
            <a:r>
              <a:rPr lang="en-US" sz="4200" b="1">
                <a:solidFill>
                  <a:srgbClr val="FFFFFF"/>
                </a:solidFill>
                <a:latin typeface="Montserrat Bold"/>
                <a:ea typeface="Montserrat Bold"/>
                <a:cs typeface="Montserrat Bold"/>
                <a:sym typeface="Montserrat Bold"/>
              </a:rPr>
              <a:t>When should a department review approval routing for their fund/org combination?</a:t>
            </a:r>
          </a:p>
        </p:txBody>
      </p:sp>
      <p:sp>
        <p:nvSpPr>
          <p:cNvPr id="8" name="TextBox 8"/>
          <p:cNvSpPr txBox="1"/>
          <p:nvPr/>
        </p:nvSpPr>
        <p:spPr>
          <a:xfrm>
            <a:off x="1028700" y="5064122"/>
            <a:ext cx="12027388" cy="2150110"/>
          </a:xfrm>
          <a:prstGeom prst="rect">
            <a:avLst/>
          </a:prstGeom>
        </p:spPr>
        <p:txBody>
          <a:bodyPr lIns="0" tIns="0" rIns="0" bIns="0" rtlCol="0" anchor="t">
            <a:spAutoFit/>
          </a:bodyPr>
          <a:lstStyle/>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A new fund is created (i.e. restricted fund)</a:t>
            </a:r>
          </a:p>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A new organization is created</a:t>
            </a:r>
          </a:p>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An approver is hired, changes roles, or separates</a:t>
            </a:r>
          </a:p>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Departmental responsibilities change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6" name="TextBox 6"/>
          <p:cNvSpPr txBox="1"/>
          <p:nvPr/>
        </p:nvSpPr>
        <p:spPr>
          <a:xfrm>
            <a:off x="1028700" y="1181100"/>
            <a:ext cx="16230600" cy="1106184"/>
          </a:xfrm>
          <a:prstGeom prst="rect">
            <a:avLst/>
          </a:prstGeom>
        </p:spPr>
        <p:txBody>
          <a:bodyPr lIns="0" tIns="0" rIns="0" bIns="0" rtlCol="0" anchor="t">
            <a:spAutoFit/>
          </a:bodyPr>
          <a:lstStyle/>
          <a:p>
            <a:pPr algn="l">
              <a:lnSpc>
                <a:spcPts val="8300"/>
              </a:lnSpc>
              <a:spcBef>
                <a:spcPct val="0"/>
              </a:spcBef>
            </a:pPr>
            <a:r>
              <a:rPr lang="en-US" sz="8300" b="1" spc="-373">
                <a:solidFill>
                  <a:srgbClr val="FFFFFF"/>
                </a:solidFill>
                <a:latin typeface="Montserrat Bold"/>
                <a:ea typeface="Montserrat Bold"/>
                <a:cs typeface="Montserrat Bold"/>
                <a:sym typeface="Montserrat Bold"/>
              </a:rPr>
              <a:t>APPROVAL ROUTING AT AAMU</a:t>
            </a:r>
          </a:p>
        </p:txBody>
      </p:sp>
      <p:sp>
        <p:nvSpPr>
          <p:cNvPr id="7" name="TextBox 7"/>
          <p:cNvSpPr txBox="1"/>
          <p:nvPr/>
        </p:nvSpPr>
        <p:spPr>
          <a:xfrm>
            <a:off x="1028700" y="3290782"/>
            <a:ext cx="16230600" cy="1455420"/>
          </a:xfrm>
          <a:prstGeom prst="rect">
            <a:avLst/>
          </a:prstGeom>
        </p:spPr>
        <p:txBody>
          <a:bodyPr lIns="0" tIns="0" rIns="0" bIns="0" rtlCol="0" anchor="t">
            <a:spAutoFit/>
          </a:bodyPr>
          <a:lstStyle/>
          <a:p>
            <a:pPr algn="l">
              <a:lnSpc>
                <a:spcPts val="5880"/>
              </a:lnSpc>
            </a:pPr>
            <a:r>
              <a:rPr lang="en-US" sz="4200" b="1">
                <a:solidFill>
                  <a:srgbClr val="FFFFFF"/>
                </a:solidFill>
                <a:latin typeface="Montserrat Bold"/>
                <a:ea typeface="Montserrat Bold"/>
                <a:cs typeface="Montserrat Bold"/>
                <a:sym typeface="Montserrat Bold"/>
              </a:rPr>
              <a:t>If approval routing is not established for your fund/org combination:</a:t>
            </a:r>
          </a:p>
        </p:txBody>
      </p:sp>
      <p:sp>
        <p:nvSpPr>
          <p:cNvPr id="8" name="TextBox 8"/>
          <p:cNvSpPr txBox="1"/>
          <p:nvPr/>
        </p:nvSpPr>
        <p:spPr>
          <a:xfrm>
            <a:off x="1028700" y="5086350"/>
            <a:ext cx="16230600" cy="2693035"/>
          </a:xfrm>
          <a:prstGeom prst="rect">
            <a:avLst/>
          </a:prstGeom>
        </p:spPr>
        <p:txBody>
          <a:bodyPr lIns="0" tIns="0" rIns="0" bIns="0" rtlCol="0" anchor="t">
            <a:spAutoFit/>
          </a:bodyPr>
          <a:lstStyle/>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the requisition cannot move forward for approval</a:t>
            </a:r>
          </a:p>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the requisition sits in Banner and does not process</a:t>
            </a:r>
          </a:p>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the department must pause work and request routing to be created</a:t>
            </a:r>
          </a:p>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the purchase is delayed — sometimes significantly</a:t>
            </a:r>
          </a:p>
          <a:p>
            <a:pPr algn="l">
              <a:lnSpc>
                <a:spcPts val="4340"/>
              </a:lnSpc>
            </a:pPr>
            <a:endParaRPr lang="en-US" sz="3100">
              <a:solidFill>
                <a:srgbClr val="FFFFFF"/>
              </a:solidFill>
              <a:latin typeface="Montserrat"/>
              <a:ea typeface="Montserrat"/>
              <a:cs typeface="Montserrat"/>
              <a:sym typeface="Montserra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7587615"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61162D"/>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grpSp>
        <p:nvGrpSpPr>
          <p:cNvPr id="6" name="Group 6"/>
          <p:cNvGrpSpPr/>
          <p:nvPr/>
        </p:nvGrpSpPr>
        <p:grpSpPr>
          <a:xfrm>
            <a:off x="12436861" y="0"/>
            <a:ext cx="4822439" cy="1767354"/>
            <a:chOff x="0" y="0"/>
            <a:chExt cx="6429918" cy="2356472"/>
          </a:xfrm>
        </p:grpSpPr>
        <p:grpSp>
          <p:nvGrpSpPr>
            <p:cNvPr id="7" name="Group 7"/>
            <p:cNvGrpSpPr/>
            <p:nvPr/>
          </p:nvGrpSpPr>
          <p:grpSpPr>
            <a:xfrm>
              <a:off x="0" y="0"/>
              <a:ext cx="6429918" cy="2356472"/>
              <a:chOff x="0" y="0"/>
              <a:chExt cx="1953794" cy="716037"/>
            </a:xfrm>
          </p:grpSpPr>
          <p:sp>
            <p:nvSpPr>
              <p:cNvPr id="8" name="Freeform 8"/>
              <p:cNvSpPr/>
              <p:nvPr/>
            </p:nvSpPr>
            <p:spPr>
              <a:xfrm>
                <a:off x="0" y="0"/>
                <a:ext cx="1953794" cy="716037"/>
              </a:xfrm>
              <a:custGeom>
                <a:avLst/>
                <a:gdLst/>
                <a:ahLst/>
                <a:cxnLst/>
                <a:rect l="l" t="t" r="r" b="b"/>
                <a:pathLst>
                  <a:path w="1953794" h="716037">
                    <a:moveTo>
                      <a:pt x="0" y="0"/>
                    </a:moveTo>
                    <a:lnTo>
                      <a:pt x="1953794" y="0"/>
                    </a:lnTo>
                    <a:lnTo>
                      <a:pt x="1953794" y="716037"/>
                    </a:lnTo>
                    <a:lnTo>
                      <a:pt x="0" y="716037"/>
                    </a:lnTo>
                    <a:close/>
                  </a:path>
                </a:pathLst>
              </a:custGeom>
              <a:solidFill>
                <a:srgbClr val="61162D"/>
              </a:solidFill>
            </p:spPr>
          </p:sp>
          <p:sp>
            <p:nvSpPr>
              <p:cNvPr id="9" name="TextBox 9"/>
              <p:cNvSpPr txBox="1"/>
              <p:nvPr/>
            </p:nvSpPr>
            <p:spPr>
              <a:xfrm>
                <a:off x="0" y="28575"/>
                <a:ext cx="1953794" cy="687462"/>
              </a:xfrm>
              <a:prstGeom prst="rect">
                <a:avLst/>
              </a:prstGeom>
            </p:spPr>
            <p:txBody>
              <a:bodyPr lIns="33024" tIns="33024" rIns="33024" bIns="33024" rtlCol="0" anchor="ctr"/>
              <a:lstStyle/>
              <a:p>
                <a:pPr algn="ctr">
                  <a:lnSpc>
                    <a:spcPts val="2688"/>
                  </a:lnSpc>
                </a:pPr>
                <a:endParaRPr/>
              </a:p>
            </p:txBody>
          </p:sp>
        </p:grpSp>
        <p:grpSp>
          <p:nvGrpSpPr>
            <p:cNvPr id="10" name="Group 10"/>
            <p:cNvGrpSpPr/>
            <p:nvPr/>
          </p:nvGrpSpPr>
          <p:grpSpPr>
            <a:xfrm>
              <a:off x="0" y="2224377"/>
              <a:ext cx="6429918" cy="132095"/>
              <a:chOff x="0" y="0"/>
              <a:chExt cx="1953794" cy="40138"/>
            </a:xfrm>
          </p:grpSpPr>
          <p:sp>
            <p:nvSpPr>
              <p:cNvPr id="11" name="Freeform 11"/>
              <p:cNvSpPr/>
              <p:nvPr/>
            </p:nvSpPr>
            <p:spPr>
              <a:xfrm>
                <a:off x="0" y="0"/>
                <a:ext cx="1953794" cy="40138"/>
              </a:xfrm>
              <a:custGeom>
                <a:avLst/>
                <a:gdLst/>
                <a:ahLst/>
                <a:cxnLst/>
                <a:rect l="l" t="t" r="r" b="b"/>
                <a:pathLst>
                  <a:path w="1953794" h="40138">
                    <a:moveTo>
                      <a:pt x="0" y="0"/>
                    </a:moveTo>
                    <a:lnTo>
                      <a:pt x="1953794" y="0"/>
                    </a:lnTo>
                    <a:lnTo>
                      <a:pt x="1953794" y="40138"/>
                    </a:lnTo>
                    <a:lnTo>
                      <a:pt x="0" y="40138"/>
                    </a:lnTo>
                    <a:close/>
                  </a:path>
                </a:pathLst>
              </a:custGeom>
              <a:solidFill>
                <a:srgbClr val="A6A6A6"/>
              </a:solidFill>
            </p:spPr>
          </p:sp>
          <p:sp>
            <p:nvSpPr>
              <p:cNvPr id="12" name="TextBox 12"/>
              <p:cNvSpPr txBox="1"/>
              <p:nvPr/>
            </p:nvSpPr>
            <p:spPr>
              <a:xfrm>
                <a:off x="0" y="28575"/>
                <a:ext cx="1953794" cy="11563"/>
              </a:xfrm>
              <a:prstGeom prst="rect">
                <a:avLst/>
              </a:prstGeom>
            </p:spPr>
            <p:txBody>
              <a:bodyPr lIns="33024" tIns="33024" rIns="33024" bIns="33024" rtlCol="0" anchor="ctr"/>
              <a:lstStyle/>
              <a:p>
                <a:pPr algn="ctr">
                  <a:lnSpc>
                    <a:spcPts val="2688"/>
                  </a:lnSpc>
                </a:pPr>
                <a:endParaRPr/>
              </a:p>
            </p:txBody>
          </p:sp>
        </p:grpSp>
        <p:sp>
          <p:nvSpPr>
            <p:cNvPr id="13" name="TextBox 13"/>
            <p:cNvSpPr txBox="1"/>
            <p:nvPr/>
          </p:nvSpPr>
          <p:spPr>
            <a:xfrm>
              <a:off x="0" y="92726"/>
              <a:ext cx="6429918" cy="1989416"/>
            </a:xfrm>
            <a:prstGeom prst="rect">
              <a:avLst/>
            </a:prstGeom>
          </p:spPr>
          <p:txBody>
            <a:bodyPr lIns="0" tIns="0" rIns="0" bIns="0" rtlCol="0" anchor="t">
              <a:spAutoFit/>
            </a:bodyPr>
            <a:lstStyle/>
            <a:p>
              <a:pPr algn="ctr">
                <a:lnSpc>
                  <a:spcPts val="3003"/>
                </a:lnSpc>
              </a:pPr>
              <a:r>
                <a:rPr lang="en-US" sz="2145">
                  <a:solidFill>
                    <a:srgbClr val="FFFFFF"/>
                  </a:solidFill>
                  <a:latin typeface="Montserrat"/>
                  <a:ea typeface="Montserrat"/>
                  <a:cs typeface="Montserrat"/>
                  <a:sym typeface="Montserrat"/>
                </a:rPr>
                <a:t>Alabama A&amp;M University</a:t>
              </a:r>
            </a:p>
            <a:p>
              <a:pPr algn="ctr">
                <a:lnSpc>
                  <a:spcPts val="3003"/>
                </a:lnSpc>
              </a:pPr>
              <a:r>
                <a:rPr lang="en-US" sz="2145">
                  <a:solidFill>
                    <a:srgbClr val="FFFFFF"/>
                  </a:solidFill>
                  <a:latin typeface="Montserrat"/>
                  <a:ea typeface="Montserrat"/>
                  <a:cs typeface="Montserrat"/>
                  <a:sym typeface="Montserrat"/>
                </a:rPr>
                <a:t>Purchasing Compliance &amp; Requisition Training</a:t>
              </a:r>
            </a:p>
            <a:p>
              <a:pPr algn="ctr">
                <a:lnSpc>
                  <a:spcPts val="3003"/>
                </a:lnSpc>
              </a:pPr>
              <a:r>
                <a:rPr lang="en-US" sz="2145">
                  <a:solidFill>
                    <a:srgbClr val="FFFFFF"/>
                  </a:solidFill>
                  <a:latin typeface="Montserrat"/>
                  <a:ea typeface="Montserrat"/>
                  <a:cs typeface="Montserrat"/>
                  <a:sym typeface="Montserrat"/>
                </a:rPr>
                <a:t>March 24 - 25, 2026</a:t>
              </a:r>
            </a:p>
          </p:txBody>
        </p:sp>
      </p:grpSp>
      <p:sp>
        <p:nvSpPr>
          <p:cNvPr id="14" name="Freeform 14"/>
          <p:cNvSpPr/>
          <p:nvPr/>
        </p:nvSpPr>
        <p:spPr>
          <a:xfrm>
            <a:off x="1028700" y="5437388"/>
            <a:ext cx="1355083" cy="1377467"/>
          </a:xfrm>
          <a:custGeom>
            <a:avLst/>
            <a:gdLst/>
            <a:ahLst/>
            <a:cxnLst/>
            <a:rect l="l" t="t" r="r" b="b"/>
            <a:pathLst>
              <a:path w="1355083" h="1377467">
                <a:moveTo>
                  <a:pt x="0" y="0"/>
                </a:moveTo>
                <a:lnTo>
                  <a:pt x="1355083" y="0"/>
                </a:lnTo>
                <a:lnTo>
                  <a:pt x="1355083" y="1377467"/>
                </a:lnTo>
                <a:lnTo>
                  <a:pt x="0" y="13774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5" name="TextBox 15"/>
          <p:cNvSpPr txBox="1"/>
          <p:nvPr/>
        </p:nvSpPr>
        <p:spPr>
          <a:xfrm>
            <a:off x="1028700" y="2450464"/>
            <a:ext cx="10411503" cy="2693036"/>
          </a:xfrm>
          <a:prstGeom prst="rect">
            <a:avLst/>
          </a:prstGeom>
        </p:spPr>
        <p:txBody>
          <a:bodyPr lIns="0" tIns="0" rIns="0" bIns="0" rtlCol="0" anchor="t">
            <a:spAutoFit/>
          </a:bodyPr>
          <a:lstStyle/>
          <a:p>
            <a:pPr algn="l">
              <a:lnSpc>
                <a:spcPts val="10400"/>
              </a:lnSpc>
              <a:spcBef>
                <a:spcPct val="0"/>
              </a:spcBef>
            </a:pPr>
            <a:r>
              <a:rPr lang="en-US" sz="10400" b="1" spc="-468">
                <a:solidFill>
                  <a:srgbClr val="61162D"/>
                </a:solidFill>
                <a:latin typeface="Montserrat Bold"/>
                <a:ea typeface="Montserrat Bold"/>
                <a:cs typeface="Montserrat Bold"/>
                <a:sym typeface="Montserrat Bold"/>
              </a:rPr>
              <a:t>PREPARING THE PATH</a:t>
            </a:r>
          </a:p>
        </p:txBody>
      </p:sp>
      <p:sp>
        <p:nvSpPr>
          <p:cNvPr id="16" name="TextBox 16"/>
          <p:cNvSpPr txBox="1"/>
          <p:nvPr/>
        </p:nvSpPr>
        <p:spPr>
          <a:xfrm>
            <a:off x="2775723" y="5802589"/>
            <a:ext cx="12736553" cy="580390"/>
          </a:xfrm>
          <a:prstGeom prst="rect">
            <a:avLst/>
          </a:prstGeom>
        </p:spPr>
        <p:txBody>
          <a:bodyPr lIns="0" tIns="0" rIns="0" bIns="0" rtlCol="0" anchor="t">
            <a:spAutoFit/>
          </a:bodyPr>
          <a:lstStyle/>
          <a:p>
            <a:pPr algn="l">
              <a:lnSpc>
                <a:spcPts val="4759"/>
              </a:lnSpc>
            </a:pPr>
            <a:r>
              <a:rPr lang="en-US" sz="3399" b="1">
                <a:solidFill>
                  <a:srgbClr val="A6A6A6"/>
                </a:solidFill>
                <a:latin typeface="Montserrat Bold"/>
                <a:ea typeface="Montserrat Bold"/>
                <a:cs typeface="Montserrat Bold"/>
                <a:sym typeface="Montserrat Bold"/>
              </a:rPr>
              <a:t>ESTABLISHING APPROVAL QUEUES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grpSp>
        <p:nvGrpSpPr>
          <p:cNvPr id="2" name="Group 2"/>
          <p:cNvGrpSpPr/>
          <p:nvPr/>
        </p:nvGrpSpPr>
        <p:grpSpPr>
          <a:xfrm>
            <a:off x="0" y="10048219"/>
            <a:ext cx="18288000" cy="238781"/>
            <a:chOff x="0" y="0"/>
            <a:chExt cx="4816593" cy="62889"/>
          </a:xfrm>
        </p:grpSpPr>
        <p:sp>
          <p:nvSpPr>
            <p:cNvPr id="3" name="Freeform 3"/>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4" name="TextBox 4"/>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5" name="TextBox 5"/>
          <p:cNvSpPr txBox="1"/>
          <p:nvPr/>
        </p:nvSpPr>
        <p:spPr>
          <a:xfrm>
            <a:off x="1028700" y="3951603"/>
            <a:ext cx="16230600" cy="580390"/>
          </a:xfrm>
          <a:prstGeom prst="rect">
            <a:avLst/>
          </a:prstGeom>
        </p:spPr>
        <p:txBody>
          <a:bodyPr wrap="square" lIns="0" tIns="0" rIns="0" bIns="0" rtlCol="0" anchor="t">
            <a:spAutoFit/>
          </a:bodyPr>
          <a:lstStyle/>
          <a:p>
            <a:pPr algn="l">
              <a:lnSpc>
                <a:spcPts val="4759"/>
              </a:lnSpc>
            </a:pPr>
            <a:r>
              <a:rPr lang="en-US" sz="3399" b="1" dirty="0">
                <a:solidFill>
                  <a:srgbClr val="FFFFFF"/>
                </a:solidFill>
                <a:latin typeface="Montserrat Bold"/>
                <a:ea typeface="Montserrat Bold"/>
                <a:cs typeface="Montserrat Bold"/>
                <a:sym typeface="Montserrat Bold"/>
              </a:rPr>
              <a:t>THE BANNER APPROVAL QUEUE SETUP FORM ROUTES AS FOLLOWS:</a:t>
            </a:r>
          </a:p>
        </p:txBody>
      </p:sp>
      <p:sp>
        <p:nvSpPr>
          <p:cNvPr id="6" name="TextBox 6"/>
          <p:cNvSpPr txBox="1"/>
          <p:nvPr/>
        </p:nvSpPr>
        <p:spPr>
          <a:xfrm>
            <a:off x="1028700" y="1181100"/>
            <a:ext cx="16230600" cy="2153934"/>
          </a:xfrm>
          <a:prstGeom prst="rect">
            <a:avLst/>
          </a:prstGeom>
        </p:spPr>
        <p:txBody>
          <a:bodyPr lIns="0" tIns="0" rIns="0" bIns="0" rtlCol="0" anchor="t">
            <a:spAutoFit/>
          </a:bodyPr>
          <a:lstStyle/>
          <a:p>
            <a:pPr algn="l">
              <a:lnSpc>
                <a:spcPts val="8300"/>
              </a:lnSpc>
              <a:spcBef>
                <a:spcPct val="0"/>
              </a:spcBef>
            </a:pPr>
            <a:r>
              <a:rPr lang="en-US" sz="8300" b="1" spc="-373">
                <a:solidFill>
                  <a:srgbClr val="FFFFFF"/>
                </a:solidFill>
                <a:latin typeface="Montserrat Bold"/>
                <a:ea typeface="Montserrat Bold"/>
                <a:cs typeface="Montserrat Bold"/>
                <a:sym typeface="Montserrat Bold"/>
              </a:rPr>
              <a:t>ESTABLISHING APPROVAL QUEUES</a:t>
            </a:r>
          </a:p>
        </p:txBody>
      </p:sp>
      <p:sp>
        <p:nvSpPr>
          <p:cNvPr id="7" name="Freeform 7"/>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8" name="Group 8"/>
          <p:cNvGrpSpPr/>
          <p:nvPr/>
        </p:nvGrpSpPr>
        <p:grpSpPr>
          <a:xfrm>
            <a:off x="1028700" y="4993762"/>
            <a:ext cx="13837704" cy="4531093"/>
            <a:chOff x="0" y="0"/>
            <a:chExt cx="18450272" cy="6041457"/>
          </a:xfrm>
        </p:grpSpPr>
        <p:grpSp>
          <p:nvGrpSpPr>
            <p:cNvPr id="9" name="Group 9"/>
            <p:cNvGrpSpPr/>
            <p:nvPr/>
          </p:nvGrpSpPr>
          <p:grpSpPr>
            <a:xfrm>
              <a:off x="0" y="0"/>
              <a:ext cx="18450272" cy="6041457"/>
              <a:chOff x="0" y="0"/>
              <a:chExt cx="3951697" cy="1293965"/>
            </a:xfrm>
          </p:grpSpPr>
          <p:sp>
            <p:nvSpPr>
              <p:cNvPr id="10" name="Freeform 10"/>
              <p:cNvSpPr/>
              <p:nvPr/>
            </p:nvSpPr>
            <p:spPr>
              <a:xfrm>
                <a:off x="0" y="0"/>
                <a:ext cx="3951698" cy="1293965"/>
              </a:xfrm>
              <a:custGeom>
                <a:avLst/>
                <a:gdLst/>
                <a:ahLst/>
                <a:cxnLst/>
                <a:rect l="l" t="t" r="r" b="b"/>
                <a:pathLst>
                  <a:path w="3951698" h="1293965">
                    <a:moveTo>
                      <a:pt x="0" y="0"/>
                    </a:moveTo>
                    <a:lnTo>
                      <a:pt x="3951698" y="0"/>
                    </a:lnTo>
                    <a:lnTo>
                      <a:pt x="3951698" y="1293965"/>
                    </a:lnTo>
                    <a:lnTo>
                      <a:pt x="0" y="1293965"/>
                    </a:lnTo>
                    <a:close/>
                  </a:path>
                </a:pathLst>
              </a:custGeom>
              <a:solidFill>
                <a:srgbClr val="FFFFFF"/>
              </a:solidFill>
            </p:spPr>
          </p:sp>
          <p:sp>
            <p:nvSpPr>
              <p:cNvPr id="11" name="TextBox 11"/>
              <p:cNvSpPr txBox="1"/>
              <p:nvPr/>
            </p:nvSpPr>
            <p:spPr>
              <a:xfrm>
                <a:off x="0" y="28575"/>
                <a:ext cx="3951697" cy="1265390"/>
              </a:xfrm>
              <a:prstGeom prst="rect">
                <a:avLst/>
              </a:prstGeom>
            </p:spPr>
            <p:txBody>
              <a:bodyPr lIns="46851" tIns="46851" rIns="46851" bIns="46851" rtlCol="0" anchor="ctr"/>
              <a:lstStyle/>
              <a:p>
                <a:pPr algn="ctr">
                  <a:lnSpc>
                    <a:spcPts val="2688"/>
                  </a:lnSpc>
                </a:pPr>
                <a:endParaRPr/>
              </a:p>
            </p:txBody>
          </p:sp>
        </p:grpSp>
        <p:sp>
          <p:nvSpPr>
            <p:cNvPr id="12" name="AutoShape 12"/>
            <p:cNvSpPr/>
            <p:nvPr/>
          </p:nvSpPr>
          <p:spPr>
            <a:xfrm flipV="1">
              <a:off x="2492788" y="1478814"/>
              <a:ext cx="0" cy="1445534"/>
            </a:xfrm>
            <a:prstGeom prst="line">
              <a:avLst/>
            </a:prstGeom>
            <a:ln w="114300" cap="flat">
              <a:solidFill>
                <a:srgbClr val="61162D"/>
              </a:solidFill>
              <a:prstDash val="solid"/>
              <a:headEnd type="arrow" w="med" len="sm"/>
              <a:tailEnd type="none" w="sm" len="sm"/>
            </a:ln>
          </p:spPr>
        </p:sp>
        <p:sp>
          <p:nvSpPr>
            <p:cNvPr id="13" name="AutoShape 13"/>
            <p:cNvSpPr/>
            <p:nvPr/>
          </p:nvSpPr>
          <p:spPr>
            <a:xfrm flipH="1">
              <a:off x="12066807" y="3568699"/>
              <a:ext cx="1856489" cy="496636"/>
            </a:xfrm>
            <a:prstGeom prst="line">
              <a:avLst/>
            </a:prstGeom>
            <a:ln w="114300" cap="flat">
              <a:solidFill>
                <a:srgbClr val="61162D"/>
              </a:solidFill>
              <a:prstDash val="solid"/>
              <a:headEnd type="arrow" w="med" len="sm"/>
              <a:tailEnd type="none" w="sm" len="sm"/>
            </a:ln>
          </p:spPr>
        </p:sp>
        <p:sp>
          <p:nvSpPr>
            <p:cNvPr id="14" name="TextBox 14"/>
            <p:cNvSpPr txBox="1"/>
            <p:nvPr/>
          </p:nvSpPr>
          <p:spPr>
            <a:xfrm>
              <a:off x="607589" y="286083"/>
              <a:ext cx="4320011" cy="853472"/>
            </a:xfrm>
            <a:prstGeom prst="rect">
              <a:avLst/>
            </a:prstGeom>
          </p:spPr>
          <p:txBody>
            <a:bodyPr wrap="square" lIns="0" tIns="0" rIns="0" bIns="0" rtlCol="0" anchor="t">
              <a:spAutoFit/>
            </a:bodyPr>
            <a:lstStyle/>
            <a:p>
              <a:pPr algn="ctr">
                <a:lnSpc>
                  <a:spcPts val="4958"/>
                </a:lnSpc>
                <a:spcBef>
                  <a:spcPct val="0"/>
                </a:spcBef>
              </a:pPr>
              <a:r>
                <a:rPr lang="en-US" sz="4426" dirty="0">
                  <a:solidFill>
                    <a:srgbClr val="61162D"/>
                  </a:solidFill>
                  <a:latin typeface="Montserrat"/>
                  <a:ea typeface="Montserrat"/>
                  <a:cs typeface="Montserrat"/>
                  <a:sym typeface="Montserrat"/>
                </a:rPr>
                <a:t>Requestor</a:t>
              </a:r>
            </a:p>
          </p:txBody>
        </p:sp>
        <p:sp>
          <p:nvSpPr>
            <p:cNvPr id="15" name="TextBox 15"/>
            <p:cNvSpPr txBox="1"/>
            <p:nvPr/>
          </p:nvSpPr>
          <p:spPr>
            <a:xfrm>
              <a:off x="607589" y="3301706"/>
              <a:ext cx="3983606" cy="1685075"/>
            </a:xfrm>
            <a:prstGeom prst="rect">
              <a:avLst/>
            </a:prstGeom>
          </p:spPr>
          <p:txBody>
            <a:bodyPr lIns="0" tIns="0" rIns="0" bIns="0" rtlCol="0" anchor="t">
              <a:spAutoFit/>
            </a:bodyPr>
            <a:lstStyle/>
            <a:p>
              <a:pPr algn="ctr">
                <a:lnSpc>
                  <a:spcPts val="4958"/>
                </a:lnSpc>
                <a:spcBef>
                  <a:spcPct val="0"/>
                </a:spcBef>
              </a:pPr>
              <a:r>
                <a:rPr lang="en-US" sz="4426">
                  <a:solidFill>
                    <a:srgbClr val="61162D"/>
                  </a:solidFill>
                  <a:latin typeface="Montserrat"/>
                  <a:ea typeface="Montserrat"/>
                  <a:cs typeface="Montserrat"/>
                  <a:sym typeface="Montserrat"/>
                </a:rPr>
                <a:t>Budget Manager</a:t>
              </a:r>
            </a:p>
          </p:txBody>
        </p:sp>
        <p:sp>
          <p:nvSpPr>
            <p:cNvPr id="16" name="TextBox 16"/>
            <p:cNvSpPr txBox="1"/>
            <p:nvPr/>
          </p:nvSpPr>
          <p:spPr>
            <a:xfrm>
              <a:off x="14197488" y="1860074"/>
              <a:ext cx="3533593" cy="2569860"/>
            </a:xfrm>
            <a:prstGeom prst="rect">
              <a:avLst/>
            </a:prstGeom>
          </p:spPr>
          <p:txBody>
            <a:bodyPr lIns="0" tIns="0" rIns="0" bIns="0" rtlCol="0" anchor="t">
              <a:spAutoFit/>
            </a:bodyPr>
            <a:lstStyle/>
            <a:p>
              <a:pPr algn="ctr">
                <a:lnSpc>
                  <a:spcPts val="7531"/>
                </a:lnSpc>
              </a:pPr>
              <a:r>
                <a:rPr lang="en-US" sz="6724">
                  <a:solidFill>
                    <a:srgbClr val="61162D"/>
                  </a:solidFill>
                  <a:latin typeface="Montserrat"/>
                  <a:ea typeface="Montserrat"/>
                  <a:cs typeface="Montserrat"/>
                  <a:sym typeface="Montserrat"/>
                </a:rPr>
                <a:t>BPI</a:t>
              </a:r>
            </a:p>
            <a:p>
              <a:pPr algn="ctr">
                <a:lnSpc>
                  <a:spcPts val="7531"/>
                </a:lnSpc>
                <a:spcBef>
                  <a:spcPct val="0"/>
                </a:spcBef>
              </a:pPr>
              <a:r>
                <a:rPr lang="en-US" sz="6724">
                  <a:solidFill>
                    <a:srgbClr val="61162D"/>
                  </a:solidFill>
                  <a:latin typeface="Montserrat"/>
                  <a:ea typeface="Montserrat"/>
                  <a:cs typeface="Montserrat"/>
                  <a:sym typeface="Montserrat"/>
                </a:rPr>
                <a:t>Team</a:t>
              </a:r>
            </a:p>
          </p:txBody>
        </p:sp>
        <p:sp>
          <p:nvSpPr>
            <p:cNvPr id="17" name="AutoShape 17"/>
            <p:cNvSpPr/>
            <p:nvPr/>
          </p:nvSpPr>
          <p:spPr>
            <a:xfrm flipH="1">
              <a:off x="4591387" y="4122485"/>
              <a:ext cx="2089945" cy="5417"/>
            </a:xfrm>
            <a:prstGeom prst="line">
              <a:avLst/>
            </a:prstGeom>
            <a:ln w="114300" cap="flat">
              <a:solidFill>
                <a:srgbClr val="61162D"/>
              </a:solidFill>
              <a:prstDash val="solid"/>
              <a:headEnd type="arrow" w="med" len="sm"/>
              <a:tailEnd type="none" w="sm" len="sm"/>
            </a:ln>
          </p:spPr>
        </p:sp>
        <p:sp>
          <p:nvSpPr>
            <p:cNvPr id="18" name="TextBox 18"/>
            <p:cNvSpPr txBox="1"/>
            <p:nvPr/>
          </p:nvSpPr>
          <p:spPr>
            <a:xfrm>
              <a:off x="7378628" y="3058829"/>
              <a:ext cx="4688180" cy="2838384"/>
            </a:xfrm>
            <a:prstGeom prst="rect">
              <a:avLst/>
            </a:prstGeom>
          </p:spPr>
          <p:txBody>
            <a:bodyPr lIns="0" tIns="0" rIns="0" bIns="0" rtlCol="0" anchor="t">
              <a:spAutoFit/>
            </a:bodyPr>
            <a:lstStyle/>
            <a:p>
              <a:pPr algn="ctr">
                <a:lnSpc>
                  <a:spcPts val="4958"/>
                </a:lnSpc>
              </a:pPr>
              <a:r>
                <a:rPr lang="en-US" sz="4426" dirty="0">
                  <a:solidFill>
                    <a:srgbClr val="61162D"/>
                  </a:solidFill>
                  <a:latin typeface="Montserrat"/>
                  <a:ea typeface="Montserrat"/>
                  <a:cs typeface="Montserrat"/>
                  <a:sym typeface="Montserrat"/>
                </a:rPr>
                <a:t>Budget Office</a:t>
              </a:r>
            </a:p>
            <a:p>
              <a:pPr algn="ctr">
                <a:lnSpc>
                  <a:spcPts val="3278"/>
                </a:lnSpc>
                <a:spcBef>
                  <a:spcPct val="0"/>
                </a:spcBef>
              </a:pPr>
              <a:r>
                <a:rPr lang="en-US" sz="2926" dirty="0">
                  <a:solidFill>
                    <a:srgbClr val="61162D"/>
                  </a:solidFill>
                  <a:latin typeface="Montserrat"/>
                  <a:ea typeface="Montserrat"/>
                  <a:cs typeface="Montserrat"/>
                  <a:sym typeface="Montserrat"/>
                </a:rPr>
                <a:t>(unrestricted and auxiliary only)</a:t>
              </a:r>
            </a:p>
          </p:txBody>
        </p:sp>
        <p:sp>
          <p:nvSpPr>
            <p:cNvPr id="19" name="TextBox 19"/>
            <p:cNvSpPr txBox="1"/>
            <p:nvPr/>
          </p:nvSpPr>
          <p:spPr>
            <a:xfrm>
              <a:off x="7501790" y="1960773"/>
              <a:ext cx="4441854" cy="557175"/>
            </a:xfrm>
            <a:prstGeom prst="rect">
              <a:avLst/>
            </a:prstGeom>
          </p:spPr>
          <p:txBody>
            <a:bodyPr lIns="0" tIns="0" rIns="0" bIns="0" rtlCol="0" anchor="t">
              <a:spAutoFit/>
            </a:bodyPr>
            <a:lstStyle/>
            <a:p>
              <a:pPr algn="ctr">
                <a:lnSpc>
                  <a:spcPts val="3278"/>
                </a:lnSpc>
                <a:spcBef>
                  <a:spcPct val="0"/>
                </a:spcBef>
              </a:pPr>
              <a:r>
                <a:rPr lang="en-US" sz="2926">
                  <a:solidFill>
                    <a:srgbClr val="61162D"/>
                  </a:solidFill>
                  <a:latin typeface="Montserrat"/>
                  <a:ea typeface="Montserrat"/>
                  <a:cs typeface="Montserrat"/>
                  <a:sym typeface="Montserrat"/>
                </a:rPr>
                <a:t> (restricted only)</a:t>
              </a:r>
            </a:p>
          </p:txBody>
        </p:sp>
        <p:sp>
          <p:nvSpPr>
            <p:cNvPr id="20" name="AutoShape 20"/>
            <p:cNvSpPr/>
            <p:nvPr/>
          </p:nvSpPr>
          <p:spPr>
            <a:xfrm flipH="1">
              <a:off x="4532824" y="1932198"/>
              <a:ext cx="2348222" cy="1636501"/>
            </a:xfrm>
            <a:prstGeom prst="line">
              <a:avLst/>
            </a:prstGeom>
            <a:ln w="114300" cap="flat">
              <a:solidFill>
                <a:srgbClr val="61162D"/>
              </a:solidFill>
              <a:prstDash val="solid"/>
              <a:headEnd type="arrow" w="med" len="sm"/>
              <a:tailEnd type="none" w="sm" len="sm"/>
            </a:ln>
          </p:spPr>
        </p:sp>
        <p:sp>
          <p:nvSpPr>
            <p:cNvPr id="21" name="TextBox 21"/>
            <p:cNvSpPr txBox="1"/>
            <p:nvPr/>
          </p:nvSpPr>
          <p:spPr>
            <a:xfrm>
              <a:off x="7730915" y="247123"/>
              <a:ext cx="3983607" cy="1665157"/>
            </a:xfrm>
            <a:prstGeom prst="rect">
              <a:avLst/>
            </a:prstGeom>
          </p:spPr>
          <p:txBody>
            <a:bodyPr lIns="0" tIns="0" rIns="0" bIns="0" rtlCol="0" anchor="t">
              <a:spAutoFit/>
            </a:bodyPr>
            <a:lstStyle/>
            <a:p>
              <a:pPr algn="ctr">
                <a:lnSpc>
                  <a:spcPts val="4958"/>
                </a:lnSpc>
                <a:spcBef>
                  <a:spcPct val="0"/>
                </a:spcBef>
              </a:pPr>
              <a:r>
                <a:rPr lang="en-US" sz="4000" dirty="0">
                  <a:solidFill>
                    <a:srgbClr val="61162D"/>
                  </a:solidFill>
                  <a:latin typeface="Montserrat"/>
                  <a:ea typeface="Montserrat"/>
                  <a:cs typeface="Montserrat"/>
                  <a:sym typeface="Montserrat"/>
                </a:rPr>
                <a:t>Sponsored Programs</a:t>
              </a:r>
            </a:p>
          </p:txBody>
        </p:sp>
        <p:sp>
          <p:nvSpPr>
            <p:cNvPr id="22" name="AutoShape 22"/>
            <p:cNvSpPr/>
            <p:nvPr/>
          </p:nvSpPr>
          <p:spPr>
            <a:xfrm flipH="1" flipV="1">
              <a:off x="12066807" y="1013460"/>
              <a:ext cx="1856489" cy="918738"/>
            </a:xfrm>
            <a:prstGeom prst="line">
              <a:avLst/>
            </a:prstGeom>
            <a:ln w="114300" cap="flat">
              <a:solidFill>
                <a:srgbClr val="61162D"/>
              </a:solidFill>
              <a:prstDash val="solid"/>
              <a:headEnd type="arrow" w="med" len="sm"/>
              <a:tailEnd type="none" w="sm" len="sm"/>
            </a:ln>
          </p:spPr>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6" name="TextBox 6"/>
          <p:cNvSpPr txBox="1"/>
          <p:nvPr/>
        </p:nvSpPr>
        <p:spPr>
          <a:xfrm>
            <a:off x="1028700" y="1181100"/>
            <a:ext cx="16230600" cy="2153934"/>
          </a:xfrm>
          <a:prstGeom prst="rect">
            <a:avLst/>
          </a:prstGeom>
        </p:spPr>
        <p:txBody>
          <a:bodyPr lIns="0" tIns="0" rIns="0" bIns="0" rtlCol="0" anchor="t">
            <a:spAutoFit/>
          </a:bodyPr>
          <a:lstStyle/>
          <a:p>
            <a:pPr algn="l">
              <a:lnSpc>
                <a:spcPts val="8300"/>
              </a:lnSpc>
              <a:spcBef>
                <a:spcPct val="0"/>
              </a:spcBef>
            </a:pPr>
            <a:r>
              <a:rPr lang="en-US" sz="8300" b="1" spc="-373">
                <a:solidFill>
                  <a:srgbClr val="FFFFFF"/>
                </a:solidFill>
                <a:latin typeface="Montserrat Bold"/>
                <a:ea typeface="Montserrat Bold"/>
                <a:cs typeface="Montserrat Bold"/>
                <a:sym typeface="Montserrat Bold"/>
              </a:rPr>
              <a:t>ESTABLISHING APPROVAL QUEUES</a:t>
            </a:r>
          </a:p>
        </p:txBody>
      </p:sp>
      <p:sp>
        <p:nvSpPr>
          <p:cNvPr id="7" name="TextBox 7"/>
          <p:cNvSpPr txBox="1"/>
          <p:nvPr/>
        </p:nvSpPr>
        <p:spPr>
          <a:xfrm>
            <a:off x="1028700" y="3973984"/>
            <a:ext cx="16230600" cy="712470"/>
          </a:xfrm>
          <a:prstGeom prst="rect">
            <a:avLst/>
          </a:prstGeom>
        </p:spPr>
        <p:txBody>
          <a:bodyPr lIns="0" tIns="0" rIns="0" bIns="0" rtlCol="0" anchor="t">
            <a:spAutoFit/>
          </a:bodyPr>
          <a:lstStyle/>
          <a:p>
            <a:pPr algn="l">
              <a:lnSpc>
                <a:spcPts val="5880"/>
              </a:lnSpc>
            </a:pPr>
            <a:r>
              <a:rPr lang="en-US" sz="4200" b="1">
                <a:solidFill>
                  <a:srgbClr val="FFFFFF"/>
                </a:solidFill>
                <a:latin typeface="Montserrat Bold"/>
                <a:ea typeface="Montserrat Bold"/>
                <a:cs typeface="Montserrat Bold"/>
                <a:sym typeface="Montserrat Bold"/>
              </a:rPr>
              <a:t>Banner Approval Queue Setup Form</a:t>
            </a:r>
          </a:p>
        </p:txBody>
      </p:sp>
      <p:sp>
        <p:nvSpPr>
          <p:cNvPr id="8" name="TextBox 8"/>
          <p:cNvSpPr txBox="1"/>
          <p:nvPr/>
        </p:nvSpPr>
        <p:spPr>
          <a:xfrm>
            <a:off x="1028700" y="5343679"/>
            <a:ext cx="16230600" cy="3235960"/>
          </a:xfrm>
          <a:prstGeom prst="rect">
            <a:avLst/>
          </a:prstGeom>
        </p:spPr>
        <p:txBody>
          <a:bodyPr lIns="0" tIns="0" rIns="0" bIns="0" rtlCol="0" anchor="t">
            <a:spAutoFit/>
          </a:bodyPr>
          <a:lstStyle/>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Paper forms will not be processed.</a:t>
            </a:r>
          </a:p>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The official form is located in Laserfiche (AAMU Dashboard).</a:t>
            </a:r>
          </a:p>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Each form overrides the last.</a:t>
            </a:r>
          </a:p>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No one person can serve as requisitioner and approver.</a:t>
            </a:r>
          </a:p>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Form must be fully processed before requistions are entered.</a:t>
            </a:r>
          </a:p>
          <a:p>
            <a:pPr algn="l">
              <a:lnSpc>
                <a:spcPts val="4340"/>
              </a:lnSpc>
            </a:pPr>
            <a:endParaRPr lang="en-US" sz="3100">
              <a:solidFill>
                <a:srgbClr val="FFFFFF"/>
              </a:solidFill>
              <a:latin typeface="Montserrat"/>
              <a:ea typeface="Montserrat"/>
              <a:cs typeface="Montserrat"/>
              <a:sym typeface="Montserra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6" name="Freeform 6"/>
          <p:cNvSpPr/>
          <p:nvPr/>
        </p:nvSpPr>
        <p:spPr>
          <a:xfrm>
            <a:off x="1028700" y="3909284"/>
            <a:ext cx="7555840" cy="5564685"/>
          </a:xfrm>
          <a:custGeom>
            <a:avLst/>
            <a:gdLst/>
            <a:ahLst/>
            <a:cxnLst/>
            <a:rect l="l" t="t" r="r" b="b"/>
            <a:pathLst>
              <a:path w="7555840" h="5564685">
                <a:moveTo>
                  <a:pt x="0" y="0"/>
                </a:moveTo>
                <a:lnTo>
                  <a:pt x="7555840" y="0"/>
                </a:lnTo>
                <a:lnTo>
                  <a:pt x="7555840" y="5564685"/>
                </a:lnTo>
                <a:lnTo>
                  <a:pt x="0" y="5564685"/>
                </a:lnTo>
                <a:lnTo>
                  <a:pt x="0" y="0"/>
                </a:lnTo>
                <a:close/>
              </a:path>
            </a:pathLst>
          </a:custGeom>
          <a:blipFill>
            <a:blip r:embed="rId4"/>
            <a:stretch>
              <a:fillRect/>
            </a:stretch>
          </a:blipFill>
        </p:spPr>
      </p:sp>
      <p:sp>
        <p:nvSpPr>
          <p:cNvPr id="7" name="TextBox 7"/>
          <p:cNvSpPr txBox="1"/>
          <p:nvPr/>
        </p:nvSpPr>
        <p:spPr>
          <a:xfrm>
            <a:off x="1028700" y="1181100"/>
            <a:ext cx="16230600" cy="2153934"/>
          </a:xfrm>
          <a:prstGeom prst="rect">
            <a:avLst/>
          </a:prstGeom>
        </p:spPr>
        <p:txBody>
          <a:bodyPr lIns="0" tIns="0" rIns="0" bIns="0" rtlCol="0" anchor="t">
            <a:spAutoFit/>
          </a:bodyPr>
          <a:lstStyle/>
          <a:p>
            <a:pPr algn="l">
              <a:lnSpc>
                <a:spcPts val="8300"/>
              </a:lnSpc>
              <a:spcBef>
                <a:spcPct val="0"/>
              </a:spcBef>
            </a:pPr>
            <a:r>
              <a:rPr lang="en-US" sz="8300" b="1" spc="-373">
                <a:solidFill>
                  <a:srgbClr val="FFFFFF"/>
                </a:solidFill>
                <a:latin typeface="Montserrat Bold"/>
                <a:ea typeface="Montserrat Bold"/>
                <a:cs typeface="Montserrat Bold"/>
                <a:sym typeface="Montserrat Bold"/>
              </a:rPr>
              <a:t>ESTABLISHING APPROVAL QUEUES</a:t>
            </a:r>
          </a:p>
        </p:txBody>
      </p:sp>
      <p:sp>
        <p:nvSpPr>
          <p:cNvPr id="8" name="TextBox 8"/>
          <p:cNvSpPr txBox="1"/>
          <p:nvPr/>
        </p:nvSpPr>
        <p:spPr>
          <a:xfrm>
            <a:off x="9800855" y="4597733"/>
            <a:ext cx="7458445" cy="4058793"/>
          </a:xfrm>
          <a:prstGeom prst="rect">
            <a:avLst/>
          </a:prstGeom>
        </p:spPr>
        <p:txBody>
          <a:bodyPr lIns="0" tIns="0" rIns="0" bIns="0" rtlCol="0" anchor="t">
            <a:spAutoFit/>
          </a:bodyPr>
          <a:lstStyle/>
          <a:p>
            <a:pPr algn="ctr">
              <a:lnSpc>
                <a:spcPts val="5376"/>
              </a:lnSpc>
            </a:pPr>
            <a:r>
              <a:rPr lang="en-US" sz="4800">
                <a:solidFill>
                  <a:srgbClr val="FFFFFF"/>
                </a:solidFill>
                <a:latin typeface="Montserrat"/>
                <a:ea typeface="Montserrat"/>
                <a:cs typeface="Montserrat"/>
                <a:sym typeface="Montserrat"/>
              </a:rPr>
              <a:t>Fund Type - Ensures the form routes appropriately.</a:t>
            </a:r>
          </a:p>
          <a:p>
            <a:pPr algn="ctr">
              <a:lnSpc>
                <a:spcPts val="5376"/>
              </a:lnSpc>
            </a:pPr>
            <a:endParaRPr lang="en-US" sz="4800">
              <a:solidFill>
                <a:srgbClr val="FFFFFF"/>
              </a:solidFill>
              <a:latin typeface="Montserrat"/>
              <a:ea typeface="Montserrat"/>
              <a:cs typeface="Montserrat"/>
              <a:sym typeface="Montserrat"/>
            </a:endParaRPr>
          </a:p>
          <a:p>
            <a:pPr algn="ctr">
              <a:lnSpc>
                <a:spcPts val="5376"/>
              </a:lnSpc>
              <a:spcBef>
                <a:spcPct val="0"/>
              </a:spcBef>
            </a:pPr>
            <a:r>
              <a:rPr lang="en-US" sz="4800">
                <a:solidFill>
                  <a:srgbClr val="FFFFFF"/>
                </a:solidFill>
                <a:latin typeface="Montserrat"/>
                <a:ea typeface="Montserrat"/>
                <a:cs typeface="Montserrat"/>
                <a:sym typeface="Montserrat"/>
              </a:rPr>
              <a:t>All other fields help determine routing path.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7" name="TextBox 7"/>
          <p:cNvSpPr txBox="1"/>
          <p:nvPr/>
        </p:nvSpPr>
        <p:spPr>
          <a:xfrm>
            <a:off x="1028700" y="1181100"/>
            <a:ext cx="16230600" cy="2153934"/>
          </a:xfrm>
          <a:prstGeom prst="rect">
            <a:avLst/>
          </a:prstGeom>
        </p:spPr>
        <p:txBody>
          <a:bodyPr lIns="0" tIns="0" rIns="0" bIns="0" rtlCol="0" anchor="t">
            <a:spAutoFit/>
          </a:bodyPr>
          <a:lstStyle/>
          <a:p>
            <a:pPr algn="l">
              <a:lnSpc>
                <a:spcPts val="8300"/>
              </a:lnSpc>
              <a:spcBef>
                <a:spcPct val="0"/>
              </a:spcBef>
            </a:pPr>
            <a:r>
              <a:rPr lang="en-US" sz="8300" b="1" spc="-373">
                <a:solidFill>
                  <a:srgbClr val="FFFFFF"/>
                </a:solidFill>
                <a:latin typeface="Montserrat Bold"/>
                <a:ea typeface="Montserrat Bold"/>
                <a:cs typeface="Montserrat Bold"/>
                <a:sym typeface="Montserrat Bold"/>
              </a:rPr>
              <a:t>ESTABLISHING APPROVAL QUEUES</a:t>
            </a:r>
          </a:p>
        </p:txBody>
      </p:sp>
      <p:sp>
        <p:nvSpPr>
          <p:cNvPr id="8" name="TextBox 8"/>
          <p:cNvSpPr txBox="1"/>
          <p:nvPr/>
        </p:nvSpPr>
        <p:spPr>
          <a:xfrm>
            <a:off x="9325354" y="4923076"/>
            <a:ext cx="5956865" cy="2706243"/>
          </a:xfrm>
          <a:prstGeom prst="rect">
            <a:avLst/>
          </a:prstGeom>
        </p:spPr>
        <p:txBody>
          <a:bodyPr lIns="0" tIns="0" rIns="0" bIns="0" rtlCol="0" anchor="t">
            <a:spAutoFit/>
          </a:bodyPr>
          <a:lstStyle/>
          <a:p>
            <a:pPr algn="ctr">
              <a:lnSpc>
                <a:spcPts val="5376"/>
              </a:lnSpc>
              <a:spcBef>
                <a:spcPct val="0"/>
              </a:spcBef>
            </a:pPr>
            <a:r>
              <a:rPr lang="en-US" sz="4800">
                <a:solidFill>
                  <a:srgbClr val="FFFFFF"/>
                </a:solidFill>
                <a:latin typeface="Montserrat"/>
                <a:ea typeface="Montserrat"/>
                <a:cs typeface="Montserrat"/>
                <a:sym typeface="Montserrat"/>
              </a:rPr>
              <a:t>The team member entering requisitions is listed here.</a:t>
            </a:r>
          </a:p>
        </p:txBody>
      </p:sp>
      <p:pic>
        <p:nvPicPr>
          <p:cNvPr id="10" name="Picture 9">
            <a:extLst>
              <a:ext uri="{FF2B5EF4-FFF2-40B4-BE49-F238E27FC236}">
                <a16:creationId xmlns:a16="http://schemas.microsoft.com/office/drawing/2014/main" id="{11602802-6946-4776-91A4-E6A8399147F4}"/>
              </a:ext>
            </a:extLst>
          </p:cNvPr>
          <p:cNvPicPr>
            <a:picLocks noChangeAspect="1"/>
          </p:cNvPicPr>
          <p:nvPr/>
        </p:nvPicPr>
        <p:blipFill>
          <a:blip r:embed="rId4"/>
          <a:stretch>
            <a:fillRect/>
          </a:stretch>
        </p:blipFill>
        <p:spPr>
          <a:xfrm>
            <a:off x="822025" y="4381500"/>
            <a:ext cx="8129736" cy="3862404"/>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6" name="Freeform 6"/>
          <p:cNvSpPr/>
          <p:nvPr/>
        </p:nvSpPr>
        <p:spPr>
          <a:xfrm>
            <a:off x="1028700" y="4281728"/>
            <a:ext cx="7580469" cy="4220388"/>
          </a:xfrm>
          <a:custGeom>
            <a:avLst/>
            <a:gdLst/>
            <a:ahLst/>
            <a:cxnLst/>
            <a:rect l="l" t="t" r="r" b="b"/>
            <a:pathLst>
              <a:path w="7580469" h="4220388">
                <a:moveTo>
                  <a:pt x="0" y="0"/>
                </a:moveTo>
                <a:lnTo>
                  <a:pt x="7580469" y="0"/>
                </a:lnTo>
                <a:lnTo>
                  <a:pt x="7580469" y="4220388"/>
                </a:lnTo>
                <a:lnTo>
                  <a:pt x="0" y="4220388"/>
                </a:lnTo>
                <a:lnTo>
                  <a:pt x="0" y="0"/>
                </a:lnTo>
                <a:close/>
              </a:path>
            </a:pathLst>
          </a:custGeom>
          <a:blipFill>
            <a:blip r:embed="rId4"/>
            <a:stretch>
              <a:fillRect r="-59640"/>
            </a:stretch>
          </a:blipFill>
        </p:spPr>
      </p:sp>
      <p:sp>
        <p:nvSpPr>
          <p:cNvPr id="7" name="TextBox 7"/>
          <p:cNvSpPr txBox="1"/>
          <p:nvPr/>
        </p:nvSpPr>
        <p:spPr>
          <a:xfrm>
            <a:off x="1028700" y="1181100"/>
            <a:ext cx="16230600" cy="2153934"/>
          </a:xfrm>
          <a:prstGeom prst="rect">
            <a:avLst/>
          </a:prstGeom>
        </p:spPr>
        <p:txBody>
          <a:bodyPr lIns="0" tIns="0" rIns="0" bIns="0" rtlCol="0" anchor="t">
            <a:spAutoFit/>
          </a:bodyPr>
          <a:lstStyle/>
          <a:p>
            <a:pPr algn="l">
              <a:lnSpc>
                <a:spcPts val="8300"/>
              </a:lnSpc>
              <a:spcBef>
                <a:spcPct val="0"/>
              </a:spcBef>
            </a:pPr>
            <a:r>
              <a:rPr lang="en-US" sz="8300" b="1" spc="-373">
                <a:solidFill>
                  <a:srgbClr val="FFFFFF"/>
                </a:solidFill>
                <a:latin typeface="Montserrat Bold"/>
                <a:ea typeface="Montserrat Bold"/>
                <a:cs typeface="Montserrat Bold"/>
                <a:sym typeface="Montserrat Bold"/>
              </a:rPr>
              <a:t>ESTABLISHING APPROVAL QUEUES</a:t>
            </a:r>
          </a:p>
        </p:txBody>
      </p:sp>
      <p:sp>
        <p:nvSpPr>
          <p:cNvPr id="8" name="TextBox 8"/>
          <p:cNvSpPr txBox="1"/>
          <p:nvPr/>
        </p:nvSpPr>
        <p:spPr>
          <a:xfrm>
            <a:off x="9325354" y="4923076"/>
            <a:ext cx="5956865" cy="2029968"/>
          </a:xfrm>
          <a:prstGeom prst="rect">
            <a:avLst/>
          </a:prstGeom>
        </p:spPr>
        <p:txBody>
          <a:bodyPr lIns="0" tIns="0" rIns="0" bIns="0" rtlCol="0" anchor="t">
            <a:spAutoFit/>
          </a:bodyPr>
          <a:lstStyle/>
          <a:p>
            <a:pPr algn="ctr">
              <a:lnSpc>
                <a:spcPts val="5376"/>
              </a:lnSpc>
              <a:spcBef>
                <a:spcPct val="0"/>
              </a:spcBef>
            </a:pPr>
            <a:r>
              <a:rPr lang="en-US" sz="4800">
                <a:solidFill>
                  <a:srgbClr val="FFFFFF"/>
                </a:solidFill>
                <a:latin typeface="Montserrat"/>
                <a:ea typeface="Montserrat"/>
                <a:cs typeface="Montserrat"/>
                <a:sym typeface="Montserrat"/>
              </a:rPr>
              <a:t>Approver information is listed 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6" name="Freeform 6"/>
          <p:cNvSpPr/>
          <p:nvPr/>
        </p:nvSpPr>
        <p:spPr>
          <a:xfrm>
            <a:off x="1028700" y="4398505"/>
            <a:ext cx="8961312" cy="3798281"/>
          </a:xfrm>
          <a:custGeom>
            <a:avLst/>
            <a:gdLst/>
            <a:ahLst/>
            <a:cxnLst/>
            <a:rect l="l" t="t" r="r" b="b"/>
            <a:pathLst>
              <a:path w="8961312" h="3798281">
                <a:moveTo>
                  <a:pt x="0" y="0"/>
                </a:moveTo>
                <a:lnTo>
                  <a:pt x="8961312" y="0"/>
                </a:lnTo>
                <a:lnTo>
                  <a:pt x="8961312" y="3798281"/>
                </a:lnTo>
                <a:lnTo>
                  <a:pt x="0" y="3798281"/>
                </a:lnTo>
                <a:lnTo>
                  <a:pt x="0" y="0"/>
                </a:lnTo>
                <a:close/>
              </a:path>
            </a:pathLst>
          </a:custGeom>
          <a:blipFill>
            <a:blip r:embed="rId4"/>
            <a:stretch>
              <a:fillRect/>
            </a:stretch>
          </a:blipFill>
        </p:spPr>
      </p:sp>
      <p:sp>
        <p:nvSpPr>
          <p:cNvPr id="7" name="TextBox 7"/>
          <p:cNvSpPr txBox="1"/>
          <p:nvPr/>
        </p:nvSpPr>
        <p:spPr>
          <a:xfrm>
            <a:off x="1028700" y="1181100"/>
            <a:ext cx="16230600" cy="2153934"/>
          </a:xfrm>
          <a:prstGeom prst="rect">
            <a:avLst/>
          </a:prstGeom>
        </p:spPr>
        <p:txBody>
          <a:bodyPr lIns="0" tIns="0" rIns="0" bIns="0" rtlCol="0" anchor="t">
            <a:spAutoFit/>
          </a:bodyPr>
          <a:lstStyle/>
          <a:p>
            <a:pPr algn="l">
              <a:lnSpc>
                <a:spcPts val="8300"/>
              </a:lnSpc>
              <a:spcBef>
                <a:spcPct val="0"/>
              </a:spcBef>
            </a:pPr>
            <a:r>
              <a:rPr lang="en-US" sz="8300" b="1" spc="-373">
                <a:solidFill>
                  <a:srgbClr val="FFFFFF"/>
                </a:solidFill>
                <a:latin typeface="Montserrat Bold"/>
                <a:ea typeface="Montserrat Bold"/>
                <a:cs typeface="Montserrat Bold"/>
                <a:sym typeface="Montserrat Bold"/>
              </a:rPr>
              <a:t>ESTABLISHING APPROVAL QUEUES</a:t>
            </a:r>
          </a:p>
        </p:txBody>
      </p:sp>
      <p:sp>
        <p:nvSpPr>
          <p:cNvPr id="8" name="TextBox 8"/>
          <p:cNvSpPr txBox="1"/>
          <p:nvPr/>
        </p:nvSpPr>
        <p:spPr>
          <a:xfrm>
            <a:off x="10686450" y="5191125"/>
            <a:ext cx="5956865" cy="2706243"/>
          </a:xfrm>
          <a:prstGeom prst="rect">
            <a:avLst/>
          </a:prstGeom>
        </p:spPr>
        <p:txBody>
          <a:bodyPr lIns="0" tIns="0" rIns="0" bIns="0" rtlCol="0" anchor="t">
            <a:spAutoFit/>
          </a:bodyPr>
          <a:lstStyle/>
          <a:p>
            <a:pPr algn="ctr">
              <a:lnSpc>
                <a:spcPts val="5376"/>
              </a:lnSpc>
              <a:spcBef>
                <a:spcPct val="0"/>
              </a:spcBef>
            </a:pPr>
            <a:r>
              <a:rPr lang="en-US" sz="4800">
                <a:solidFill>
                  <a:srgbClr val="FFFFFF"/>
                </a:solidFill>
                <a:latin typeface="Montserrat"/>
                <a:ea typeface="Montserrat"/>
                <a:cs typeface="Montserrat"/>
                <a:sym typeface="Montserrat"/>
              </a:rPr>
              <a:t>This data determines where your form goes next.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7587615"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61162D"/>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grpSp>
        <p:nvGrpSpPr>
          <p:cNvPr id="6" name="Group 6"/>
          <p:cNvGrpSpPr/>
          <p:nvPr/>
        </p:nvGrpSpPr>
        <p:grpSpPr>
          <a:xfrm>
            <a:off x="12436861" y="0"/>
            <a:ext cx="4822439" cy="1767354"/>
            <a:chOff x="0" y="0"/>
            <a:chExt cx="6429918" cy="2356472"/>
          </a:xfrm>
        </p:grpSpPr>
        <p:grpSp>
          <p:nvGrpSpPr>
            <p:cNvPr id="7" name="Group 7"/>
            <p:cNvGrpSpPr/>
            <p:nvPr/>
          </p:nvGrpSpPr>
          <p:grpSpPr>
            <a:xfrm>
              <a:off x="0" y="0"/>
              <a:ext cx="6429918" cy="2356472"/>
              <a:chOff x="0" y="0"/>
              <a:chExt cx="1953794" cy="716037"/>
            </a:xfrm>
          </p:grpSpPr>
          <p:sp>
            <p:nvSpPr>
              <p:cNvPr id="8" name="Freeform 8"/>
              <p:cNvSpPr/>
              <p:nvPr/>
            </p:nvSpPr>
            <p:spPr>
              <a:xfrm>
                <a:off x="0" y="0"/>
                <a:ext cx="1953794" cy="716037"/>
              </a:xfrm>
              <a:custGeom>
                <a:avLst/>
                <a:gdLst/>
                <a:ahLst/>
                <a:cxnLst/>
                <a:rect l="l" t="t" r="r" b="b"/>
                <a:pathLst>
                  <a:path w="1953794" h="716037">
                    <a:moveTo>
                      <a:pt x="0" y="0"/>
                    </a:moveTo>
                    <a:lnTo>
                      <a:pt x="1953794" y="0"/>
                    </a:lnTo>
                    <a:lnTo>
                      <a:pt x="1953794" y="716037"/>
                    </a:lnTo>
                    <a:lnTo>
                      <a:pt x="0" y="716037"/>
                    </a:lnTo>
                    <a:close/>
                  </a:path>
                </a:pathLst>
              </a:custGeom>
              <a:solidFill>
                <a:srgbClr val="61162D"/>
              </a:solidFill>
            </p:spPr>
          </p:sp>
          <p:sp>
            <p:nvSpPr>
              <p:cNvPr id="9" name="TextBox 9"/>
              <p:cNvSpPr txBox="1"/>
              <p:nvPr/>
            </p:nvSpPr>
            <p:spPr>
              <a:xfrm>
                <a:off x="0" y="28575"/>
                <a:ext cx="1953794" cy="687462"/>
              </a:xfrm>
              <a:prstGeom prst="rect">
                <a:avLst/>
              </a:prstGeom>
            </p:spPr>
            <p:txBody>
              <a:bodyPr lIns="33024" tIns="33024" rIns="33024" bIns="33024" rtlCol="0" anchor="ctr"/>
              <a:lstStyle/>
              <a:p>
                <a:pPr algn="ctr">
                  <a:lnSpc>
                    <a:spcPts val="2688"/>
                  </a:lnSpc>
                </a:pPr>
                <a:endParaRPr/>
              </a:p>
            </p:txBody>
          </p:sp>
        </p:grpSp>
        <p:grpSp>
          <p:nvGrpSpPr>
            <p:cNvPr id="10" name="Group 10"/>
            <p:cNvGrpSpPr/>
            <p:nvPr/>
          </p:nvGrpSpPr>
          <p:grpSpPr>
            <a:xfrm>
              <a:off x="0" y="2224377"/>
              <a:ext cx="6429918" cy="132095"/>
              <a:chOff x="0" y="0"/>
              <a:chExt cx="1953794" cy="40138"/>
            </a:xfrm>
          </p:grpSpPr>
          <p:sp>
            <p:nvSpPr>
              <p:cNvPr id="11" name="Freeform 11"/>
              <p:cNvSpPr/>
              <p:nvPr/>
            </p:nvSpPr>
            <p:spPr>
              <a:xfrm>
                <a:off x="0" y="0"/>
                <a:ext cx="1953794" cy="40138"/>
              </a:xfrm>
              <a:custGeom>
                <a:avLst/>
                <a:gdLst/>
                <a:ahLst/>
                <a:cxnLst/>
                <a:rect l="l" t="t" r="r" b="b"/>
                <a:pathLst>
                  <a:path w="1953794" h="40138">
                    <a:moveTo>
                      <a:pt x="0" y="0"/>
                    </a:moveTo>
                    <a:lnTo>
                      <a:pt x="1953794" y="0"/>
                    </a:lnTo>
                    <a:lnTo>
                      <a:pt x="1953794" y="40138"/>
                    </a:lnTo>
                    <a:lnTo>
                      <a:pt x="0" y="40138"/>
                    </a:lnTo>
                    <a:close/>
                  </a:path>
                </a:pathLst>
              </a:custGeom>
              <a:solidFill>
                <a:srgbClr val="A6A6A6"/>
              </a:solidFill>
            </p:spPr>
          </p:sp>
          <p:sp>
            <p:nvSpPr>
              <p:cNvPr id="12" name="TextBox 12"/>
              <p:cNvSpPr txBox="1"/>
              <p:nvPr/>
            </p:nvSpPr>
            <p:spPr>
              <a:xfrm>
                <a:off x="0" y="28575"/>
                <a:ext cx="1953794" cy="11563"/>
              </a:xfrm>
              <a:prstGeom prst="rect">
                <a:avLst/>
              </a:prstGeom>
            </p:spPr>
            <p:txBody>
              <a:bodyPr lIns="33024" tIns="33024" rIns="33024" bIns="33024" rtlCol="0" anchor="ctr"/>
              <a:lstStyle/>
              <a:p>
                <a:pPr algn="ctr">
                  <a:lnSpc>
                    <a:spcPts val="2688"/>
                  </a:lnSpc>
                </a:pPr>
                <a:endParaRPr/>
              </a:p>
            </p:txBody>
          </p:sp>
        </p:grpSp>
        <p:sp>
          <p:nvSpPr>
            <p:cNvPr id="13" name="TextBox 13"/>
            <p:cNvSpPr txBox="1"/>
            <p:nvPr/>
          </p:nvSpPr>
          <p:spPr>
            <a:xfrm>
              <a:off x="0" y="92726"/>
              <a:ext cx="6429918" cy="1989416"/>
            </a:xfrm>
            <a:prstGeom prst="rect">
              <a:avLst/>
            </a:prstGeom>
          </p:spPr>
          <p:txBody>
            <a:bodyPr lIns="0" tIns="0" rIns="0" bIns="0" rtlCol="0" anchor="t">
              <a:spAutoFit/>
            </a:bodyPr>
            <a:lstStyle/>
            <a:p>
              <a:pPr algn="ctr">
                <a:lnSpc>
                  <a:spcPts val="3003"/>
                </a:lnSpc>
              </a:pPr>
              <a:r>
                <a:rPr lang="en-US" sz="2145">
                  <a:solidFill>
                    <a:srgbClr val="FFFFFF"/>
                  </a:solidFill>
                  <a:latin typeface="Montserrat"/>
                  <a:ea typeface="Montserrat"/>
                  <a:cs typeface="Montserrat"/>
                  <a:sym typeface="Montserrat"/>
                </a:rPr>
                <a:t>Alabama A&amp;M University</a:t>
              </a:r>
            </a:p>
            <a:p>
              <a:pPr algn="ctr">
                <a:lnSpc>
                  <a:spcPts val="3003"/>
                </a:lnSpc>
              </a:pPr>
              <a:r>
                <a:rPr lang="en-US" sz="2145">
                  <a:solidFill>
                    <a:srgbClr val="FFFFFF"/>
                  </a:solidFill>
                  <a:latin typeface="Montserrat"/>
                  <a:ea typeface="Montserrat"/>
                  <a:cs typeface="Montserrat"/>
                  <a:sym typeface="Montserrat"/>
                </a:rPr>
                <a:t>Purchasing Compliance &amp; Requisition Training</a:t>
              </a:r>
            </a:p>
            <a:p>
              <a:pPr algn="ctr">
                <a:lnSpc>
                  <a:spcPts val="3003"/>
                </a:lnSpc>
              </a:pPr>
              <a:r>
                <a:rPr lang="en-US" sz="2145">
                  <a:solidFill>
                    <a:srgbClr val="FFFFFF"/>
                  </a:solidFill>
                  <a:latin typeface="Montserrat"/>
                  <a:ea typeface="Montserrat"/>
                  <a:cs typeface="Montserrat"/>
                  <a:sym typeface="Montserrat"/>
                </a:rPr>
                <a:t>March 24 - 25, 2026</a:t>
              </a:r>
            </a:p>
          </p:txBody>
        </p:sp>
      </p:grpSp>
      <p:sp>
        <p:nvSpPr>
          <p:cNvPr id="14" name="TextBox 14"/>
          <p:cNvSpPr txBox="1"/>
          <p:nvPr/>
        </p:nvSpPr>
        <p:spPr>
          <a:xfrm>
            <a:off x="1028700" y="1228725"/>
            <a:ext cx="10411503" cy="5321936"/>
          </a:xfrm>
          <a:prstGeom prst="rect">
            <a:avLst/>
          </a:prstGeom>
        </p:spPr>
        <p:txBody>
          <a:bodyPr lIns="0" tIns="0" rIns="0" bIns="0" rtlCol="0" anchor="t">
            <a:spAutoFit/>
          </a:bodyPr>
          <a:lstStyle/>
          <a:p>
            <a:pPr algn="l">
              <a:lnSpc>
                <a:spcPts val="10400"/>
              </a:lnSpc>
              <a:spcBef>
                <a:spcPct val="0"/>
              </a:spcBef>
            </a:pPr>
            <a:r>
              <a:rPr lang="en-US" sz="10400" b="1" spc="-468">
                <a:solidFill>
                  <a:srgbClr val="61162D"/>
                </a:solidFill>
                <a:latin typeface="Montserrat Bold"/>
                <a:ea typeface="Montserrat Bold"/>
                <a:cs typeface="Montserrat Bold"/>
                <a:sym typeface="Montserrat Bold"/>
              </a:rPr>
              <a:t>AVOIDING ROADBLOCKS ALONG THE WAY</a:t>
            </a:r>
          </a:p>
        </p:txBody>
      </p:sp>
      <p:sp>
        <p:nvSpPr>
          <p:cNvPr id="15" name="Freeform 15"/>
          <p:cNvSpPr/>
          <p:nvPr/>
        </p:nvSpPr>
        <p:spPr>
          <a:xfrm>
            <a:off x="1028700" y="6765172"/>
            <a:ext cx="1266736" cy="1314382"/>
          </a:xfrm>
          <a:custGeom>
            <a:avLst/>
            <a:gdLst/>
            <a:ahLst/>
            <a:cxnLst/>
            <a:rect l="l" t="t" r="r" b="b"/>
            <a:pathLst>
              <a:path w="1266736" h="1314382">
                <a:moveTo>
                  <a:pt x="0" y="0"/>
                </a:moveTo>
                <a:lnTo>
                  <a:pt x="1266736" y="0"/>
                </a:lnTo>
                <a:lnTo>
                  <a:pt x="1266736" y="1314382"/>
                </a:lnTo>
                <a:lnTo>
                  <a:pt x="0" y="13143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6" name="TextBox 16"/>
          <p:cNvSpPr txBox="1"/>
          <p:nvPr/>
        </p:nvSpPr>
        <p:spPr>
          <a:xfrm>
            <a:off x="2775723" y="7098830"/>
            <a:ext cx="12736553" cy="580390"/>
          </a:xfrm>
          <a:prstGeom prst="rect">
            <a:avLst/>
          </a:prstGeom>
        </p:spPr>
        <p:txBody>
          <a:bodyPr lIns="0" tIns="0" rIns="0" bIns="0" rtlCol="0" anchor="t">
            <a:spAutoFit/>
          </a:bodyPr>
          <a:lstStyle/>
          <a:p>
            <a:pPr algn="l">
              <a:lnSpc>
                <a:spcPts val="4759"/>
              </a:lnSpc>
            </a:pPr>
            <a:r>
              <a:rPr lang="en-US" sz="3399" b="1">
                <a:solidFill>
                  <a:srgbClr val="A6A6A6"/>
                </a:solidFill>
                <a:latin typeface="Montserrat Bold"/>
                <a:ea typeface="Montserrat Bold"/>
                <a:cs typeface="Montserrat Bold"/>
                <a:sym typeface="Montserrat Bold"/>
              </a:rPr>
              <a:t>COMMON FORM MISTAKES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6A6A6"/>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sp>
        <p:nvSpPr>
          <p:cNvPr id="3" name="TextBox 3"/>
          <p:cNvSpPr txBox="1"/>
          <p:nvPr/>
        </p:nvSpPr>
        <p:spPr>
          <a:xfrm>
            <a:off x="1028700" y="4184804"/>
            <a:ext cx="367836" cy="896621"/>
          </a:xfrm>
          <a:prstGeom prst="rect">
            <a:avLst/>
          </a:prstGeom>
        </p:spPr>
        <p:txBody>
          <a:bodyPr lIns="0" tIns="0" rIns="0" bIns="0" rtlCol="0" anchor="t">
            <a:spAutoFit/>
          </a:bodyPr>
          <a:lstStyle/>
          <a:p>
            <a:pPr algn="ctr">
              <a:lnSpc>
                <a:spcPts val="7279"/>
              </a:lnSpc>
            </a:pPr>
            <a:r>
              <a:rPr lang="en-US" sz="5199">
                <a:solidFill>
                  <a:srgbClr val="61162D"/>
                </a:solidFill>
                <a:latin typeface="Rowdies"/>
                <a:ea typeface="Rowdies"/>
                <a:cs typeface="Rowdies"/>
                <a:sym typeface="Rowdies"/>
              </a:rPr>
              <a:t>1</a:t>
            </a:r>
          </a:p>
        </p:txBody>
      </p:sp>
      <p:sp>
        <p:nvSpPr>
          <p:cNvPr id="4" name="AutoShape 4"/>
          <p:cNvSpPr/>
          <p:nvPr/>
        </p:nvSpPr>
        <p:spPr>
          <a:xfrm>
            <a:off x="1035355" y="5133975"/>
            <a:ext cx="14351679" cy="0"/>
          </a:xfrm>
          <a:prstGeom prst="line">
            <a:avLst/>
          </a:prstGeom>
          <a:ln w="38100" cap="flat">
            <a:solidFill>
              <a:srgbClr val="000000"/>
            </a:solidFill>
            <a:prstDash val="solid"/>
            <a:headEnd type="none" w="sm" len="sm"/>
            <a:tailEnd type="none" w="sm" len="sm"/>
          </a:ln>
        </p:spPr>
      </p:sp>
      <p:sp>
        <p:nvSpPr>
          <p:cNvPr id="5" name="TextBox 5"/>
          <p:cNvSpPr txBox="1"/>
          <p:nvPr/>
        </p:nvSpPr>
        <p:spPr>
          <a:xfrm>
            <a:off x="2122569" y="4361969"/>
            <a:ext cx="13653681" cy="580390"/>
          </a:xfrm>
          <a:prstGeom prst="rect">
            <a:avLst/>
          </a:prstGeom>
        </p:spPr>
        <p:txBody>
          <a:bodyPr lIns="0" tIns="0" rIns="0" bIns="0" rtlCol="0" anchor="t">
            <a:spAutoFit/>
          </a:bodyPr>
          <a:lstStyle/>
          <a:p>
            <a:pPr algn="l">
              <a:lnSpc>
                <a:spcPts val="4759"/>
              </a:lnSpc>
            </a:pPr>
            <a:r>
              <a:rPr lang="en-US" sz="3399" b="1">
                <a:solidFill>
                  <a:srgbClr val="FFFFFF"/>
                </a:solidFill>
                <a:latin typeface="Canva Sans Bold"/>
                <a:ea typeface="Canva Sans Bold"/>
                <a:cs typeface="Canva Sans Bold"/>
                <a:sym typeface="Canva Sans Bold"/>
              </a:rPr>
              <a:t>Where the Journey Begins:</a:t>
            </a:r>
            <a:r>
              <a:rPr lang="en-US" sz="3399">
                <a:solidFill>
                  <a:srgbClr val="FFFFFF"/>
                </a:solidFill>
                <a:latin typeface="Canva Sans"/>
                <a:ea typeface="Canva Sans"/>
                <a:cs typeface="Canva Sans"/>
                <a:sym typeface="Canva Sans"/>
              </a:rPr>
              <a:t> Understanding Banner Finance</a:t>
            </a:r>
          </a:p>
        </p:txBody>
      </p:sp>
      <p:grpSp>
        <p:nvGrpSpPr>
          <p:cNvPr id="6" name="Group 6"/>
          <p:cNvGrpSpPr/>
          <p:nvPr/>
        </p:nvGrpSpPr>
        <p:grpSpPr>
          <a:xfrm>
            <a:off x="1028700" y="5342092"/>
            <a:ext cx="14358335" cy="863446"/>
            <a:chOff x="0" y="0"/>
            <a:chExt cx="19144446" cy="1151261"/>
          </a:xfrm>
        </p:grpSpPr>
        <p:sp>
          <p:nvSpPr>
            <p:cNvPr id="7" name="TextBox 7"/>
            <p:cNvSpPr txBox="1"/>
            <p:nvPr/>
          </p:nvSpPr>
          <p:spPr>
            <a:xfrm>
              <a:off x="0" y="-104775"/>
              <a:ext cx="490448" cy="1160569"/>
            </a:xfrm>
            <a:prstGeom prst="rect">
              <a:avLst/>
            </a:prstGeom>
          </p:spPr>
          <p:txBody>
            <a:bodyPr lIns="0" tIns="0" rIns="0" bIns="0" rtlCol="0" anchor="t">
              <a:spAutoFit/>
            </a:bodyPr>
            <a:lstStyle/>
            <a:p>
              <a:pPr algn="ctr">
                <a:lnSpc>
                  <a:spcPts val="7279"/>
                </a:lnSpc>
              </a:pPr>
              <a:r>
                <a:rPr lang="en-US" sz="5199">
                  <a:solidFill>
                    <a:srgbClr val="61162D"/>
                  </a:solidFill>
                  <a:latin typeface="Rowdies"/>
                  <a:ea typeface="Rowdies"/>
                  <a:cs typeface="Rowdies"/>
                  <a:sym typeface="Rowdies"/>
                </a:rPr>
                <a:t>2</a:t>
              </a:r>
            </a:p>
          </p:txBody>
        </p:sp>
        <p:sp>
          <p:nvSpPr>
            <p:cNvPr id="8" name="AutoShape 8"/>
            <p:cNvSpPr/>
            <p:nvPr/>
          </p:nvSpPr>
          <p:spPr>
            <a:xfrm flipV="1">
              <a:off x="8874" y="1125861"/>
              <a:ext cx="19135573" cy="0"/>
            </a:xfrm>
            <a:prstGeom prst="line">
              <a:avLst/>
            </a:prstGeom>
            <a:ln w="50800" cap="flat">
              <a:solidFill>
                <a:srgbClr val="000000"/>
              </a:solidFill>
              <a:prstDash val="solid"/>
              <a:headEnd type="none" w="sm" len="sm"/>
              <a:tailEnd type="none" w="sm" len="sm"/>
            </a:ln>
          </p:spPr>
        </p:sp>
      </p:grpSp>
      <p:sp>
        <p:nvSpPr>
          <p:cNvPr id="9" name="TextBox 9"/>
          <p:cNvSpPr txBox="1"/>
          <p:nvPr/>
        </p:nvSpPr>
        <p:spPr>
          <a:xfrm>
            <a:off x="2122569" y="5414482"/>
            <a:ext cx="13613665" cy="580390"/>
          </a:xfrm>
          <a:prstGeom prst="rect">
            <a:avLst/>
          </a:prstGeom>
        </p:spPr>
        <p:txBody>
          <a:bodyPr lIns="0" tIns="0" rIns="0" bIns="0" rtlCol="0" anchor="t">
            <a:spAutoFit/>
          </a:bodyPr>
          <a:lstStyle/>
          <a:p>
            <a:pPr algn="l">
              <a:lnSpc>
                <a:spcPts val="4759"/>
              </a:lnSpc>
            </a:pPr>
            <a:r>
              <a:rPr lang="en-US" sz="3399" b="1">
                <a:solidFill>
                  <a:srgbClr val="FFFFFF"/>
                </a:solidFill>
                <a:latin typeface="Canva Sans Bold"/>
                <a:ea typeface="Canva Sans Bold"/>
                <a:cs typeface="Canva Sans Bold"/>
                <a:sym typeface="Canva Sans Bold"/>
              </a:rPr>
              <a:t>Getting Your Access Pass:</a:t>
            </a:r>
            <a:r>
              <a:rPr lang="en-US" sz="3399">
                <a:solidFill>
                  <a:srgbClr val="FFFFFF"/>
                </a:solidFill>
                <a:latin typeface="Canva Sans"/>
                <a:ea typeface="Canva Sans"/>
                <a:cs typeface="Canva Sans"/>
                <a:sym typeface="Canva Sans"/>
              </a:rPr>
              <a:t> Requesting Banner Finance Access</a:t>
            </a:r>
          </a:p>
        </p:txBody>
      </p:sp>
      <p:sp>
        <p:nvSpPr>
          <p:cNvPr id="10" name="TextBox 10"/>
          <p:cNvSpPr txBox="1"/>
          <p:nvPr/>
        </p:nvSpPr>
        <p:spPr>
          <a:xfrm>
            <a:off x="1035367" y="6289829"/>
            <a:ext cx="367836" cy="896621"/>
          </a:xfrm>
          <a:prstGeom prst="rect">
            <a:avLst/>
          </a:prstGeom>
        </p:spPr>
        <p:txBody>
          <a:bodyPr lIns="0" tIns="0" rIns="0" bIns="0" rtlCol="0" anchor="t">
            <a:spAutoFit/>
          </a:bodyPr>
          <a:lstStyle/>
          <a:p>
            <a:pPr algn="ctr">
              <a:lnSpc>
                <a:spcPts val="7279"/>
              </a:lnSpc>
            </a:pPr>
            <a:r>
              <a:rPr lang="en-US" sz="5199">
                <a:solidFill>
                  <a:srgbClr val="61162D"/>
                </a:solidFill>
                <a:latin typeface="Rowdies"/>
                <a:ea typeface="Rowdies"/>
                <a:cs typeface="Rowdies"/>
                <a:sym typeface="Rowdies"/>
              </a:rPr>
              <a:t>3</a:t>
            </a:r>
          </a:p>
        </p:txBody>
      </p:sp>
      <p:sp>
        <p:nvSpPr>
          <p:cNvPr id="11" name="AutoShape 11"/>
          <p:cNvSpPr/>
          <p:nvPr/>
        </p:nvSpPr>
        <p:spPr>
          <a:xfrm flipV="1">
            <a:off x="1042023" y="7239000"/>
            <a:ext cx="14351679" cy="0"/>
          </a:xfrm>
          <a:prstGeom prst="line">
            <a:avLst/>
          </a:prstGeom>
          <a:ln w="38100" cap="flat">
            <a:solidFill>
              <a:srgbClr val="000000"/>
            </a:solidFill>
            <a:prstDash val="solid"/>
            <a:headEnd type="none" w="sm" len="sm"/>
            <a:tailEnd type="none" w="sm" len="sm"/>
          </a:ln>
        </p:spPr>
      </p:sp>
      <p:sp>
        <p:nvSpPr>
          <p:cNvPr id="12" name="TextBox 12"/>
          <p:cNvSpPr txBox="1"/>
          <p:nvPr/>
        </p:nvSpPr>
        <p:spPr>
          <a:xfrm>
            <a:off x="2129237" y="6466994"/>
            <a:ext cx="13606997" cy="580390"/>
          </a:xfrm>
          <a:prstGeom prst="rect">
            <a:avLst/>
          </a:prstGeom>
        </p:spPr>
        <p:txBody>
          <a:bodyPr lIns="0" tIns="0" rIns="0" bIns="0" rtlCol="0" anchor="t">
            <a:spAutoFit/>
          </a:bodyPr>
          <a:lstStyle/>
          <a:p>
            <a:pPr algn="l">
              <a:lnSpc>
                <a:spcPts val="4759"/>
              </a:lnSpc>
            </a:pPr>
            <a:r>
              <a:rPr lang="en-US" sz="3399" b="1">
                <a:solidFill>
                  <a:srgbClr val="FFFFFF"/>
                </a:solidFill>
                <a:latin typeface="Canva Sans Bold"/>
                <a:ea typeface="Canva Sans Bold"/>
                <a:cs typeface="Canva Sans Bold"/>
                <a:sym typeface="Canva Sans Bold"/>
              </a:rPr>
              <a:t>Passing the Checkpoints:</a:t>
            </a:r>
            <a:r>
              <a:rPr lang="en-US" sz="3399">
                <a:solidFill>
                  <a:srgbClr val="FFFFFF"/>
                </a:solidFill>
                <a:latin typeface="Canva Sans"/>
                <a:ea typeface="Canva Sans"/>
                <a:cs typeface="Canva Sans"/>
                <a:sym typeface="Canva Sans"/>
              </a:rPr>
              <a:t> Approval Routing at AAMU</a:t>
            </a:r>
          </a:p>
        </p:txBody>
      </p:sp>
      <p:sp>
        <p:nvSpPr>
          <p:cNvPr id="13" name="TextBox 13"/>
          <p:cNvSpPr txBox="1"/>
          <p:nvPr/>
        </p:nvSpPr>
        <p:spPr>
          <a:xfrm>
            <a:off x="1042035" y="7342342"/>
            <a:ext cx="367836" cy="896621"/>
          </a:xfrm>
          <a:prstGeom prst="rect">
            <a:avLst/>
          </a:prstGeom>
        </p:spPr>
        <p:txBody>
          <a:bodyPr lIns="0" tIns="0" rIns="0" bIns="0" rtlCol="0" anchor="t">
            <a:spAutoFit/>
          </a:bodyPr>
          <a:lstStyle/>
          <a:p>
            <a:pPr algn="ctr">
              <a:lnSpc>
                <a:spcPts val="7279"/>
              </a:lnSpc>
            </a:pPr>
            <a:r>
              <a:rPr lang="en-US" sz="5199">
                <a:solidFill>
                  <a:srgbClr val="61162D"/>
                </a:solidFill>
                <a:latin typeface="Rowdies"/>
                <a:ea typeface="Rowdies"/>
                <a:cs typeface="Rowdies"/>
                <a:sym typeface="Rowdies"/>
              </a:rPr>
              <a:t>4</a:t>
            </a:r>
          </a:p>
        </p:txBody>
      </p:sp>
      <p:sp>
        <p:nvSpPr>
          <p:cNvPr id="14" name="AutoShape 14"/>
          <p:cNvSpPr/>
          <p:nvPr/>
        </p:nvSpPr>
        <p:spPr>
          <a:xfrm flipV="1">
            <a:off x="1048690" y="8291512"/>
            <a:ext cx="14351679" cy="0"/>
          </a:xfrm>
          <a:prstGeom prst="line">
            <a:avLst/>
          </a:prstGeom>
          <a:ln w="38100" cap="flat">
            <a:solidFill>
              <a:srgbClr val="000000"/>
            </a:solidFill>
            <a:prstDash val="solid"/>
            <a:headEnd type="none" w="sm" len="sm"/>
            <a:tailEnd type="none" w="sm" len="sm"/>
          </a:ln>
        </p:spPr>
      </p:sp>
      <p:sp>
        <p:nvSpPr>
          <p:cNvPr id="15" name="TextBox 15"/>
          <p:cNvSpPr txBox="1"/>
          <p:nvPr/>
        </p:nvSpPr>
        <p:spPr>
          <a:xfrm>
            <a:off x="2135904" y="7519507"/>
            <a:ext cx="13600330" cy="580390"/>
          </a:xfrm>
          <a:prstGeom prst="rect">
            <a:avLst/>
          </a:prstGeom>
        </p:spPr>
        <p:txBody>
          <a:bodyPr lIns="0" tIns="0" rIns="0" bIns="0" rtlCol="0" anchor="t">
            <a:spAutoFit/>
          </a:bodyPr>
          <a:lstStyle/>
          <a:p>
            <a:pPr algn="l">
              <a:lnSpc>
                <a:spcPts val="4759"/>
              </a:lnSpc>
            </a:pPr>
            <a:r>
              <a:rPr lang="en-US" sz="3399" b="1">
                <a:solidFill>
                  <a:srgbClr val="FFFFFF"/>
                </a:solidFill>
                <a:latin typeface="Canva Sans Bold"/>
                <a:ea typeface="Canva Sans Bold"/>
                <a:cs typeface="Canva Sans Bold"/>
                <a:sym typeface="Canva Sans Bold"/>
              </a:rPr>
              <a:t>Preparing the Path:</a:t>
            </a:r>
            <a:r>
              <a:rPr lang="en-US" sz="3399">
                <a:solidFill>
                  <a:srgbClr val="FFFFFF"/>
                </a:solidFill>
                <a:latin typeface="Canva Sans"/>
                <a:ea typeface="Canva Sans"/>
                <a:cs typeface="Canva Sans"/>
                <a:sym typeface="Canva Sans"/>
              </a:rPr>
              <a:t> Establishing Approval Queues</a:t>
            </a:r>
          </a:p>
        </p:txBody>
      </p:sp>
      <p:sp>
        <p:nvSpPr>
          <p:cNvPr id="16" name="TextBox 16"/>
          <p:cNvSpPr txBox="1"/>
          <p:nvPr/>
        </p:nvSpPr>
        <p:spPr>
          <a:xfrm>
            <a:off x="1048702" y="8394854"/>
            <a:ext cx="367836" cy="896621"/>
          </a:xfrm>
          <a:prstGeom prst="rect">
            <a:avLst/>
          </a:prstGeom>
        </p:spPr>
        <p:txBody>
          <a:bodyPr lIns="0" tIns="0" rIns="0" bIns="0" rtlCol="0" anchor="t">
            <a:spAutoFit/>
          </a:bodyPr>
          <a:lstStyle/>
          <a:p>
            <a:pPr algn="ctr">
              <a:lnSpc>
                <a:spcPts val="7279"/>
              </a:lnSpc>
            </a:pPr>
            <a:r>
              <a:rPr lang="en-US" sz="5199">
                <a:solidFill>
                  <a:srgbClr val="61162D"/>
                </a:solidFill>
                <a:latin typeface="Rowdies"/>
                <a:ea typeface="Rowdies"/>
                <a:cs typeface="Rowdies"/>
                <a:sym typeface="Rowdies"/>
              </a:rPr>
              <a:t>5</a:t>
            </a:r>
          </a:p>
        </p:txBody>
      </p:sp>
      <p:sp>
        <p:nvSpPr>
          <p:cNvPr id="17" name="AutoShape 17"/>
          <p:cNvSpPr/>
          <p:nvPr/>
        </p:nvSpPr>
        <p:spPr>
          <a:xfrm flipV="1">
            <a:off x="1055358" y="9344025"/>
            <a:ext cx="14351679" cy="0"/>
          </a:xfrm>
          <a:prstGeom prst="line">
            <a:avLst/>
          </a:prstGeom>
          <a:ln w="38100" cap="flat">
            <a:solidFill>
              <a:srgbClr val="000000"/>
            </a:solidFill>
            <a:prstDash val="solid"/>
            <a:headEnd type="none" w="sm" len="sm"/>
            <a:tailEnd type="none" w="sm" len="sm"/>
          </a:ln>
        </p:spPr>
      </p:sp>
      <p:sp>
        <p:nvSpPr>
          <p:cNvPr id="18" name="TextBox 18"/>
          <p:cNvSpPr txBox="1"/>
          <p:nvPr/>
        </p:nvSpPr>
        <p:spPr>
          <a:xfrm>
            <a:off x="2142571" y="8572019"/>
            <a:ext cx="13593662" cy="580390"/>
          </a:xfrm>
          <a:prstGeom prst="rect">
            <a:avLst/>
          </a:prstGeom>
        </p:spPr>
        <p:txBody>
          <a:bodyPr lIns="0" tIns="0" rIns="0" bIns="0" rtlCol="0" anchor="t">
            <a:spAutoFit/>
          </a:bodyPr>
          <a:lstStyle/>
          <a:p>
            <a:pPr algn="l">
              <a:lnSpc>
                <a:spcPts val="4759"/>
              </a:lnSpc>
            </a:pPr>
            <a:r>
              <a:rPr lang="en-US" sz="3399" b="1">
                <a:solidFill>
                  <a:srgbClr val="FFFFFF"/>
                </a:solidFill>
                <a:latin typeface="Canva Sans Bold"/>
                <a:ea typeface="Canva Sans Bold"/>
                <a:cs typeface="Canva Sans Bold"/>
                <a:sym typeface="Canva Sans Bold"/>
              </a:rPr>
              <a:t>Avoiding Roadblocks Along the Way:</a:t>
            </a:r>
            <a:r>
              <a:rPr lang="en-US" sz="3399">
                <a:solidFill>
                  <a:srgbClr val="FFFFFF"/>
                </a:solidFill>
                <a:latin typeface="Canva Sans"/>
                <a:ea typeface="Canva Sans"/>
                <a:cs typeface="Canva Sans"/>
                <a:sym typeface="Canva Sans"/>
              </a:rPr>
              <a:t> Common Form Mistakes</a:t>
            </a:r>
          </a:p>
        </p:txBody>
      </p:sp>
      <p:grpSp>
        <p:nvGrpSpPr>
          <p:cNvPr id="19" name="Group 19"/>
          <p:cNvGrpSpPr/>
          <p:nvPr/>
        </p:nvGrpSpPr>
        <p:grpSpPr>
          <a:xfrm>
            <a:off x="0" y="10048219"/>
            <a:ext cx="18288000" cy="238781"/>
            <a:chOff x="0" y="0"/>
            <a:chExt cx="4816593" cy="62889"/>
          </a:xfrm>
        </p:grpSpPr>
        <p:sp>
          <p:nvSpPr>
            <p:cNvPr id="20" name="Freeform 20"/>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61162D"/>
            </a:solidFill>
          </p:spPr>
        </p:sp>
        <p:sp>
          <p:nvSpPr>
            <p:cNvPr id="21" name="TextBox 21"/>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22" name="TextBox 22"/>
          <p:cNvSpPr txBox="1"/>
          <p:nvPr/>
        </p:nvSpPr>
        <p:spPr>
          <a:xfrm>
            <a:off x="1028700" y="1219200"/>
            <a:ext cx="14747550" cy="2659382"/>
          </a:xfrm>
          <a:prstGeom prst="rect">
            <a:avLst/>
          </a:prstGeom>
        </p:spPr>
        <p:txBody>
          <a:bodyPr lIns="0" tIns="0" rIns="0" bIns="0" rtlCol="0" anchor="t">
            <a:spAutoFit/>
          </a:bodyPr>
          <a:lstStyle/>
          <a:p>
            <a:pPr algn="l">
              <a:lnSpc>
                <a:spcPts val="10200"/>
              </a:lnSpc>
              <a:spcBef>
                <a:spcPct val="0"/>
              </a:spcBef>
            </a:pPr>
            <a:r>
              <a:rPr lang="en-US" sz="10200" b="1" spc="-459">
                <a:solidFill>
                  <a:srgbClr val="FFFFFF"/>
                </a:solidFill>
                <a:latin typeface="Montserrat Bold"/>
                <a:ea typeface="Montserrat Bold"/>
                <a:cs typeface="Montserrat Bold"/>
                <a:sym typeface="Montserrat Bold"/>
              </a:rPr>
              <a:t>THE JOURNEY TO REQUISITION ENTRY</a:t>
            </a:r>
          </a:p>
        </p:txBody>
      </p:sp>
      <p:grpSp>
        <p:nvGrpSpPr>
          <p:cNvPr id="23" name="Group 23"/>
          <p:cNvGrpSpPr/>
          <p:nvPr/>
        </p:nvGrpSpPr>
        <p:grpSpPr>
          <a:xfrm>
            <a:off x="12436861" y="0"/>
            <a:ext cx="4822439" cy="1767354"/>
            <a:chOff x="0" y="0"/>
            <a:chExt cx="1953794" cy="716037"/>
          </a:xfrm>
        </p:grpSpPr>
        <p:sp>
          <p:nvSpPr>
            <p:cNvPr id="24" name="Freeform 24"/>
            <p:cNvSpPr/>
            <p:nvPr/>
          </p:nvSpPr>
          <p:spPr>
            <a:xfrm>
              <a:off x="0" y="0"/>
              <a:ext cx="1953794" cy="716037"/>
            </a:xfrm>
            <a:custGeom>
              <a:avLst/>
              <a:gdLst/>
              <a:ahLst/>
              <a:cxnLst/>
              <a:rect l="l" t="t" r="r" b="b"/>
              <a:pathLst>
                <a:path w="1953794" h="716037">
                  <a:moveTo>
                    <a:pt x="0" y="0"/>
                  </a:moveTo>
                  <a:lnTo>
                    <a:pt x="1953794" y="0"/>
                  </a:lnTo>
                  <a:lnTo>
                    <a:pt x="1953794" y="716037"/>
                  </a:lnTo>
                  <a:lnTo>
                    <a:pt x="0" y="716037"/>
                  </a:lnTo>
                  <a:close/>
                </a:path>
              </a:pathLst>
            </a:custGeom>
            <a:solidFill>
              <a:srgbClr val="FFFFFF"/>
            </a:solidFill>
          </p:spPr>
        </p:sp>
        <p:sp>
          <p:nvSpPr>
            <p:cNvPr id="25" name="TextBox 25"/>
            <p:cNvSpPr txBox="1"/>
            <p:nvPr/>
          </p:nvSpPr>
          <p:spPr>
            <a:xfrm>
              <a:off x="0" y="28575"/>
              <a:ext cx="1953794" cy="687462"/>
            </a:xfrm>
            <a:prstGeom prst="rect">
              <a:avLst/>
            </a:prstGeom>
          </p:spPr>
          <p:txBody>
            <a:bodyPr lIns="33024" tIns="33024" rIns="33024" bIns="33024" rtlCol="0" anchor="ctr"/>
            <a:lstStyle/>
            <a:p>
              <a:pPr algn="ctr">
                <a:lnSpc>
                  <a:spcPts val="2688"/>
                </a:lnSpc>
              </a:pPr>
              <a:endParaRPr/>
            </a:p>
          </p:txBody>
        </p:sp>
      </p:grpSp>
      <p:grpSp>
        <p:nvGrpSpPr>
          <p:cNvPr id="26" name="Group 26"/>
          <p:cNvGrpSpPr/>
          <p:nvPr/>
        </p:nvGrpSpPr>
        <p:grpSpPr>
          <a:xfrm>
            <a:off x="12436861" y="1735113"/>
            <a:ext cx="4822439" cy="99071"/>
            <a:chOff x="0" y="0"/>
            <a:chExt cx="1953794" cy="40138"/>
          </a:xfrm>
        </p:grpSpPr>
        <p:sp>
          <p:nvSpPr>
            <p:cNvPr id="27" name="Freeform 27"/>
            <p:cNvSpPr/>
            <p:nvPr/>
          </p:nvSpPr>
          <p:spPr>
            <a:xfrm>
              <a:off x="0" y="0"/>
              <a:ext cx="1953794" cy="40138"/>
            </a:xfrm>
            <a:custGeom>
              <a:avLst/>
              <a:gdLst/>
              <a:ahLst/>
              <a:cxnLst/>
              <a:rect l="l" t="t" r="r" b="b"/>
              <a:pathLst>
                <a:path w="1953794" h="40138">
                  <a:moveTo>
                    <a:pt x="0" y="0"/>
                  </a:moveTo>
                  <a:lnTo>
                    <a:pt x="1953794" y="0"/>
                  </a:lnTo>
                  <a:lnTo>
                    <a:pt x="1953794" y="40138"/>
                  </a:lnTo>
                  <a:lnTo>
                    <a:pt x="0" y="40138"/>
                  </a:lnTo>
                  <a:close/>
                </a:path>
              </a:pathLst>
            </a:custGeom>
            <a:solidFill>
              <a:srgbClr val="61162D"/>
            </a:solidFill>
          </p:spPr>
        </p:sp>
        <p:sp>
          <p:nvSpPr>
            <p:cNvPr id="28" name="TextBox 28"/>
            <p:cNvSpPr txBox="1"/>
            <p:nvPr/>
          </p:nvSpPr>
          <p:spPr>
            <a:xfrm>
              <a:off x="0" y="28575"/>
              <a:ext cx="1953794" cy="11563"/>
            </a:xfrm>
            <a:prstGeom prst="rect">
              <a:avLst/>
            </a:prstGeom>
          </p:spPr>
          <p:txBody>
            <a:bodyPr lIns="33024" tIns="33024" rIns="33024" bIns="33024" rtlCol="0" anchor="ctr"/>
            <a:lstStyle/>
            <a:p>
              <a:pPr algn="ctr">
                <a:lnSpc>
                  <a:spcPts val="2688"/>
                </a:lnSpc>
              </a:pPr>
              <a:endParaRPr/>
            </a:p>
          </p:txBody>
        </p:sp>
      </p:grpSp>
      <p:sp>
        <p:nvSpPr>
          <p:cNvPr id="29" name="TextBox 29"/>
          <p:cNvSpPr txBox="1"/>
          <p:nvPr/>
        </p:nvSpPr>
        <p:spPr>
          <a:xfrm>
            <a:off x="12436861" y="57638"/>
            <a:ext cx="4822439" cy="1690206"/>
          </a:xfrm>
          <a:prstGeom prst="rect">
            <a:avLst/>
          </a:prstGeom>
        </p:spPr>
        <p:txBody>
          <a:bodyPr lIns="0" tIns="0" rIns="0" bIns="0" rtlCol="0" anchor="t">
            <a:spAutoFit/>
          </a:bodyPr>
          <a:lstStyle/>
          <a:p>
            <a:pPr algn="ctr">
              <a:lnSpc>
                <a:spcPts val="3003"/>
              </a:lnSpc>
            </a:pPr>
            <a:r>
              <a:rPr lang="en-US" sz="2150" dirty="0">
                <a:solidFill>
                  <a:srgbClr val="61162D"/>
                </a:solidFill>
                <a:latin typeface="Montserrat"/>
                <a:ea typeface="Montserrat"/>
                <a:cs typeface="Montserrat"/>
                <a:sym typeface="Montserrat"/>
              </a:rPr>
              <a:t>Alabama A&amp;M University</a:t>
            </a:r>
          </a:p>
          <a:p>
            <a:pPr algn="ctr">
              <a:lnSpc>
                <a:spcPts val="3732"/>
              </a:lnSpc>
            </a:pPr>
            <a:r>
              <a:rPr lang="en-US" sz="2150" dirty="0">
                <a:solidFill>
                  <a:srgbClr val="61162D"/>
                </a:solidFill>
                <a:latin typeface="Montserrat"/>
                <a:ea typeface="Montserrat"/>
                <a:cs typeface="Montserrat"/>
                <a:sym typeface="Montserrat"/>
              </a:rPr>
              <a:t>Banner Access and Approval Routing Webinar</a:t>
            </a:r>
          </a:p>
          <a:p>
            <a:pPr algn="ctr">
              <a:lnSpc>
                <a:spcPts val="3003"/>
              </a:lnSpc>
            </a:pPr>
            <a:r>
              <a:rPr lang="en-US" sz="2150" dirty="0">
                <a:solidFill>
                  <a:srgbClr val="61162D"/>
                </a:solidFill>
                <a:latin typeface="Montserrat"/>
                <a:ea typeface="Montserrat"/>
                <a:cs typeface="Montserrat"/>
                <a:sym typeface="Montserrat"/>
              </a:rPr>
              <a:t>August 27, 2026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6" name="TextBox 6"/>
          <p:cNvSpPr txBox="1"/>
          <p:nvPr/>
        </p:nvSpPr>
        <p:spPr>
          <a:xfrm>
            <a:off x="1028700" y="1181100"/>
            <a:ext cx="16230600" cy="1106184"/>
          </a:xfrm>
          <a:prstGeom prst="rect">
            <a:avLst/>
          </a:prstGeom>
        </p:spPr>
        <p:txBody>
          <a:bodyPr lIns="0" tIns="0" rIns="0" bIns="0" rtlCol="0" anchor="t">
            <a:spAutoFit/>
          </a:bodyPr>
          <a:lstStyle/>
          <a:p>
            <a:pPr algn="l">
              <a:lnSpc>
                <a:spcPts val="8300"/>
              </a:lnSpc>
              <a:spcBef>
                <a:spcPct val="0"/>
              </a:spcBef>
            </a:pPr>
            <a:r>
              <a:rPr lang="en-US" sz="8300" b="1" spc="-373">
                <a:solidFill>
                  <a:srgbClr val="FFFFFF"/>
                </a:solidFill>
                <a:latin typeface="Montserrat Bold"/>
                <a:ea typeface="Montserrat Bold"/>
                <a:cs typeface="Montserrat Bold"/>
                <a:sym typeface="Montserrat Bold"/>
              </a:rPr>
              <a:t>COMMON FORM MISTAKES</a:t>
            </a:r>
          </a:p>
        </p:txBody>
      </p:sp>
      <p:sp>
        <p:nvSpPr>
          <p:cNvPr id="7" name="TextBox 7"/>
          <p:cNvSpPr txBox="1"/>
          <p:nvPr/>
        </p:nvSpPr>
        <p:spPr>
          <a:xfrm>
            <a:off x="1028700" y="3897074"/>
            <a:ext cx="13462052" cy="4058793"/>
          </a:xfrm>
          <a:prstGeom prst="rect">
            <a:avLst/>
          </a:prstGeom>
        </p:spPr>
        <p:txBody>
          <a:bodyPr lIns="0" tIns="0" rIns="0" bIns="0" rtlCol="0" anchor="t">
            <a:spAutoFit/>
          </a:bodyPr>
          <a:lstStyle/>
          <a:p>
            <a:pPr marL="1036320" lvl="1" indent="-518160" algn="l">
              <a:lnSpc>
                <a:spcPts val="5376"/>
              </a:lnSpc>
              <a:buFont typeface="Arial"/>
              <a:buChar char="•"/>
            </a:pPr>
            <a:r>
              <a:rPr lang="en-US" sz="4800" dirty="0">
                <a:solidFill>
                  <a:srgbClr val="FFFFFF"/>
                </a:solidFill>
                <a:latin typeface="Montserrat"/>
                <a:ea typeface="Montserrat"/>
                <a:cs typeface="Montserrat"/>
                <a:sym typeface="Montserrat"/>
              </a:rPr>
              <a:t>The incorrect fund type is selected.</a:t>
            </a:r>
          </a:p>
          <a:p>
            <a:pPr marL="2072640" lvl="2" indent="-690880" algn="l">
              <a:lnSpc>
                <a:spcPts val="5376"/>
              </a:lnSpc>
              <a:buFont typeface="Arial"/>
              <a:buChar char="⚬"/>
            </a:pPr>
            <a:r>
              <a:rPr lang="en-US" sz="4800" dirty="0">
                <a:solidFill>
                  <a:srgbClr val="FFFFFF"/>
                </a:solidFill>
                <a:latin typeface="Montserrat"/>
                <a:ea typeface="Montserrat"/>
                <a:cs typeface="Montserrat"/>
                <a:sym typeface="Montserrat"/>
              </a:rPr>
              <a:t>Restricted funds often start with “2” and “6”</a:t>
            </a:r>
          </a:p>
          <a:p>
            <a:pPr marL="2072640" lvl="2" indent="-690880" algn="l">
              <a:lnSpc>
                <a:spcPts val="5376"/>
              </a:lnSpc>
              <a:buFont typeface="Arial"/>
              <a:buChar char="⚬"/>
            </a:pPr>
            <a:r>
              <a:rPr lang="en-US" sz="4800" dirty="0">
                <a:solidFill>
                  <a:srgbClr val="FFFFFF"/>
                </a:solidFill>
                <a:latin typeface="Montserrat"/>
                <a:ea typeface="Montserrat"/>
                <a:cs typeface="Montserrat"/>
                <a:sym typeface="Montserrat"/>
              </a:rPr>
              <a:t>Auxiliary funds start with “3”</a:t>
            </a:r>
          </a:p>
          <a:p>
            <a:pPr marL="2072640" lvl="2" indent="-690880" algn="l">
              <a:lnSpc>
                <a:spcPts val="5376"/>
              </a:lnSpc>
              <a:buFont typeface="Arial"/>
              <a:buChar char="⚬"/>
            </a:pPr>
            <a:r>
              <a:rPr lang="en-US" sz="4800" dirty="0">
                <a:solidFill>
                  <a:srgbClr val="FFFFFF"/>
                </a:solidFill>
                <a:latin typeface="Montserrat"/>
                <a:ea typeface="Montserrat"/>
                <a:cs typeface="Montserrat"/>
                <a:sym typeface="Montserrat"/>
              </a:rPr>
              <a:t>Unrestricted fund codes are 100001 and 110000</a:t>
            </a:r>
          </a:p>
        </p:txBody>
      </p:sp>
      <p:sp>
        <p:nvSpPr>
          <p:cNvPr id="8" name="TextBox 8"/>
          <p:cNvSpPr txBox="1"/>
          <p:nvPr/>
        </p:nvSpPr>
        <p:spPr>
          <a:xfrm>
            <a:off x="1028700" y="2863675"/>
            <a:ext cx="9944100" cy="580390"/>
          </a:xfrm>
          <a:prstGeom prst="rect">
            <a:avLst/>
          </a:prstGeom>
        </p:spPr>
        <p:txBody>
          <a:bodyPr wrap="square" lIns="0" tIns="0" rIns="0" bIns="0" rtlCol="0" anchor="t">
            <a:spAutoFit/>
          </a:bodyPr>
          <a:lstStyle/>
          <a:p>
            <a:pPr algn="l">
              <a:lnSpc>
                <a:spcPts val="4759"/>
              </a:lnSpc>
            </a:pPr>
            <a:r>
              <a:rPr lang="en-US" sz="3399" b="1" dirty="0">
                <a:solidFill>
                  <a:srgbClr val="FFF626"/>
                </a:solidFill>
                <a:latin typeface="Montserrat Bold"/>
                <a:ea typeface="Montserrat Bold"/>
                <a:cs typeface="Montserrat Bold"/>
                <a:sym typeface="Montserrat Bold"/>
              </a:rPr>
              <a:t>BANNER APPROVAL QUEUE SETUP FORM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6" name="TextBox 6"/>
          <p:cNvSpPr txBox="1"/>
          <p:nvPr/>
        </p:nvSpPr>
        <p:spPr>
          <a:xfrm>
            <a:off x="1028700" y="1181100"/>
            <a:ext cx="16230600" cy="1106184"/>
          </a:xfrm>
          <a:prstGeom prst="rect">
            <a:avLst/>
          </a:prstGeom>
        </p:spPr>
        <p:txBody>
          <a:bodyPr lIns="0" tIns="0" rIns="0" bIns="0" rtlCol="0" anchor="t">
            <a:spAutoFit/>
          </a:bodyPr>
          <a:lstStyle/>
          <a:p>
            <a:pPr algn="l">
              <a:lnSpc>
                <a:spcPts val="8300"/>
              </a:lnSpc>
              <a:spcBef>
                <a:spcPct val="0"/>
              </a:spcBef>
            </a:pPr>
            <a:r>
              <a:rPr lang="en-US" sz="8300" b="1" spc="-373">
                <a:solidFill>
                  <a:srgbClr val="FFFFFF"/>
                </a:solidFill>
                <a:latin typeface="Montserrat Bold"/>
                <a:ea typeface="Montserrat Bold"/>
                <a:cs typeface="Montserrat Bold"/>
                <a:sym typeface="Montserrat Bold"/>
              </a:rPr>
              <a:t>COMMON FORM MISTAKES</a:t>
            </a:r>
          </a:p>
        </p:txBody>
      </p:sp>
      <p:sp>
        <p:nvSpPr>
          <p:cNvPr id="7" name="TextBox 7"/>
          <p:cNvSpPr txBox="1"/>
          <p:nvPr/>
        </p:nvSpPr>
        <p:spPr>
          <a:xfrm>
            <a:off x="1028700" y="3897074"/>
            <a:ext cx="13462052" cy="4735068"/>
          </a:xfrm>
          <a:prstGeom prst="rect">
            <a:avLst/>
          </a:prstGeom>
        </p:spPr>
        <p:txBody>
          <a:bodyPr lIns="0" tIns="0" rIns="0" bIns="0" rtlCol="0" anchor="t">
            <a:spAutoFit/>
          </a:bodyPr>
          <a:lstStyle/>
          <a:p>
            <a:pPr marL="1036320" lvl="1" indent="-518160" algn="l">
              <a:lnSpc>
                <a:spcPts val="5376"/>
              </a:lnSpc>
              <a:buFont typeface="Arial"/>
              <a:buChar char="•"/>
            </a:pPr>
            <a:r>
              <a:rPr lang="en-US" sz="4800">
                <a:solidFill>
                  <a:srgbClr val="FFFFFF"/>
                </a:solidFill>
                <a:latin typeface="Montserrat"/>
                <a:ea typeface="Montserrat"/>
                <a:cs typeface="Montserrat"/>
                <a:sym typeface="Montserrat"/>
              </a:rPr>
              <a:t>Incomplete or incorrect fund/org combination.</a:t>
            </a:r>
          </a:p>
          <a:p>
            <a:pPr marL="2072640" lvl="2" indent="-690880" algn="l">
              <a:lnSpc>
                <a:spcPts val="5376"/>
              </a:lnSpc>
              <a:buFont typeface="Arial"/>
              <a:buChar char="⚬"/>
            </a:pPr>
            <a:r>
              <a:rPr lang="en-US" sz="4800">
                <a:solidFill>
                  <a:srgbClr val="FFFFFF"/>
                </a:solidFill>
                <a:latin typeface="Montserrat"/>
                <a:ea typeface="Montserrat"/>
                <a:cs typeface="Montserrat"/>
                <a:sym typeface="Montserrat"/>
              </a:rPr>
              <a:t>Fund codes are six digits</a:t>
            </a:r>
          </a:p>
          <a:p>
            <a:pPr marL="2072640" lvl="2" indent="-690880" algn="l">
              <a:lnSpc>
                <a:spcPts val="5376"/>
              </a:lnSpc>
              <a:buFont typeface="Arial"/>
              <a:buChar char="⚬"/>
            </a:pPr>
            <a:r>
              <a:rPr lang="en-US" sz="4800">
                <a:solidFill>
                  <a:srgbClr val="FFFFFF"/>
                </a:solidFill>
                <a:latin typeface="Montserrat"/>
                <a:ea typeface="Montserrat"/>
                <a:cs typeface="Montserrat"/>
                <a:sym typeface="Montserrat"/>
              </a:rPr>
              <a:t>Org codes are five or six digits</a:t>
            </a:r>
          </a:p>
          <a:p>
            <a:pPr algn="l">
              <a:lnSpc>
                <a:spcPts val="5376"/>
              </a:lnSpc>
            </a:pPr>
            <a:endParaRPr lang="en-US" sz="4800">
              <a:solidFill>
                <a:srgbClr val="FFFFFF"/>
              </a:solidFill>
              <a:latin typeface="Montserrat"/>
              <a:ea typeface="Montserrat"/>
              <a:cs typeface="Montserrat"/>
              <a:sym typeface="Montserrat"/>
            </a:endParaRPr>
          </a:p>
          <a:p>
            <a:pPr marL="1036320" lvl="1" indent="-518160" algn="l">
              <a:lnSpc>
                <a:spcPts val="5376"/>
              </a:lnSpc>
              <a:buFont typeface="Arial"/>
              <a:buChar char="•"/>
            </a:pPr>
            <a:r>
              <a:rPr lang="en-US" sz="4800">
                <a:solidFill>
                  <a:srgbClr val="FFFFFF"/>
                </a:solidFill>
                <a:latin typeface="Montserrat"/>
                <a:ea typeface="Montserrat"/>
                <a:cs typeface="Montserrat"/>
                <a:sym typeface="Montserrat"/>
              </a:rPr>
              <a:t>Entering a user as both requisitioner and approver.</a:t>
            </a:r>
          </a:p>
        </p:txBody>
      </p:sp>
      <p:sp>
        <p:nvSpPr>
          <p:cNvPr id="8" name="TextBox 8"/>
          <p:cNvSpPr txBox="1"/>
          <p:nvPr/>
        </p:nvSpPr>
        <p:spPr>
          <a:xfrm>
            <a:off x="1028700" y="2863675"/>
            <a:ext cx="9867900" cy="580390"/>
          </a:xfrm>
          <a:prstGeom prst="rect">
            <a:avLst/>
          </a:prstGeom>
        </p:spPr>
        <p:txBody>
          <a:bodyPr wrap="square" lIns="0" tIns="0" rIns="0" bIns="0" rtlCol="0" anchor="t">
            <a:spAutoFit/>
          </a:bodyPr>
          <a:lstStyle/>
          <a:p>
            <a:pPr algn="l">
              <a:lnSpc>
                <a:spcPts val="4759"/>
              </a:lnSpc>
            </a:pPr>
            <a:r>
              <a:rPr lang="en-US" sz="3399" b="1" dirty="0">
                <a:solidFill>
                  <a:srgbClr val="FFF626"/>
                </a:solidFill>
                <a:latin typeface="Montserrat Bold"/>
                <a:ea typeface="Montserrat Bold"/>
                <a:cs typeface="Montserrat Bold"/>
                <a:sym typeface="Montserrat Bold"/>
              </a:rPr>
              <a:t>BANNER APPROVAL QUEUE SETUP FORM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6" name="TextBox 6"/>
          <p:cNvSpPr txBox="1"/>
          <p:nvPr/>
        </p:nvSpPr>
        <p:spPr>
          <a:xfrm>
            <a:off x="1028700" y="1181100"/>
            <a:ext cx="16230600" cy="1106184"/>
          </a:xfrm>
          <a:prstGeom prst="rect">
            <a:avLst/>
          </a:prstGeom>
        </p:spPr>
        <p:txBody>
          <a:bodyPr lIns="0" tIns="0" rIns="0" bIns="0" rtlCol="0" anchor="t">
            <a:spAutoFit/>
          </a:bodyPr>
          <a:lstStyle/>
          <a:p>
            <a:pPr algn="l">
              <a:lnSpc>
                <a:spcPts val="8300"/>
              </a:lnSpc>
              <a:spcBef>
                <a:spcPct val="0"/>
              </a:spcBef>
            </a:pPr>
            <a:r>
              <a:rPr lang="en-US" sz="8300" b="1" spc="-373">
                <a:solidFill>
                  <a:srgbClr val="FFFFFF"/>
                </a:solidFill>
                <a:latin typeface="Montserrat Bold"/>
                <a:ea typeface="Montserrat Bold"/>
                <a:cs typeface="Montserrat Bold"/>
                <a:sym typeface="Montserrat Bold"/>
              </a:rPr>
              <a:t>COMMON FORM MISTAKES</a:t>
            </a:r>
          </a:p>
        </p:txBody>
      </p:sp>
      <p:sp>
        <p:nvSpPr>
          <p:cNvPr id="7" name="TextBox 7"/>
          <p:cNvSpPr txBox="1"/>
          <p:nvPr/>
        </p:nvSpPr>
        <p:spPr>
          <a:xfrm>
            <a:off x="1028700" y="3897074"/>
            <a:ext cx="16230600" cy="4847481"/>
          </a:xfrm>
          <a:prstGeom prst="rect">
            <a:avLst/>
          </a:prstGeom>
        </p:spPr>
        <p:txBody>
          <a:bodyPr lIns="0" tIns="0" rIns="0" bIns="0" rtlCol="0" anchor="t">
            <a:spAutoFit/>
          </a:bodyPr>
          <a:lstStyle/>
          <a:p>
            <a:pPr marL="1036320" lvl="1" indent="-518160" algn="l">
              <a:lnSpc>
                <a:spcPts val="5376"/>
              </a:lnSpc>
              <a:buFont typeface="Arial"/>
              <a:buChar char="•"/>
            </a:pPr>
            <a:r>
              <a:rPr lang="en-US" sz="4800" dirty="0">
                <a:solidFill>
                  <a:srgbClr val="FFFFFF"/>
                </a:solidFill>
                <a:latin typeface="Montserrat"/>
                <a:ea typeface="Montserrat"/>
                <a:cs typeface="Montserrat"/>
                <a:sym typeface="Montserrat"/>
              </a:rPr>
              <a:t>Completing one form for multiple module requests.</a:t>
            </a:r>
          </a:p>
          <a:p>
            <a:pPr algn="l">
              <a:lnSpc>
                <a:spcPts val="5376"/>
              </a:lnSpc>
            </a:pPr>
            <a:endParaRPr lang="en-US" sz="4800" dirty="0">
              <a:solidFill>
                <a:srgbClr val="FFFFFF"/>
              </a:solidFill>
              <a:latin typeface="Montserrat"/>
              <a:ea typeface="Montserrat"/>
              <a:cs typeface="Montserrat"/>
              <a:sym typeface="Montserrat"/>
            </a:endParaRPr>
          </a:p>
          <a:p>
            <a:pPr marL="1036320" lvl="1" indent="-518160" algn="l">
              <a:lnSpc>
                <a:spcPts val="5376"/>
              </a:lnSpc>
              <a:buFont typeface="Arial"/>
              <a:buChar char="•"/>
            </a:pPr>
            <a:r>
              <a:rPr lang="en-US" sz="4800" dirty="0">
                <a:solidFill>
                  <a:srgbClr val="FFFFFF"/>
                </a:solidFill>
                <a:latin typeface="Montserrat"/>
                <a:ea typeface="Montserrat"/>
                <a:cs typeface="Montserrat"/>
                <a:sym typeface="Montserrat"/>
              </a:rPr>
              <a:t>Selecting the wrong Banner module. </a:t>
            </a:r>
          </a:p>
          <a:p>
            <a:pPr algn="l">
              <a:lnSpc>
                <a:spcPts val="5376"/>
              </a:lnSpc>
            </a:pPr>
            <a:r>
              <a:rPr lang="en-US" sz="4800" dirty="0">
                <a:solidFill>
                  <a:srgbClr val="FFFFFF"/>
                </a:solidFill>
                <a:latin typeface="Montserrat"/>
                <a:ea typeface="Montserrat"/>
                <a:cs typeface="Montserrat"/>
                <a:sym typeface="Montserrat"/>
              </a:rPr>
              <a:t>      (EPAFS = HR module)</a:t>
            </a:r>
          </a:p>
          <a:p>
            <a:pPr marL="1143000" lvl="1" indent="-685800">
              <a:lnSpc>
                <a:spcPts val="5376"/>
              </a:lnSpc>
              <a:buFont typeface="Arial" panose="020B0604020202020204" pitchFamily="34" charset="0"/>
              <a:buChar char="•"/>
            </a:pPr>
            <a:endParaRPr lang="en-US" sz="4800" dirty="0">
              <a:solidFill>
                <a:srgbClr val="FFFFFF"/>
              </a:solidFill>
              <a:latin typeface="Montserrat"/>
              <a:ea typeface="Montserrat"/>
              <a:cs typeface="Montserrat"/>
              <a:sym typeface="Montserrat"/>
            </a:endParaRPr>
          </a:p>
          <a:p>
            <a:pPr marL="1143000" lvl="1" indent="-685800">
              <a:lnSpc>
                <a:spcPts val="5376"/>
              </a:lnSpc>
              <a:buFont typeface="Arial" panose="020B0604020202020204" pitchFamily="34" charset="0"/>
              <a:buChar char="•"/>
            </a:pPr>
            <a:r>
              <a:rPr lang="en-US" sz="4800" dirty="0">
                <a:solidFill>
                  <a:srgbClr val="FFFFFF"/>
                </a:solidFill>
                <a:latin typeface="Montserrat"/>
                <a:ea typeface="Montserrat"/>
                <a:cs typeface="Montserrat"/>
                <a:sym typeface="Montserrat"/>
              </a:rPr>
              <a:t>Providing only part of a FOAP</a:t>
            </a:r>
          </a:p>
        </p:txBody>
      </p:sp>
      <p:sp>
        <p:nvSpPr>
          <p:cNvPr id="8" name="TextBox 8"/>
          <p:cNvSpPr txBox="1"/>
          <p:nvPr/>
        </p:nvSpPr>
        <p:spPr>
          <a:xfrm>
            <a:off x="1028700" y="2863675"/>
            <a:ext cx="8420100" cy="580390"/>
          </a:xfrm>
          <a:prstGeom prst="rect">
            <a:avLst/>
          </a:prstGeom>
        </p:spPr>
        <p:txBody>
          <a:bodyPr wrap="square" lIns="0" tIns="0" rIns="0" bIns="0" rtlCol="0" anchor="t">
            <a:spAutoFit/>
          </a:bodyPr>
          <a:lstStyle/>
          <a:p>
            <a:pPr algn="l">
              <a:lnSpc>
                <a:spcPts val="4759"/>
              </a:lnSpc>
            </a:pPr>
            <a:r>
              <a:rPr lang="en-US" sz="3399" b="1" dirty="0">
                <a:solidFill>
                  <a:srgbClr val="FFF626"/>
                </a:solidFill>
                <a:latin typeface="Montserrat Bold"/>
                <a:ea typeface="Montserrat Bold"/>
                <a:cs typeface="Montserrat Bold"/>
                <a:sym typeface="Montserrat Bold"/>
              </a:rPr>
              <a:t>BANNER ACCESS REQUEST FORM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A6A6A6"/>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61162D"/>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6" name="TextBox 6"/>
          <p:cNvSpPr txBox="1"/>
          <p:nvPr/>
        </p:nvSpPr>
        <p:spPr>
          <a:xfrm>
            <a:off x="1028700" y="2062629"/>
            <a:ext cx="14747550" cy="3954782"/>
          </a:xfrm>
          <a:prstGeom prst="rect">
            <a:avLst/>
          </a:prstGeom>
        </p:spPr>
        <p:txBody>
          <a:bodyPr lIns="0" tIns="0" rIns="0" bIns="0" rtlCol="0" anchor="t">
            <a:spAutoFit/>
          </a:bodyPr>
          <a:lstStyle/>
          <a:p>
            <a:pPr algn="l">
              <a:lnSpc>
                <a:spcPts val="10200"/>
              </a:lnSpc>
              <a:spcBef>
                <a:spcPct val="0"/>
              </a:spcBef>
            </a:pPr>
            <a:r>
              <a:rPr lang="en-US" sz="10200" b="1" spc="-459">
                <a:solidFill>
                  <a:srgbClr val="FFFFFF"/>
                </a:solidFill>
                <a:latin typeface="Montserrat Bold"/>
                <a:ea typeface="Montserrat Bold"/>
                <a:cs typeface="Montserrat Bold"/>
                <a:sym typeface="Montserrat Bold"/>
              </a:rPr>
              <a:t>THANK YOU FOR TRAVELING WITH US TODAY!</a:t>
            </a:r>
          </a:p>
        </p:txBody>
      </p:sp>
      <p:grpSp>
        <p:nvGrpSpPr>
          <p:cNvPr id="7" name="Group 7"/>
          <p:cNvGrpSpPr/>
          <p:nvPr/>
        </p:nvGrpSpPr>
        <p:grpSpPr>
          <a:xfrm>
            <a:off x="12436861" y="0"/>
            <a:ext cx="4822439" cy="1767354"/>
            <a:chOff x="0" y="0"/>
            <a:chExt cx="1953794" cy="716037"/>
          </a:xfrm>
        </p:grpSpPr>
        <p:sp>
          <p:nvSpPr>
            <p:cNvPr id="8" name="Freeform 8"/>
            <p:cNvSpPr/>
            <p:nvPr/>
          </p:nvSpPr>
          <p:spPr>
            <a:xfrm>
              <a:off x="0" y="0"/>
              <a:ext cx="1953794" cy="716037"/>
            </a:xfrm>
            <a:custGeom>
              <a:avLst/>
              <a:gdLst/>
              <a:ahLst/>
              <a:cxnLst/>
              <a:rect l="l" t="t" r="r" b="b"/>
              <a:pathLst>
                <a:path w="1953794" h="716037">
                  <a:moveTo>
                    <a:pt x="0" y="0"/>
                  </a:moveTo>
                  <a:lnTo>
                    <a:pt x="1953794" y="0"/>
                  </a:lnTo>
                  <a:lnTo>
                    <a:pt x="1953794" y="716037"/>
                  </a:lnTo>
                  <a:lnTo>
                    <a:pt x="0" y="716037"/>
                  </a:lnTo>
                  <a:close/>
                </a:path>
              </a:pathLst>
            </a:custGeom>
            <a:solidFill>
              <a:srgbClr val="FFFFFF"/>
            </a:solidFill>
          </p:spPr>
        </p:sp>
        <p:sp>
          <p:nvSpPr>
            <p:cNvPr id="9" name="TextBox 9"/>
            <p:cNvSpPr txBox="1"/>
            <p:nvPr/>
          </p:nvSpPr>
          <p:spPr>
            <a:xfrm>
              <a:off x="0" y="28575"/>
              <a:ext cx="1953794" cy="687462"/>
            </a:xfrm>
            <a:prstGeom prst="rect">
              <a:avLst/>
            </a:prstGeom>
          </p:spPr>
          <p:txBody>
            <a:bodyPr lIns="33024" tIns="33024" rIns="33024" bIns="33024" rtlCol="0" anchor="ctr"/>
            <a:lstStyle/>
            <a:p>
              <a:pPr algn="ctr">
                <a:lnSpc>
                  <a:spcPts val="2688"/>
                </a:lnSpc>
              </a:pPr>
              <a:endParaRPr/>
            </a:p>
          </p:txBody>
        </p:sp>
      </p:grpSp>
      <p:grpSp>
        <p:nvGrpSpPr>
          <p:cNvPr id="10" name="Group 10"/>
          <p:cNvGrpSpPr/>
          <p:nvPr/>
        </p:nvGrpSpPr>
        <p:grpSpPr>
          <a:xfrm>
            <a:off x="12436861" y="1746875"/>
            <a:ext cx="4822439" cy="99071"/>
            <a:chOff x="0" y="0"/>
            <a:chExt cx="1953794" cy="40138"/>
          </a:xfrm>
        </p:grpSpPr>
        <p:sp>
          <p:nvSpPr>
            <p:cNvPr id="11" name="Freeform 11"/>
            <p:cNvSpPr/>
            <p:nvPr/>
          </p:nvSpPr>
          <p:spPr>
            <a:xfrm>
              <a:off x="0" y="0"/>
              <a:ext cx="1953794" cy="40138"/>
            </a:xfrm>
            <a:custGeom>
              <a:avLst/>
              <a:gdLst/>
              <a:ahLst/>
              <a:cxnLst/>
              <a:rect l="l" t="t" r="r" b="b"/>
              <a:pathLst>
                <a:path w="1953794" h="40138">
                  <a:moveTo>
                    <a:pt x="0" y="0"/>
                  </a:moveTo>
                  <a:lnTo>
                    <a:pt x="1953794" y="0"/>
                  </a:lnTo>
                  <a:lnTo>
                    <a:pt x="1953794" y="40138"/>
                  </a:lnTo>
                  <a:lnTo>
                    <a:pt x="0" y="40138"/>
                  </a:lnTo>
                  <a:close/>
                </a:path>
              </a:pathLst>
            </a:custGeom>
            <a:solidFill>
              <a:srgbClr val="61162D"/>
            </a:solidFill>
          </p:spPr>
        </p:sp>
        <p:sp>
          <p:nvSpPr>
            <p:cNvPr id="12" name="TextBox 12"/>
            <p:cNvSpPr txBox="1"/>
            <p:nvPr/>
          </p:nvSpPr>
          <p:spPr>
            <a:xfrm>
              <a:off x="0" y="28575"/>
              <a:ext cx="1953794" cy="11563"/>
            </a:xfrm>
            <a:prstGeom prst="rect">
              <a:avLst/>
            </a:prstGeom>
          </p:spPr>
          <p:txBody>
            <a:bodyPr lIns="33024" tIns="33024" rIns="33024" bIns="33024" rtlCol="0" anchor="ctr"/>
            <a:lstStyle/>
            <a:p>
              <a:pPr algn="ctr">
                <a:lnSpc>
                  <a:spcPts val="2688"/>
                </a:lnSpc>
              </a:pPr>
              <a:endParaRPr/>
            </a:p>
          </p:txBody>
        </p:sp>
      </p:grpSp>
      <p:sp>
        <p:nvSpPr>
          <p:cNvPr id="13" name="TextBox 13"/>
          <p:cNvSpPr txBox="1"/>
          <p:nvPr/>
        </p:nvSpPr>
        <p:spPr>
          <a:xfrm>
            <a:off x="12436861" y="57638"/>
            <a:ext cx="4822439" cy="1690206"/>
          </a:xfrm>
          <a:prstGeom prst="rect">
            <a:avLst/>
          </a:prstGeom>
        </p:spPr>
        <p:txBody>
          <a:bodyPr lIns="0" tIns="0" rIns="0" bIns="0" rtlCol="0" anchor="t">
            <a:spAutoFit/>
          </a:bodyPr>
          <a:lstStyle/>
          <a:p>
            <a:pPr algn="ctr">
              <a:lnSpc>
                <a:spcPts val="3003"/>
              </a:lnSpc>
            </a:pPr>
            <a:r>
              <a:rPr lang="en-US" sz="2150" dirty="0">
                <a:solidFill>
                  <a:srgbClr val="61162D"/>
                </a:solidFill>
                <a:latin typeface="Montserrat"/>
                <a:ea typeface="Montserrat"/>
                <a:cs typeface="Montserrat"/>
                <a:sym typeface="Montserrat"/>
              </a:rPr>
              <a:t>Alabama A&amp;M University</a:t>
            </a:r>
          </a:p>
          <a:p>
            <a:pPr algn="ctr">
              <a:lnSpc>
                <a:spcPts val="3732"/>
              </a:lnSpc>
            </a:pPr>
            <a:r>
              <a:rPr lang="en-US" sz="2150" dirty="0">
                <a:solidFill>
                  <a:srgbClr val="61162D"/>
                </a:solidFill>
                <a:latin typeface="Montserrat"/>
                <a:ea typeface="Montserrat"/>
                <a:cs typeface="Montserrat"/>
                <a:sym typeface="Montserrat"/>
              </a:rPr>
              <a:t>Banner Access and Approval Routing Webinar</a:t>
            </a:r>
          </a:p>
          <a:p>
            <a:pPr algn="ctr">
              <a:lnSpc>
                <a:spcPts val="3003"/>
              </a:lnSpc>
            </a:pPr>
            <a:r>
              <a:rPr lang="en-US" sz="2150" dirty="0">
                <a:solidFill>
                  <a:srgbClr val="61162D"/>
                </a:solidFill>
                <a:latin typeface="Montserrat"/>
                <a:ea typeface="Montserrat"/>
                <a:cs typeface="Montserrat"/>
                <a:sym typeface="Montserrat"/>
              </a:rPr>
              <a:t>August 27, 2026</a:t>
            </a:r>
          </a:p>
        </p:txBody>
      </p:sp>
      <p:sp>
        <p:nvSpPr>
          <p:cNvPr id="14" name="TextBox 14"/>
          <p:cNvSpPr txBox="1"/>
          <p:nvPr/>
        </p:nvSpPr>
        <p:spPr>
          <a:xfrm>
            <a:off x="1028700" y="6555692"/>
            <a:ext cx="14747550" cy="3028008"/>
          </a:xfrm>
          <a:prstGeom prst="rect">
            <a:avLst/>
          </a:prstGeom>
        </p:spPr>
        <p:txBody>
          <a:bodyPr lIns="0" tIns="0" rIns="0" bIns="0" rtlCol="0" anchor="t">
            <a:spAutoFit/>
          </a:bodyPr>
          <a:lstStyle/>
          <a:p>
            <a:pPr algn="l">
              <a:lnSpc>
                <a:spcPts val="5985"/>
              </a:lnSpc>
            </a:pPr>
            <a:r>
              <a:rPr lang="en-US" sz="4500" dirty="0">
                <a:solidFill>
                  <a:srgbClr val="FFFFFF"/>
                </a:solidFill>
                <a:latin typeface="Montserrat"/>
                <a:ea typeface="Montserrat"/>
                <a:cs typeface="Montserrat"/>
                <a:sym typeface="Montserrat"/>
              </a:rPr>
              <a:t>Division of Business &amp; Finance</a:t>
            </a:r>
          </a:p>
          <a:p>
            <a:pPr algn="l">
              <a:lnSpc>
                <a:spcPts val="5985"/>
              </a:lnSpc>
            </a:pPr>
            <a:r>
              <a:rPr lang="en-US" sz="4500" dirty="0">
                <a:solidFill>
                  <a:srgbClr val="FFFFFF"/>
                </a:solidFill>
                <a:latin typeface="Montserrat"/>
                <a:ea typeface="Montserrat"/>
                <a:cs typeface="Montserrat"/>
                <a:sym typeface="Montserrat"/>
              </a:rPr>
              <a:t>Business Process Improvement</a:t>
            </a:r>
          </a:p>
          <a:p>
            <a:pPr algn="l">
              <a:lnSpc>
                <a:spcPts val="5985"/>
              </a:lnSpc>
            </a:pPr>
            <a:r>
              <a:rPr lang="en-US" sz="4500" dirty="0">
                <a:solidFill>
                  <a:srgbClr val="FFFFFF"/>
                </a:solidFill>
                <a:latin typeface="Montserrat"/>
                <a:ea typeface="Montserrat"/>
                <a:cs typeface="Montserrat"/>
                <a:sym typeface="Montserrat"/>
              </a:rPr>
              <a:t>BPI Team – bpi@aamu.edu</a:t>
            </a:r>
          </a:p>
          <a:p>
            <a:pPr algn="l">
              <a:lnSpc>
                <a:spcPts val="5985"/>
              </a:lnSpc>
            </a:pPr>
            <a:r>
              <a:rPr lang="en-US" sz="4500" dirty="0">
                <a:solidFill>
                  <a:srgbClr val="FFFFFF"/>
                </a:solidFill>
                <a:latin typeface="Montserrat"/>
                <a:ea typeface="Montserrat"/>
                <a:cs typeface="Montserrat"/>
                <a:sym typeface="Montserrat"/>
              </a:rPr>
              <a:t>Alyssa Du Toit - alyssa.dutoit@aamu.edu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7587313"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61162D"/>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grpSp>
        <p:nvGrpSpPr>
          <p:cNvPr id="6" name="Group 6"/>
          <p:cNvGrpSpPr/>
          <p:nvPr/>
        </p:nvGrpSpPr>
        <p:grpSpPr>
          <a:xfrm>
            <a:off x="12436861" y="0"/>
            <a:ext cx="4822439" cy="1809285"/>
            <a:chOff x="0" y="0"/>
            <a:chExt cx="6429918" cy="2412380"/>
          </a:xfrm>
        </p:grpSpPr>
        <p:grpSp>
          <p:nvGrpSpPr>
            <p:cNvPr id="7" name="Group 7"/>
            <p:cNvGrpSpPr/>
            <p:nvPr/>
          </p:nvGrpSpPr>
          <p:grpSpPr>
            <a:xfrm>
              <a:off x="0" y="0"/>
              <a:ext cx="6429918" cy="2356472"/>
              <a:chOff x="0" y="0"/>
              <a:chExt cx="1953794" cy="716037"/>
            </a:xfrm>
          </p:grpSpPr>
          <p:sp>
            <p:nvSpPr>
              <p:cNvPr id="8" name="Freeform 8"/>
              <p:cNvSpPr/>
              <p:nvPr/>
            </p:nvSpPr>
            <p:spPr>
              <a:xfrm>
                <a:off x="0" y="0"/>
                <a:ext cx="1953794" cy="716037"/>
              </a:xfrm>
              <a:custGeom>
                <a:avLst/>
                <a:gdLst/>
                <a:ahLst/>
                <a:cxnLst/>
                <a:rect l="l" t="t" r="r" b="b"/>
                <a:pathLst>
                  <a:path w="1953794" h="716037">
                    <a:moveTo>
                      <a:pt x="0" y="0"/>
                    </a:moveTo>
                    <a:lnTo>
                      <a:pt x="1953794" y="0"/>
                    </a:lnTo>
                    <a:lnTo>
                      <a:pt x="1953794" y="716037"/>
                    </a:lnTo>
                    <a:lnTo>
                      <a:pt x="0" y="716037"/>
                    </a:lnTo>
                    <a:close/>
                  </a:path>
                </a:pathLst>
              </a:custGeom>
              <a:solidFill>
                <a:srgbClr val="61162D"/>
              </a:solidFill>
            </p:spPr>
          </p:sp>
          <p:sp>
            <p:nvSpPr>
              <p:cNvPr id="9" name="TextBox 9"/>
              <p:cNvSpPr txBox="1"/>
              <p:nvPr/>
            </p:nvSpPr>
            <p:spPr>
              <a:xfrm>
                <a:off x="0" y="28575"/>
                <a:ext cx="1953794" cy="687462"/>
              </a:xfrm>
              <a:prstGeom prst="rect">
                <a:avLst/>
              </a:prstGeom>
            </p:spPr>
            <p:txBody>
              <a:bodyPr lIns="33024" tIns="33024" rIns="33024" bIns="33024" rtlCol="0" anchor="ctr"/>
              <a:lstStyle/>
              <a:p>
                <a:pPr algn="ctr">
                  <a:lnSpc>
                    <a:spcPts val="2688"/>
                  </a:lnSpc>
                </a:pPr>
                <a:endParaRPr/>
              </a:p>
            </p:txBody>
          </p:sp>
        </p:grpSp>
        <p:grpSp>
          <p:nvGrpSpPr>
            <p:cNvPr id="10" name="Group 10"/>
            <p:cNvGrpSpPr/>
            <p:nvPr/>
          </p:nvGrpSpPr>
          <p:grpSpPr>
            <a:xfrm>
              <a:off x="0" y="2280285"/>
              <a:ext cx="6429918" cy="132095"/>
              <a:chOff x="0" y="16988"/>
              <a:chExt cx="1953794" cy="40138"/>
            </a:xfrm>
          </p:grpSpPr>
          <p:sp>
            <p:nvSpPr>
              <p:cNvPr id="11" name="Freeform 11"/>
              <p:cNvSpPr/>
              <p:nvPr/>
            </p:nvSpPr>
            <p:spPr>
              <a:xfrm>
                <a:off x="0" y="16988"/>
                <a:ext cx="1953794" cy="40138"/>
              </a:xfrm>
              <a:custGeom>
                <a:avLst/>
                <a:gdLst/>
                <a:ahLst/>
                <a:cxnLst/>
                <a:rect l="l" t="t" r="r" b="b"/>
                <a:pathLst>
                  <a:path w="1953794" h="40138">
                    <a:moveTo>
                      <a:pt x="0" y="0"/>
                    </a:moveTo>
                    <a:lnTo>
                      <a:pt x="1953794" y="0"/>
                    </a:lnTo>
                    <a:lnTo>
                      <a:pt x="1953794" y="40138"/>
                    </a:lnTo>
                    <a:lnTo>
                      <a:pt x="0" y="40138"/>
                    </a:lnTo>
                    <a:close/>
                  </a:path>
                </a:pathLst>
              </a:custGeom>
              <a:solidFill>
                <a:srgbClr val="A6A6A6"/>
              </a:solidFill>
            </p:spPr>
          </p:sp>
          <p:sp>
            <p:nvSpPr>
              <p:cNvPr id="12" name="TextBox 12"/>
              <p:cNvSpPr txBox="1"/>
              <p:nvPr/>
            </p:nvSpPr>
            <p:spPr>
              <a:xfrm>
                <a:off x="0" y="28575"/>
                <a:ext cx="1953794" cy="11563"/>
              </a:xfrm>
              <a:prstGeom prst="rect">
                <a:avLst/>
              </a:prstGeom>
            </p:spPr>
            <p:txBody>
              <a:bodyPr lIns="33024" tIns="33024" rIns="33024" bIns="33024" rtlCol="0" anchor="ctr"/>
              <a:lstStyle/>
              <a:p>
                <a:pPr algn="ctr">
                  <a:lnSpc>
                    <a:spcPts val="2688"/>
                  </a:lnSpc>
                </a:pPr>
                <a:endParaRPr/>
              </a:p>
            </p:txBody>
          </p:sp>
        </p:grpSp>
        <p:sp>
          <p:nvSpPr>
            <p:cNvPr id="13" name="TextBox 13"/>
            <p:cNvSpPr txBox="1"/>
            <p:nvPr/>
          </p:nvSpPr>
          <p:spPr>
            <a:xfrm>
              <a:off x="0" y="92727"/>
              <a:ext cx="6429918" cy="2253608"/>
            </a:xfrm>
            <a:prstGeom prst="rect">
              <a:avLst/>
            </a:prstGeom>
          </p:spPr>
          <p:txBody>
            <a:bodyPr lIns="0" tIns="0" rIns="0" bIns="0" rtlCol="0" anchor="t">
              <a:spAutoFit/>
            </a:bodyPr>
            <a:lstStyle/>
            <a:p>
              <a:pPr algn="ctr">
                <a:lnSpc>
                  <a:spcPts val="3003"/>
                </a:lnSpc>
              </a:pPr>
              <a:r>
                <a:rPr lang="en-US" sz="2145" dirty="0">
                  <a:solidFill>
                    <a:srgbClr val="FFFFFF"/>
                  </a:solidFill>
                  <a:latin typeface="Montserrat"/>
                  <a:ea typeface="Montserrat"/>
                  <a:cs typeface="Montserrat"/>
                  <a:sym typeface="Montserrat"/>
                </a:rPr>
                <a:t>Alabama A&amp;M University</a:t>
              </a:r>
            </a:p>
            <a:p>
              <a:pPr algn="ctr">
                <a:lnSpc>
                  <a:spcPts val="3732"/>
                </a:lnSpc>
              </a:pPr>
              <a:r>
                <a:rPr lang="en-US" sz="2150" dirty="0">
                  <a:solidFill>
                    <a:schemeClr val="bg1"/>
                  </a:solidFill>
                  <a:latin typeface="Montserrat"/>
                  <a:ea typeface="Montserrat"/>
                  <a:cs typeface="Montserrat"/>
                  <a:sym typeface="Montserrat"/>
                </a:rPr>
                <a:t>Banner Access and Approval Routing Webinar</a:t>
              </a:r>
            </a:p>
            <a:p>
              <a:pPr algn="ctr">
                <a:lnSpc>
                  <a:spcPts val="3003"/>
                </a:lnSpc>
              </a:pPr>
              <a:r>
                <a:rPr lang="en-US" sz="2145" dirty="0">
                  <a:solidFill>
                    <a:srgbClr val="FFFFFF"/>
                  </a:solidFill>
                  <a:latin typeface="Montserrat"/>
                  <a:ea typeface="Montserrat"/>
                  <a:cs typeface="Montserrat"/>
                  <a:sym typeface="Montserrat"/>
                </a:rPr>
                <a:t>August 27, 2026</a:t>
              </a:r>
            </a:p>
          </p:txBody>
        </p:sp>
      </p:grpSp>
      <p:sp>
        <p:nvSpPr>
          <p:cNvPr id="14" name="TextBox 14"/>
          <p:cNvSpPr txBox="1"/>
          <p:nvPr/>
        </p:nvSpPr>
        <p:spPr>
          <a:xfrm>
            <a:off x="1028700" y="1228725"/>
            <a:ext cx="10411503" cy="4007486"/>
          </a:xfrm>
          <a:prstGeom prst="rect">
            <a:avLst/>
          </a:prstGeom>
        </p:spPr>
        <p:txBody>
          <a:bodyPr lIns="0" tIns="0" rIns="0" bIns="0" rtlCol="0" anchor="t">
            <a:spAutoFit/>
          </a:bodyPr>
          <a:lstStyle/>
          <a:p>
            <a:pPr algn="l">
              <a:lnSpc>
                <a:spcPts val="10400"/>
              </a:lnSpc>
              <a:spcBef>
                <a:spcPct val="0"/>
              </a:spcBef>
            </a:pPr>
            <a:r>
              <a:rPr lang="en-US" sz="10400" b="1" spc="-468">
                <a:solidFill>
                  <a:srgbClr val="61162D"/>
                </a:solidFill>
                <a:latin typeface="Montserrat Bold"/>
                <a:ea typeface="Montserrat Bold"/>
                <a:cs typeface="Montserrat Bold"/>
                <a:sym typeface="Montserrat Bold"/>
              </a:rPr>
              <a:t>WHERE THE JOURNEY BEGINS</a:t>
            </a:r>
          </a:p>
        </p:txBody>
      </p:sp>
      <p:sp>
        <p:nvSpPr>
          <p:cNvPr id="15" name="Freeform 15"/>
          <p:cNvSpPr/>
          <p:nvPr/>
        </p:nvSpPr>
        <p:spPr>
          <a:xfrm>
            <a:off x="1028700" y="5644491"/>
            <a:ext cx="1353936" cy="1440357"/>
          </a:xfrm>
          <a:custGeom>
            <a:avLst/>
            <a:gdLst/>
            <a:ahLst/>
            <a:cxnLst/>
            <a:rect l="l" t="t" r="r" b="b"/>
            <a:pathLst>
              <a:path w="1353936" h="1440357">
                <a:moveTo>
                  <a:pt x="0" y="0"/>
                </a:moveTo>
                <a:lnTo>
                  <a:pt x="1353936" y="0"/>
                </a:lnTo>
                <a:lnTo>
                  <a:pt x="1353936" y="1440357"/>
                </a:lnTo>
                <a:lnTo>
                  <a:pt x="0" y="144035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6" name="TextBox 16"/>
          <p:cNvSpPr txBox="1"/>
          <p:nvPr/>
        </p:nvSpPr>
        <p:spPr>
          <a:xfrm>
            <a:off x="2764721" y="6041137"/>
            <a:ext cx="8297466" cy="580390"/>
          </a:xfrm>
          <a:prstGeom prst="rect">
            <a:avLst/>
          </a:prstGeom>
        </p:spPr>
        <p:txBody>
          <a:bodyPr lIns="0" tIns="0" rIns="0" bIns="0" rtlCol="0" anchor="t">
            <a:spAutoFit/>
          </a:bodyPr>
          <a:lstStyle/>
          <a:p>
            <a:pPr algn="l">
              <a:lnSpc>
                <a:spcPts val="4759"/>
              </a:lnSpc>
            </a:pPr>
            <a:r>
              <a:rPr lang="en-US" sz="3399" b="1">
                <a:solidFill>
                  <a:srgbClr val="A6A6A6"/>
                </a:solidFill>
                <a:latin typeface="Montserrat Bold"/>
                <a:ea typeface="Montserrat Bold"/>
                <a:cs typeface="Montserrat Bold"/>
                <a:sym typeface="Montserrat Bold"/>
              </a:rPr>
              <a:t>UNDERSTANDING BANNER FINANCE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6" name="TextBox 6"/>
          <p:cNvSpPr txBox="1"/>
          <p:nvPr/>
        </p:nvSpPr>
        <p:spPr>
          <a:xfrm>
            <a:off x="923404" y="1200150"/>
            <a:ext cx="15876627" cy="2197097"/>
          </a:xfrm>
          <a:prstGeom prst="rect">
            <a:avLst/>
          </a:prstGeom>
        </p:spPr>
        <p:txBody>
          <a:bodyPr lIns="0" tIns="0" rIns="0" bIns="0" rtlCol="0" anchor="t">
            <a:spAutoFit/>
          </a:bodyPr>
          <a:lstStyle/>
          <a:p>
            <a:pPr algn="l">
              <a:lnSpc>
                <a:spcPts val="8499"/>
              </a:lnSpc>
              <a:spcBef>
                <a:spcPct val="0"/>
              </a:spcBef>
            </a:pPr>
            <a:r>
              <a:rPr lang="en-US" sz="8499" b="1" spc="-382">
                <a:solidFill>
                  <a:srgbClr val="FFFFFF"/>
                </a:solidFill>
                <a:latin typeface="Montserrat Bold"/>
                <a:ea typeface="Montserrat Bold"/>
                <a:cs typeface="Montserrat Bold"/>
                <a:sym typeface="Montserrat Bold"/>
              </a:rPr>
              <a:t>UNDERSTANDING BANNER FINANCE</a:t>
            </a:r>
          </a:p>
        </p:txBody>
      </p:sp>
      <p:sp>
        <p:nvSpPr>
          <p:cNvPr id="7" name="TextBox 7"/>
          <p:cNvSpPr txBox="1"/>
          <p:nvPr/>
        </p:nvSpPr>
        <p:spPr>
          <a:xfrm>
            <a:off x="923404" y="3717926"/>
            <a:ext cx="4660850" cy="712470"/>
          </a:xfrm>
          <a:prstGeom prst="rect">
            <a:avLst/>
          </a:prstGeom>
        </p:spPr>
        <p:txBody>
          <a:bodyPr lIns="0" tIns="0" rIns="0" bIns="0" rtlCol="0" anchor="t">
            <a:spAutoFit/>
          </a:bodyPr>
          <a:lstStyle/>
          <a:p>
            <a:pPr algn="ctr">
              <a:lnSpc>
                <a:spcPts val="5880"/>
              </a:lnSpc>
            </a:pPr>
            <a:r>
              <a:rPr lang="en-US" sz="4200" b="1">
                <a:solidFill>
                  <a:srgbClr val="FFFFFF"/>
                </a:solidFill>
                <a:latin typeface="Montserrat Bold"/>
                <a:ea typeface="Montserrat Bold"/>
                <a:cs typeface="Montserrat Bold"/>
                <a:sym typeface="Montserrat Bold"/>
              </a:rPr>
              <a:t>What is Banner?</a:t>
            </a:r>
          </a:p>
        </p:txBody>
      </p:sp>
      <p:sp>
        <p:nvSpPr>
          <p:cNvPr id="8" name="TextBox 8"/>
          <p:cNvSpPr txBox="1"/>
          <p:nvPr/>
        </p:nvSpPr>
        <p:spPr>
          <a:xfrm>
            <a:off x="923404" y="4544696"/>
            <a:ext cx="16230600" cy="1064260"/>
          </a:xfrm>
          <a:prstGeom prst="rect">
            <a:avLst/>
          </a:prstGeom>
        </p:spPr>
        <p:txBody>
          <a:bodyPr lIns="0" tIns="0" rIns="0" bIns="0" rtlCol="0" anchor="t">
            <a:spAutoFit/>
          </a:bodyPr>
          <a:lstStyle/>
          <a:p>
            <a:pPr algn="l">
              <a:lnSpc>
                <a:spcPts val="4340"/>
              </a:lnSpc>
            </a:pPr>
            <a:r>
              <a:rPr lang="en-US" sz="3100">
                <a:solidFill>
                  <a:srgbClr val="FFFFFF"/>
                </a:solidFill>
                <a:latin typeface="Montserrat"/>
                <a:ea typeface="Montserrat"/>
                <a:cs typeface="Montserrat"/>
                <a:sym typeface="Montserrat"/>
              </a:rPr>
              <a:t>Ellucian Banner is the University’s enterprise resource planning (ERP) system used to manage core university business operations across multiple departments.</a:t>
            </a:r>
          </a:p>
        </p:txBody>
      </p:sp>
      <p:grpSp>
        <p:nvGrpSpPr>
          <p:cNvPr id="9" name="Group 9"/>
          <p:cNvGrpSpPr/>
          <p:nvPr/>
        </p:nvGrpSpPr>
        <p:grpSpPr>
          <a:xfrm>
            <a:off x="923404" y="6063787"/>
            <a:ext cx="7191970" cy="2900680"/>
            <a:chOff x="0" y="0"/>
            <a:chExt cx="9589294" cy="3867573"/>
          </a:xfrm>
        </p:grpSpPr>
        <p:sp>
          <p:nvSpPr>
            <p:cNvPr id="10" name="TextBox 10"/>
            <p:cNvSpPr txBox="1"/>
            <p:nvPr/>
          </p:nvSpPr>
          <p:spPr>
            <a:xfrm>
              <a:off x="0" y="-76200"/>
              <a:ext cx="9589294" cy="924560"/>
            </a:xfrm>
            <a:prstGeom prst="rect">
              <a:avLst/>
            </a:prstGeom>
          </p:spPr>
          <p:txBody>
            <a:bodyPr lIns="0" tIns="0" rIns="0" bIns="0" rtlCol="0" anchor="t">
              <a:spAutoFit/>
            </a:bodyPr>
            <a:lstStyle/>
            <a:p>
              <a:pPr algn="l">
                <a:lnSpc>
                  <a:spcPts val="5880"/>
                </a:lnSpc>
              </a:pPr>
              <a:r>
                <a:rPr lang="en-US" sz="4200" b="1">
                  <a:solidFill>
                    <a:srgbClr val="FFFFFF"/>
                  </a:solidFill>
                  <a:latin typeface="Montserrat Bold"/>
                  <a:ea typeface="Montserrat Bold"/>
                  <a:cs typeface="Montserrat Bold"/>
                  <a:sym typeface="Montserrat Bold"/>
                </a:rPr>
                <a:t>Banner Modules at AAMU</a:t>
              </a:r>
            </a:p>
          </p:txBody>
        </p:sp>
        <p:sp>
          <p:nvSpPr>
            <p:cNvPr id="11" name="TextBox 11"/>
            <p:cNvSpPr txBox="1"/>
            <p:nvPr/>
          </p:nvSpPr>
          <p:spPr>
            <a:xfrm>
              <a:off x="0" y="1019810"/>
              <a:ext cx="9589294" cy="2847763"/>
            </a:xfrm>
            <a:prstGeom prst="rect">
              <a:avLst/>
            </a:prstGeom>
          </p:spPr>
          <p:txBody>
            <a:bodyPr lIns="0" tIns="0" rIns="0" bIns="0" rtlCol="0" anchor="t">
              <a:spAutoFit/>
            </a:bodyPr>
            <a:lstStyle/>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Finance</a:t>
              </a:r>
            </a:p>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Human Resources</a:t>
              </a:r>
            </a:p>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Student</a:t>
              </a:r>
            </a:p>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Financial Aid</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6" name="TextBox 6"/>
          <p:cNvSpPr txBox="1"/>
          <p:nvPr/>
        </p:nvSpPr>
        <p:spPr>
          <a:xfrm>
            <a:off x="923404" y="3659333"/>
            <a:ext cx="11344796" cy="712470"/>
          </a:xfrm>
          <a:prstGeom prst="rect">
            <a:avLst/>
          </a:prstGeom>
        </p:spPr>
        <p:txBody>
          <a:bodyPr wrap="square" lIns="0" tIns="0" rIns="0" bIns="0" rtlCol="0" anchor="t">
            <a:spAutoFit/>
          </a:bodyPr>
          <a:lstStyle/>
          <a:p>
            <a:pPr algn="l">
              <a:lnSpc>
                <a:spcPts val="5880"/>
              </a:lnSpc>
            </a:pPr>
            <a:r>
              <a:rPr lang="en-US" sz="4200" b="1" dirty="0">
                <a:solidFill>
                  <a:srgbClr val="FFFFFF"/>
                </a:solidFill>
                <a:latin typeface="Montserrat Bold"/>
                <a:ea typeface="Montserrat Bold"/>
                <a:cs typeface="Montserrat Bold"/>
                <a:sym typeface="Montserrat Bold"/>
              </a:rPr>
              <a:t>Data Stewards &amp; Access Governance</a:t>
            </a:r>
          </a:p>
        </p:txBody>
      </p:sp>
      <p:sp>
        <p:nvSpPr>
          <p:cNvPr id="7" name="TextBox 7"/>
          <p:cNvSpPr txBox="1"/>
          <p:nvPr/>
        </p:nvSpPr>
        <p:spPr>
          <a:xfrm>
            <a:off x="923404" y="4486103"/>
            <a:ext cx="16230600" cy="1064260"/>
          </a:xfrm>
          <a:prstGeom prst="rect">
            <a:avLst/>
          </a:prstGeom>
        </p:spPr>
        <p:txBody>
          <a:bodyPr lIns="0" tIns="0" rIns="0" bIns="0" rtlCol="0" anchor="t">
            <a:spAutoFit/>
          </a:bodyPr>
          <a:lstStyle/>
          <a:p>
            <a:pPr algn="l">
              <a:lnSpc>
                <a:spcPts val="4340"/>
              </a:lnSpc>
            </a:pPr>
            <a:r>
              <a:rPr lang="en-US" sz="3100">
                <a:solidFill>
                  <a:srgbClr val="FFFFFF"/>
                </a:solidFill>
                <a:latin typeface="Montserrat"/>
                <a:ea typeface="Montserrat"/>
                <a:cs typeface="Montserrat"/>
                <a:sym typeface="Montserrat"/>
              </a:rPr>
              <a:t>Each Banner module has a designated Data Steward responsible for approving access and ensuring appropriate use of data within their area.</a:t>
            </a:r>
          </a:p>
        </p:txBody>
      </p:sp>
      <p:sp>
        <p:nvSpPr>
          <p:cNvPr id="8" name="TextBox 8"/>
          <p:cNvSpPr txBox="1"/>
          <p:nvPr/>
        </p:nvSpPr>
        <p:spPr>
          <a:xfrm>
            <a:off x="923404" y="1200150"/>
            <a:ext cx="15876627" cy="2197097"/>
          </a:xfrm>
          <a:prstGeom prst="rect">
            <a:avLst/>
          </a:prstGeom>
        </p:spPr>
        <p:txBody>
          <a:bodyPr lIns="0" tIns="0" rIns="0" bIns="0" rtlCol="0" anchor="t">
            <a:spAutoFit/>
          </a:bodyPr>
          <a:lstStyle/>
          <a:p>
            <a:pPr algn="l">
              <a:lnSpc>
                <a:spcPts val="8499"/>
              </a:lnSpc>
              <a:spcBef>
                <a:spcPct val="0"/>
              </a:spcBef>
            </a:pPr>
            <a:r>
              <a:rPr lang="en-US" sz="8499" b="1" spc="-382">
                <a:solidFill>
                  <a:srgbClr val="FFFFFF"/>
                </a:solidFill>
                <a:latin typeface="Montserrat Bold"/>
                <a:ea typeface="Montserrat Bold"/>
                <a:cs typeface="Montserrat Bold"/>
                <a:sym typeface="Montserrat Bold"/>
              </a:rPr>
              <a:t>UNDERSTANDING BANNER FINANCE</a:t>
            </a:r>
          </a:p>
        </p:txBody>
      </p:sp>
      <p:sp>
        <p:nvSpPr>
          <p:cNvPr id="9" name="TextBox 9"/>
          <p:cNvSpPr txBox="1"/>
          <p:nvPr/>
        </p:nvSpPr>
        <p:spPr>
          <a:xfrm>
            <a:off x="923404" y="5817063"/>
            <a:ext cx="15054146" cy="712470"/>
          </a:xfrm>
          <a:prstGeom prst="rect">
            <a:avLst/>
          </a:prstGeom>
        </p:spPr>
        <p:txBody>
          <a:bodyPr lIns="0" tIns="0" rIns="0" bIns="0" rtlCol="0" anchor="t">
            <a:spAutoFit/>
          </a:bodyPr>
          <a:lstStyle/>
          <a:p>
            <a:pPr algn="l">
              <a:lnSpc>
                <a:spcPts val="5880"/>
              </a:lnSpc>
            </a:pPr>
            <a:r>
              <a:rPr lang="en-US" sz="4200" b="1">
                <a:solidFill>
                  <a:srgbClr val="FFFFFF"/>
                </a:solidFill>
                <a:latin typeface="Montserrat Bold"/>
                <a:ea typeface="Montserrat Bold"/>
                <a:cs typeface="Montserrat Bold"/>
                <a:sym typeface="Montserrat Bold"/>
              </a:rPr>
              <a:t>Banner Modules &amp; Data Steward Depts at AAMU</a:t>
            </a:r>
          </a:p>
        </p:txBody>
      </p:sp>
      <p:sp>
        <p:nvSpPr>
          <p:cNvPr id="10" name="TextBox 10"/>
          <p:cNvSpPr txBox="1"/>
          <p:nvPr/>
        </p:nvSpPr>
        <p:spPr>
          <a:xfrm>
            <a:off x="923404" y="6643833"/>
            <a:ext cx="15876627" cy="2150110"/>
          </a:xfrm>
          <a:prstGeom prst="rect">
            <a:avLst/>
          </a:prstGeom>
        </p:spPr>
        <p:txBody>
          <a:bodyPr lIns="0" tIns="0" rIns="0" bIns="0" rtlCol="0" anchor="t">
            <a:spAutoFit/>
          </a:bodyPr>
          <a:lstStyle/>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Finance - Business Process Improvement</a:t>
            </a:r>
          </a:p>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Human Resources - Human Resources</a:t>
            </a:r>
          </a:p>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Student - Registrar’s Office</a:t>
            </a:r>
          </a:p>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Financial Aid - Financial Aid &amp; Scholarships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6" name="TextBox 6"/>
          <p:cNvSpPr txBox="1"/>
          <p:nvPr/>
        </p:nvSpPr>
        <p:spPr>
          <a:xfrm>
            <a:off x="923404" y="1200150"/>
            <a:ext cx="15876627" cy="2197097"/>
          </a:xfrm>
          <a:prstGeom prst="rect">
            <a:avLst/>
          </a:prstGeom>
        </p:spPr>
        <p:txBody>
          <a:bodyPr lIns="0" tIns="0" rIns="0" bIns="0" rtlCol="0" anchor="t">
            <a:spAutoFit/>
          </a:bodyPr>
          <a:lstStyle/>
          <a:p>
            <a:pPr algn="l">
              <a:lnSpc>
                <a:spcPts val="8499"/>
              </a:lnSpc>
              <a:spcBef>
                <a:spcPct val="0"/>
              </a:spcBef>
            </a:pPr>
            <a:r>
              <a:rPr lang="en-US" sz="8499" b="1" spc="-382">
                <a:solidFill>
                  <a:srgbClr val="FFFFFF"/>
                </a:solidFill>
                <a:latin typeface="Montserrat Bold"/>
                <a:ea typeface="Montserrat Bold"/>
                <a:cs typeface="Montserrat Bold"/>
                <a:sym typeface="Montserrat Bold"/>
              </a:rPr>
              <a:t>UNDERSTANDING BANNER FINANCE</a:t>
            </a:r>
          </a:p>
        </p:txBody>
      </p:sp>
      <p:sp>
        <p:nvSpPr>
          <p:cNvPr id="7" name="TextBox 7"/>
          <p:cNvSpPr txBox="1"/>
          <p:nvPr/>
        </p:nvSpPr>
        <p:spPr>
          <a:xfrm>
            <a:off x="1028700" y="3927275"/>
            <a:ext cx="10191750" cy="712470"/>
          </a:xfrm>
          <a:prstGeom prst="rect">
            <a:avLst/>
          </a:prstGeom>
        </p:spPr>
        <p:txBody>
          <a:bodyPr lIns="0" tIns="0" rIns="0" bIns="0" rtlCol="0" anchor="t">
            <a:spAutoFit/>
          </a:bodyPr>
          <a:lstStyle/>
          <a:p>
            <a:pPr algn="l">
              <a:lnSpc>
                <a:spcPts val="5880"/>
              </a:lnSpc>
            </a:pPr>
            <a:r>
              <a:rPr lang="en-US" sz="4200" b="1">
                <a:solidFill>
                  <a:srgbClr val="FFFFFF"/>
                </a:solidFill>
                <a:latin typeface="Montserrat Bold"/>
                <a:ea typeface="Montserrat Bold"/>
                <a:cs typeface="Montserrat Bold"/>
                <a:sym typeface="Montserrat Bold"/>
              </a:rPr>
              <a:t>Banner Finance oversight includes:</a:t>
            </a:r>
          </a:p>
        </p:txBody>
      </p:sp>
      <p:sp>
        <p:nvSpPr>
          <p:cNvPr id="8" name="TextBox 8"/>
          <p:cNvSpPr txBox="1"/>
          <p:nvPr/>
        </p:nvSpPr>
        <p:spPr>
          <a:xfrm>
            <a:off x="1028700" y="4754045"/>
            <a:ext cx="10353746" cy="2150110"/>
          </a:xfrm>
          <a:prstGeom prst="rect">
            <a:avLst/>
          </a:prstGeom>
        </p:spPr>
        <p:txBody>
          <a:bodyPr lIns="0" tIns="0" rIns="0" bIns="0" rtlCol="0" anchor="t">
            <a:spAutoFit/>
          </a:bodyPr>
          <a:lstStyle/>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Finance (“F” forms)</a:t>
            </a:r>
          </a:p>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Budgeting (“F” forms)</a:t>
            </a:r>
          </a:p>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Payroll (“P” forms; not HR)</a:t>
            </a:r>
          </a:p>
          <a:p>
            <a:pPr marL="669291" lvl="1" indent="-334646" algn="l">
              <a:lnSpc>
                <a:spcPts val="4340"/>
              </a:lnSpc>
              <a:buFont typeface="Arial"/>
              <a:buChar char="•"/>
            </a:pPr>
            <a:r>
              <a:rPr lang="en-US" sz="3100">
                <a:solidFill>
                  <a:srgbClr val="FFFFFF"/>
                </a:solidFill>
                <a:latin typeface="Montserrat"/>
                <a:ea typeface="Montserrat"/>
                <a:cs typeface="Montserrat"/>
                <a:sym typeface="Montserrat"/>
              </a:rPr>
              <a:t>Accounts Receivable (“T” forms)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7587615"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61162D"/>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grpSp>
        <p:nvGrpSpPr>
          <p:cNvPr id="6" name="Group 6"/>
          <p:cNvGrpSpPr/>
          <p:nvPr/>
        </p:nvGrpSpPr>
        <p:grpSpPr>
          <a:xfrm>
            <a:off x="12436861" y="0"/>
            <a:ext cx="4822439" cy="1767354"/>
            <a:chOff x="0" y="0"/>
            <a:chExt cx="6429918" cy="2356472"/>
          </a:xfrm>
        </p:grpSpPr>
        <p:grpSp>
          <p:nvGrpSpPr>
            <p:cNvPr id="7" name="Group 7"/>
            <p:cNvGrpSpPr/>
            <p:nvPr/>
          </p:nvGrpSpPr>
          <p:grpSpPr>
            <a:xfrm>
              <a:off x="0" y="0"/>
              <a:ext cx="6429918" cy="2356472"/>
              <a:chOff x="0" y="0"/>
              <a:chExt cx="1953794" cy="716037"/>
            </a:xfrm>
          </p:grpSpPr>
          <p:sp>
            <p:nvSpPr>
              <p:cNvPr id="8" name="Freeform 8"/>
              <p:cNvSpPr/>
              <p:nvPr/>
            </p:nvSpPr>
            <p:spPr>
              <a:xfrm>
                <a:off x="0" y="0"/>
                <a:ext cx="1953794" cy="716037"/>
              </a:xfrm>
              <a:custGeom>
                <a:avLst/>
                <a:gdLst/>
                <a:ahLst/>
                <a:cxnLst/>
                <a:rect l="l" t="t" r="r" b="b"/>
                <a:pathLst>
                  <a:path w="1953794" h="716037">
                    <a:moveTo>
                      <a:pt x="0" y="0"/>
                    </a:moveTo>
                    <a:lnTo>
                      <a:pt x="1953794" y="0"/>
                    </a:lnTo>
                    <a:lnTo>
                      <a:pt x="1953794" y="716037"/>
                    </a:lnTo>
                    <a:lnTo>
                      <a:pt x="0" y="716037"/>
                    </a:lnTo>
                    <a:close/>
                  </a:path>
                </a:pathLst>
              </a:custGeom>
              <a:solidFill>
                <a:srgbClr val="61162D"/>
              </a:solidFill>
            </p:spPr>
          </p:sp>
          <p:sp>
            <p:nvSpPr>
              <p:cNvPr id="9" name="TextBox 9"/>
              <p:cNvSpPr txBox="1"/>
              <p:nvPr/>
            </p:nvSpPr>
            <p:spPr>
              <a:xfrm>
                <a:off x="0" y="28575"/>
                <a:ext cx="1953794" cy="687462"/>
              </a:xfrm>
              <a:prstGeom prst="rect">
                <a:avLst/>
              </a:prstGeom>
            </p:spPr>
            <p:txBody>
              <a:bodyPr lIns="33024" tIns="33024" rIns="33024" bIns="33024" rtlCol="0" anchor="ctr"/>
              <a:lstStyle/>
              <a:p>
                <a:pPr algn="ctr">
                  <a:lnSpc>
                    <a:spcPts val="2688"/>
                  </a:lnSpc>
                </a:pPr>
                <a:endParaRPr/>
              </a:p>
            </p:txBody>
          </p:sp>
        </p:grpSp>
        <p:grpSp>
          <p:nvGrpSpPr>
            <p:cNvPr id="10" name="Group 10"/>
            <p:cNvGrpSpPr/>
            <p:nvPr/>
          </p:nvGrpSpPr>
          <p:grpSpPr>
            <a:xfrm>
              <a:off x="0" y="2224377"/>
              <a:ext cx="6429918" cy="132095"/>
              <a:chOff x="0" y="0"/>
              <a:chExt cx="1953794" cy="40138"/>
            </a:xfrm>
          </p:grpSpPr>
          <p:sp>
            <p:nvSpPr>
              <p:cNvPr id="11" name="Freeform 11"/>
              <p:cNvSpPr/>
              <p:nvPr/>
            </p:nvSpPr>
            <p:spPr>
              <a:xfrm>
                <a:off x="0" y="0"/>
                <a:ext cx="1953794" cy="40138"/>
              </a:xfrm>
              <a:custGeom>
                <a:avLst/>
                <a:gdLst/>
                <a:ahLst/>
                <a:cxnLst/>
                <a:rect l="l" t="t" r="r" b="b"/>
                <a:pathLst>
                  <a:path w="1953794" h="40138">
                    <a:moveTo>
                      <a:pt x="0" y="0"/>
                    </a:moveTo>
                    <a:lnTo>
                      <a:pt x="1953794" y="0"/>
                    </a:lnTo>
                    <a:lnTo>
                      <a:pt x="1953794" y="40138"/>
                    </a:lnTo>
                    <a:lnTo>
                      <a:pt x="0" y="40138"/>
                    </a:lnTo>
                    <a:close/>
                  </a:path>
                </a:pathLst>
              </a:custGeom>
              <a:solidFill>
                <a:srgbClr val="A6A6A6"/>
              </a:solidFill>
            </p:spPr>
          </p:sp>
          <p:sp>
            <p:nvSpPr>
              <p:cNvPr id="12" name="TextBox 12"/>
              <p:cNvSpPr txBox="1"/>
              <p:nvPr/>
            </p:nvSpPr>
            <p:spPr>
              <a:xfrm>
                <a:off x="0" y="28575"/>
                <a:ext cx="1953794" cy="11563"/>
              </a:xfrm>
              <a:prstGeom prst="rect">
                <a:avLst/>
              </a:prstGeom>
            </p:spPr>
            <p:txBody>
              <a:bodyPr lIns="33024" tIns="33024" rIns="33024" bIns="33024" rtlCol="0" anchor="ctr"/>
              <a:lstStyle/>
              <a:p>
                <a:pPr algn="ctr">
                  <a:lnSpc>
                    <a:spcPts val="2688"/>
                  </a:lnSpc>
                </a:pPr>
                <a:endParaRPr/>
              </a:p>
            </p:txBody>
          </p:sp>
        </p:grpSp>
        <p:sp>
          <p:nvSpPr>
            <p:cNvPr id="13" name="TextBox 13"/>
            <p:cNvSpPr txBox="1"/>
            <p:nvPr/>
          </p:nvSpPr>
          <p:spPr>
            <a:xfrm>
              <a:off x="0" y="92726"/>
              <a:ext cx="6429918" cy="1989416"/>
            </a:xfrm>
            <a:prstGeom prst="rect">
              <a:avLst/>
            </a:prstGeom>
          </p:spPr>
          <p:txBody>
            <a:bodyPr lIns="0" tIns="0" rIns="0" bIns="0" rtlCol="0" anchor="t">
              <a:spAutoFit/>
            </a:bodyPr>
            <a:lstStyle/>
            <a:p>
              <a:pPr algn="ctr">
                <a:lnSpc>
                  <a:spcPts val="3003"/>
                </a:lnSpc>
              </a:pPr>
              <a:r>
                <a:rPr lang="en-US" sz="2145">
                  <a:solidFill>
                    <a:srgbClr val="FFFFFF"/>
                  </a:solidFill>
                  <a:latin typeface="Montserrat"/>
                  <a:ea typeface="Montserrat"/>
                  <a:cs typeface="Montserrat"/>
                  <a:sym typeface="Montserrat"/>
                </a:rPr>
                <a:t>Alabama A&amp;M University</a:t>
              </a:r>
            </a:p>
            <a:p>
              <a:pPr algn="ctr">
                <a:lnSpc>
                  <a:spcPts val="3003"/>
                </a:lnSpc>
              </a:pPr>
              <a:r>
                <a:rPr lang="en-US" sz="2145">
                  <a:solidFill>
                    <a:srgbClr val="FFFFFF"/>
                  </a:solidFill>
                  <a:latin typeface="Montserrat"/>
                  <a:ea typeface="Montserrat"/>
                  <a:cs typeface="Montserrat"/>
                  <a:sym typeface="Montserrat"/>
                </a:rPr>
                <a:t>Purchasing Compliance &amp; Requisition Training</a:t>
              </a:r>
            </a:p>
            <a:p>
              <a:pPr algn="ctr">
                <a:lnSpc>
                  <a:spcPts val="3003"/>
                </a:lnSpc>
              </a:pPr>
              <a:r>
                <a:rPr lang="en-US" sz="2145">
                  <a:solidFill>
                    <a:srgbClr val="FFFFFF"/>
                  </a:solidFill>
                  <a:latin typeface="Montserrat"/>
                  <a:ea typeface="Montserrat"/>
                  <a:cs typeface="Montserrat"/>
                  <a:sym typeface="Montserrat"/>
                </a:rPr>
                <a:t>March 24 - 25, 2026</a:t>
              </a:r>
            </a:p>
          </p:txBody>
        </p:sp>
      </p:grpSp>
      <p:sp>
        <p:nvSpPr>
          <p:cNvPr id="14" name="Freeform 14"/>
          <p:cNvSpPr/>
          <p:nvPr/>
        </p:nvSpPr>
        <p:spPr>
          <a:xfrm>
            <a:off x="1028700" y="5628007"/>
            <a:ext cx="1879282" cy="1104078"/>
          </a:xfrm>
          <a:custGeom>
            <a:avLst/>
            <a:gdLst/>
            <a:ahLst/>
            <a:cxnLst/>
            <a:rect l="l" t="t" r="r" b="b"/>
            <a:pathLst>
              <a:path w="1879282" h="1104078">
                <a:moveTo>
                  <a:pt x="0" y="0"/>
                </a:moveTo>
                <a:lnTo>
                  <a:pt x="1879282" y="0"/>
                </a:lnTo>
                <a:lnTo>
                  <a:pt x="1879282" y="1104079"/>
                </a:lnTo>
                <a:lnTo>
                  <a:pt x="0" y="11040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5" name="TextBox 15"/>
          <p:cNvSpPr txBox="1"/>
          <p:nvPr/>
        </p:nvSpPr>
        <p:spPr>
          <a:xfrm>
            <a:off x="1028700" y="2121058"/>
            <a:ext cx="10411503" cy="2693036"/>
          </a:xfrm>
          <a:prstGeom prst="rect">
            <a:avLst/>
          </a:prstGeom>
        </p:spPr>
        <p:txBody>
          <a:bodyPr lIns="0" tIns="0" rIns="0" bIns="0" rtlCol="0" anchor="t">
            <a:spAutoFit/>
          </a:bodyPr>
          <a:lstStyle/>
          <a:p>
            <a:pPr algn="l">
              <a:lnSpc>
                <a:spcPts val="10400"/>
              </a:lnSpc>
              <a:spcBef>
                <a:spcPct val="0"/>
              </a:spcBef>
            </a:pPr>
            <a:r>
              <a:rPr lang="en-US" sz="10400" b="1" spc="-468">
                <a:solidFill>
                  <a:srgbClr val="61162D"/>
                </a:solidFill>
                <a:latin typeface="Montserrat Bold"/>
                <a:ea typeface="Montserrat Bold"/>
                <a:cs typeface="Montserrat Bold"/>
                <a:sym typeface="Montserrat Bold"/>
              </a:rPr>
              <a:t>GETTING YOUR ACCESS PASS</a:t>
            </a:r>
          </a:p>
        </p:txBody>
      </p:sp>
      <p:sp>
        <p:nvSpPr>
          <p:cNvPr id="16" name="TextBox 16"/>
          <p:cNvSpPr txBox="1"/>
          <p:nvPr/>
        </p:nvSpPr>
        <p:spPr>
          <a:xfrm>
            <a:off x="3344773" y="5840730"/>
            <a:ext cx="9139714" cy="580390"/>
          </a:xfrm>
          <a:prstGeom prst="rect">
            <a:avLst/>
          </a:prstGeom>
        </p:spPr>
        <p:txBody>
          <a:bodyPr lIns="0" tIns="0" rIns="0" bIns="0" rtlCol="0" anchor="t">
            <a:spAutoFit/>
          </a:bodyPr>
          <a:lstStyle/>
          <a:p>
            <a:pPr algn="l">
              <a:lnSpc>
                <a:spcPts val="4759"/>
              </a:lnSpc>
            </a:pPr>
            <a:r>
              <a:rPr lang="en-US" sz="3399" b="1">
                <a:solidFill>
                  <a:srgbClr val="A6A6A6"/>
                </a:solidFill>
                <a:latin typeface="Montserrat Bold"/>
                <a:ea typeface="Montserrat Bold"/>
                <a:cs typeface="Montserrat Bold"/>
                <a:sym typeface="Montserrat Bold"/>
              </a:rPr>
              <a:t>REQUESTING BANNER FINANCE ACCESS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1162D"/>
        </a:solidFill>
        <a:effectLst/>
      </p:bgPr>
    </p:bg>
    <p:spTree>
      <p:nvGrpSpPr>
        <p:cNvPr id="1" name=""/>
        <p:cNvGrpSpPr/>
        <p:nvPr/>
      </p:nvGrpSpPr>
      <p:grpSpPr>
        <a:xfrm>
          <a:off x="0" y="0"/>
          <a:ext cx="0" cy="0"/>
          <a:chOff x="0" y="0"/>
          <a:chExt cx="0" cy="0"/>
        </a:xfrm>
      </p:grpSpPr>
      <p:sp>
        <p:nvSpPr>
          <p:cNvPr id="2" name="Freeform 2"/>
          <p:cNvSpPr/>
          <p:nvPr/>
        </p:nvSpPr>
        <p:spPr>
          <a:xfrm flipH="1">
            <a:off x="8320738" y="-183698"/>
            <a:ext cx="12340028" cy="13574031"/>
          </a:xfrm>
          <a:custGeom>
            <a:avLst/>
            <a:gdLst/>
            <a:ahLst/>
            <a:cxnLst/>
            <a:rect l="l" t="t" r="r" b="b"/>
            <a:pathLst>
              <a:path w="12340028" h="13574031">
                <a:moveTo>
                  <a:pt x="12340028" y="0"/>
                </a:moveTo>
                <a:lnTo>
                  <a:pt x="0" y="0"/>
                </a:lnTo>
                <a:lnTo>
                  <a:pt x="0" y="13574031"/>
                </a:lnTo>
                <a:lnTo>
                  <a:pt x="12340028" y="13574031"/>
                </a:lnTo>
                <a:lnTo>
                  <a:pt x="12340028" y="0"/>
                </a:lnTo>
                <a:close/>
              </a:path>
            </a:pathLst>
          </a:custGeom>
          <a:blipFill>
            <a:blip r:embed="rId3">
              <a:alphaModFix amt="9999"/>
            </a:blip>
            <a:stretch>
              <a:fillRect/>
            </a:stretch>
          </a:blipFill>
        </p:spPr>
        <p:txBody>
          <a:bodyPr/>
          <a:lstStyle/>
          <a:p>
            <a:endParaRPr lang="en-US" dirty="0"/>
          </a:p>
        </p:txBody>
      </p:sp>
      <p:grpSp>
        <p:nvGrpSpPr>
          <p:cNvPr id="3" name="Group 3"/>
          <p:cNvGrpSpPr/>
          <p:nvPr/>
        </p:nvGrpSpPr>
        <p:grpSpPr>
          <a:xfrm>
            <a:off x="0" y="10048219"/>
            <a:ext cx="18288000" cy="238781"/>
            <a:chOff x="0" y="0"/>
            <a:chExt cx="4816593" cy="62889"/>
          </a:xfrm>
        </p:grpSpPr>
        <p:sp>
          <p:nvSpPr>
            <p:cNvPr id="4" name="Freeform 4"/>
            <p:cNvSpPr/>
            <p:nvPr/>
          </p:nvSpPr>
          <p:spPr>
            <a:xfrm>
              <a:off x="0" y="0"/>
              <a:ext cx="4816592" cy="62889"/>
            </a:xfrm>
            <a:custGeom>
              <a:avLst/>
              <a:gdLst/>
              <a:ahLst/>
              <a:cxnLst/>
              <a:rect l="l" t="t" r="r" b="b"/>
              <a:pathLst>
                <a:path w="4816592" h="62889">
                  <a:moveTo>
                    <a:pt x="0" y="0"/>
                  </a:moveTo>
                  <a:lnTo>
                    <a:pt x="4816592" y="0"/>
                  </a:lnTo>
                  <a:lnTo>
                    <a:pt x="4816592" y="62889"/>
                  </a:lnTo>
                  <a:lnTo>
                    <a:pt x="0" y="62889"/>
                  </a:lnTo>
                  <a:close/>
                </a:path>
              </a:pathLst>
            </a:custGeom>
            <a:solidFill>
              <a:srgbClr val="A6A6A6"/>
            </a:solidFill>
          </p:spPr>
        </p:sp>
        <p:sp>
          <p:nvSpPr>
            <p:cNvPr id="5" name="TextBox 5"/>
            <p:cNvSpPr txBox="1"/>
            <p:nvPr/>
          </p:nvSpPr>
          <p:spPr>
            <a:xfrm>
              <a:off x="0" y="28575"/>
              <a:ext cx="4816593" cy="34314"/>
            </a:xfrm>
            <a:prstGeom prst="rect">
              <a:avLst/>
            </a:prstGeom>
          </p:spPr>
          <p:txBody>
            <a:bodyPr lIns="50800" tIns="50800" rIns="50800" bIns="50800" rtlCol="0" anchor="ctr"/>
            <a:lstStyle/>
            <a:p>
              <a:pPr algn="ctr">
                <a:lnSpc>
                  <a:spcPts val="2688"/>
                </a:lnSpc>
              </a:pPr>
              <a:endParaRPr/>
            </a:p>
          </p:txBody>
        </p:sp>
      </p:grpSp>
      <p:sp>
        <p:nvSpPr>
          <p:cNvPr id="6" name="TextBox 6"/>
          <p:cNvSpPr txBox="1"/>
          <p:nvPr/>
        </p:nvSpPr>
        <p:spPr>
          <a:xfrm>
            <a:off x="1028700" y="1209675"/>
            <a:ext cx="16230600" cy="2501265"/>
          </a:xfrm>
          <a:prstGeom prst="rect">
            <a:avLst/>
          </a:prstGeom>
        </p:spPr>
        <p:txBody>
          <a:bodyPr lIns="0" tIns="0" rIns="0" bIns="0" rtlCol="0" anchor="t">
            <a:spAutoFit/>
          </a:bodyPr>
          <a:lstStyle/>
          <a:p>
            <a:pPr algn="l">
              <a:lnSpc>
                <a:spcPts val="9600"/>
              </a:lnSpc>
              <a:spcBef>
                <a:spcPct val="0"/>
              </a:spcBef>
            </a:pPr>
            <a:r>
              <a:rPr lang="en-US" sz="9600" b="1" spc="-432" dirty="0">
                <a:solidFill>
                  <a:srgbClr val="FFFFFF"/>
                </a:solidFill>
                <a:latin typeface="Montserrat Bold"/>
                <a:ea typeface="Montserrat Bold"/>
                <a:cs typeface="Montserrat Bold"/>
                <a:sym typeface="Montserrat Bold"/>
              </a:rPr>
              <a:t>REQUESTING BANNER FINANCE ACCESS</a:t>
            </a:r>
          </a:p>
        </p:txBody>
      </p:sp>
      <p:sp>
        <p:nvSpPr>
          <p:cNvPr id="7" name="TextBox 7"/>
          <p:cNvSpPr txBox="1"/>
          <p:nvPr/>
        </p:nvSpPr>
        <p:spPr>
          <a:xfrm>
            <a:off x="1028700" y="4323078"/>
            <a:ext cx="14592300" cy="580390"/>
          </a:xfrm>
          <a:prstGeom prst="rect">
            <a:avLst/>
          </a:prstGeom>
        </p:spPr>
        <p:txBody>
          <a:bodyPr wrap="square" lIns="0" tIns="0" rIns="0" bIns="0" rtlCol="0" anchor="t">
            <a:spAutoFit/>
          </a:bodyPr>
          <a:lstStyle/>
          <a:p>
            <a:pPr algn="l">
              <a:lnSpc>
                <a:spcPts val="4759"/>
              </a:lnSpc>
            </a:pPr>
            <a:r>
              <a:rPr lang="en-US" sz="3399" b="1" dirty="0">
                <a:solidFill>
                  <a:srgbClr val="FFFFFF"/>
                </a:solidFill>
                <a:latin typeface="Montserrat Bold"/>
                <a:ea typeface="Montserrat Bold"/>
                <a:cs typeface="Montserrat Bold"/>
                <a:sym typeface="Montserrat Bold"/>
              </a:rPr>
              <a:t>When to complete a Banner Access Request form:</a:t>
            </a:r>
          </a:p>
        </p:txBody>
      </p:sp>
      <p:sp>
        <p:nvSpPr>
          <p:cNvPr id="21" name="TextBox 8">
            <a:extLst>
              <a:ext uri="{FF2B5EF4-FFF2-40B4-BE49-F238E27FC236}">
                <a16:creationId xmlns:a16="http://schemas.microsoft.com/office/drawing/2014/main" id="{8ED7D3C6-630F-4767-B5F6-C12BE143A1AA}"/>
              </a:ext>
            </a:extLst>
          </p:cNvPr>
          <p:cNvSpPr txBox="1"/>
          <p:nvPr/>
        </p:nvSpPr>
        <p:spPr>
          <a:xfrm>
            <a:off x="762000" y="5284843"/>
            <a:ext cx="12496800" cy="2698239"/>
          </a:xfrm>
          <a:prstGeom prst="rect">
            <a:avLst/>
          </a:prstGeom>
        </p:spPr>
        <p:txBody>
          <a:bodyPr wrap="square" lIns="0" tIns="0" rIns="0" bIns="0" rtlCol="0" anchor="t">
            <a:spAutoFit/>
          </a:bodyPr>
          <a:lstStyle/>
          <a:p>
            <a:pPr marL="685800" indent="-685800">
              <a:lnSpc>
                <a:spcPts val="5376"/>
              </a:lnSpc>
              <a:spcBef>
                <a:spcPct val="0"/>
              </a:spcBef>
              <a:buFont typeface="Arial" panose="020B0604020202020204" pitchFamily="34" charset="0"/>
              <a:buChar char="•"/>
            </a:pPr>
            <a:r>
              <a:rPr lang="en-US" sz="3200" dirty="0">
                <a:solidFill>
                  <a:srgbClr val="FFFFFF"/>
                </a:solidFill>
                <a:latin typeface="Montserrat"/>
                <a:ea typeface="Montserrat"/>
                <a:cs typeface="Montserrat"/>
                <a:sym typeface="Montserrat"/>
              </a:rPr>
              <a:t>When a employee needs Banner Finance access</a:t>
            </a:r>
          </a:p>
          <a:p>
            <a:pPr marL="2514600" lvl="4" indent="-685800">
              <a:lnSpc>
                <a:spcPts val="5376"/>
              </a:lnSpc>
              <a:spcBef>
                <a:spcPct val="0"/>
              </a:spcBef>
              <a:buFont typeface="Arial" panose="020B0604020202020204" pitchFamily="34" charset="0"/>
              <a:buChar char="•"/>
            </a:pPr>
            <a:r>
              <a:rPr lang="en-US" sz="3200" dirty="0">
                <a:solidFill>
                  <a:srgbClr val="FFFFFF"/>
                </a:solidFill>
                <a:latin typeface="Montserrat"/>
                <a:ea typeface="Montserrat"/>
                <a:cs typeface="Montserrat"/>
                <a:sym typeface="Montserrat"/>
              </a:rPr>
              <a:t>Ex. New employees, Banner/Oracle ID creation</a:t>
            </a:r>
          </a:p>
          <a:p>
            <a:pPr marL="685800" indent="-685800">
              <a:lnSpc>
                <a:spcPts val="5376"/>
              </a:lnSpc>
              <a:spcBef>
                <a:spcPct val="0"/>
              </a:spcBef>
              <a:buFont typeface="Arial" panose="020B0604020202020204" pitchFamily="34" charset="0"/>
              <a:buChar char="•"/>
            </a:pPr>
            <a:r>
              <a:rPr lang="en-US" sz="3200" dirty="0">
                <a:solidFill>
                  <a:srgbClr val="FFFFFF"/>
                </a:solidFill>
                <a:latin typeface="Montserrat"/>
                <a:ea typeface="Montserrat"/>
                <a:cs typeface="Montserrat"/>
                <a:sym typeface="Montserrat"/>
              </a:rPr>
              <a:t>When an employee needs access to a Banner form </a:t>
            </a:r>
          </a:p>
          <a:p>
            <a:pPr marL="685800" indent="-685800">
              <a:lnSpc>
                <a:spcPts val="5376"/>
              </a:lnSpc>
              <a:spcBef>
                <a:spcPct val="0"/>
              </a:spcBef>
              <a:buFont typeface="Arial" panose="020B0604020202020204" pitchFamily="34" charset="0"/>
              <a:buChar char="•"/>
            </a:pPr>
            <a:r>
              <a:rPr lang="en-US" sz="3200" dirty="0">
                <a:solidFill>
                  <a:srgbClr val="FFFFFF"/>
                </a:solidFill>
                <a:latin typeface="Montserrat"/>
                <a:ea typeface="Montserrat"/>
                <a:cs typeface="Montserrat"/>
                <a:sym typeface="Montserrat"/>
              </a:rPr>
              <a:t>When an employee needs access to a fund or org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TotalTime>
  <Words>1147</Words>
  <Application>Microsoft Office PowerPoint</Application>
  <PresentationFormat>Custom</PresentationFormat>
  <Paragraphs>251</Paragraphs>
  <Slides>33</Slides>
  <Notes>33</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Montserrat Bold</vt:lpstr>
      <vt:lpstr>Canva Sans</vt:lpstr>
      <vt:lpstr>Rowdies</vt:lpstr>
      <vt:lpstr>Calibri</vt:lpstr>
      <vt:lpstr>Canva Sans Bold</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AAMU - BPI - March 2026 Training</dc:title>
  <dc:creator>Alyssa DuToit</dc:creator>
  <cp:lastModifiedBy>Alyssa DuToit</cp:lastModifiedBy>
  <cp:revision>3</cp:revision>
  <dcterms:created xsi:type="dcterms:W3CDTF">2006-08-16T00:00:00Z</dcterms:created>
  <dcterms:modified xsi:type="dcterms:W3CDTF">2026-08-27T20:43:51Z</dcterms:modified>
  <dc:identifier>DAHD2sA6KIY</dc:identifier>
</cp:coreProperties>
</file>