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 Ultra-Bold" panose="020B0604020202020204" charset="0"/>
      <p:regular r:id="rId15"/>
    </p:embeddedFont>
    <p:embeddedFont>
      <p:font typeface="Public Sans" panose="020B0604020202020204" charset="0"/>
      <p:regular r:id="rId16"/>
    </p:embeddedFont>
    <p:embeddedFont>
      <p:font typeface="Public Sans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138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yssa DuToit" userId="926418c4-fd70-4f20-b6bf-dc97f3241573" providerId="ADAL" clId="{D36BDE1C-E400-4149-BA30-F47F28D5B871}"/>
    <pc:docChg chg="modSld">
      <pc:chgData name="Alyssa DuToit" userId="926418c4-fd70-4f20-b6bf-dc97f3241573" providerId="ADAL" clId="{D36BDE1C-E400-4149-BA30-F47F28D5B871}" dt="2026-09-23T19:00:42.576" v="0" actId="14100"/>
      <pc:docMkLst>
        <pc:docMk/>
      </pc:docMkLst>
      <pc:sldChg chg="modSp mod">
        <pc:chgData name="Alyssa DuToit" userId="926418c4-fd70-4f20-b6bf-dc97f3241573" providerId="ADAL" clId="{D36BDE1C-E400-4149-BA30-F47F28D5B871}" dt="2026-09-23T19:00:42.576" v="0" actId="14100"/>
        <pc:sldMkLst>
          <pc:docMk/>
          <pc:sldMk cId="0" sldId="256"/>
        </pc:sldMkLst>
        <pc:spChg chg="mod">
          <ac:chgData name="Alyssa DuToit" userId="926418c4-fd70-4f20-b6bf-dc97f3241573" providerId="ADAL" clId="{D36BDE1C-E400-4149-BA30-F47F28D5B871}" dt="2026-09-23T19:00:42.576" v="0" actId="14100"/>
          <ac:spMkLst>
            <pc:docMk/>
            <pc:sldMk cId="0" sldId="256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21612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" y="4305299"/>
            <a:ext cx="4267200" cy="5981700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35637" y="7861875"/>
            <a:ext cx="2118150" cy="2118150"/>
          </a:xfrm>
          <a:custGeom>
            <a:avLst/>
            <a:gdLst/>
            <a:ahLst/>
            <a:cxnLst/>
            <a:rect l="l" t="t" r="r" b="b"/>
            <a:pathLst>
              <a:path w="2118150" h="2118150">
                <a:moveTo>
                  <a:pt x="0" y="0"/>
                </a:moveTo>
                <a:lnTo>
                  <a:pt x="2118150" y="0"/>
                </a:lnTo>
                <a:lnTo>
                  <a:pt x="2118150" y="2118149"/>
                </a:lnTo>
                <a:lnTo>
                  <a:pt x="0" y="21181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42611" y="1257300"/>
            <a:ext cx="13686031" cy="468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47"/>
              </a:lnSpc>
            </a:pPr>
            <a:r>
              <a:rPr lang="en-US" sz="12147" b="1">
                <a:solidFill>
                  <a:srgbClr val="61162D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BANNER FINANCE SELF-SERVICE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13037" y="5861616"/>
            <a:ext cx="8000998" cy="586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GETTING READY FOR OCTOBER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2611" y="6698605"/>
            <a:ext cx="6386989" cy="1626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Banner Finance Self-Service 9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Transition Information Session</a:t>
            </a:r>
          </a:p>
          <a:p>
            <a:pPr algn="just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September 23, 2026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8D75259-68E7-4371-AC3E-58FEA0B67AAA}"/>
              </a:ext>
            </a:extLst>
          </p:cNvPr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62050"/>
            <a:ext cx="12008383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Watch the Webinar!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 flipV="1">
            <a:off x="9511525" y="1499374"/>
            <a:ext cx="7658100" cy="9917151"/>
          </a:xfrm>
          <a:custGeom>
            <a:avLst/>
            <a:gdLst/>
            <a:ahLst/>
            <a:cxnLst/>
            <a:rect l="l" t="t" r="r" b="b"/>
            <a:pathLst>
              <a:path w="7489137" h="9779069">
                <a:moveTo>
                  <a:pt x="0" y="9779069"/>
                </a:moveTo>
                <a:lnTo>
                  <a:pt x="7489138" y="9779069"/>
                </a:lnTo>
                <a:lnTo>
                  <a:pt x="7489138" y="0"/>
                </a:lnTo>
                <a:lnTo>
                  <a:pt x="0" y="0"/>
                </a:lnTo>
                <a:lnTo>
                  <a:pt x="0" y="977906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4609" t="-6541" r="35119" b="5335"/>
            </a:stretch>
          </a:blipFill>
        </p:spPr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A96F2763-C32B-4D10-AFFB-A3896C4B0CDD}"/>
              </a:ext>
            </a:extLst>
          </p:cNvPr>
          <p:cNvSpPr/>
          <p:nvPr/>
        </p:nvSpPr>
        <p:spPr>
          <a:xfrm flipV="1">
            <a:off x="1" y="4305299"/>
            <a:ext cx="4267200" cy="5981700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4" name="BPI Webinar 9-23-2026">
            <a:hlinkClick r:id="" action="ppaction://media"/>
            <a:extLst>
              <a:ext uri="{FF2B5EF4-FFF2-40B4-BE49-F238E27FC236}">
                <a16:creationId xmlns:a16="http://schemas.microsoft.com/office/drawing/2014/main" id="{7A5B2B05-E467-4A48-BA20-6F89D97D6E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47549" y="2628899"/>
            <a:ext cx="11892137" cy="668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62050"/>
            <a:ext cx="12008383" cy="208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WHAT IS CHANGING OCTOBER 1?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 flipV="1">
            <a:off x="9511525" y="1499374"/>
            <a:ext cx="7658100" cy="9917151"/>
          </a:xfrm>
          <a:custGeom>
            <a:avLst/>
            <a:gdLst/>
            <a:ahLst/>
            <a:cxnLst/>
            <a:rect l="l" t="t" r="r" b="b"/>
            <a:pathLst>
              <a:path w="7489137" h="9779069">
                <a:moveTo>
                  <a:pt x="0" y="9779069"/>
                </a:moveTo>
                <a:lnTo>
                  <a:pt x="7489138" y="9779069"/>
                </a:lnTo>
                <a:lnTo>
                  <a:pt x="7489138" y="0"/>
                </a:lnTo>
                <a:lnTo>
                  <a:pt x="0" y="0"/>
                </a:lnTo>
                <a:lnTo>
                  <a:pt x="0" y="977906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4609" t="-6541" r="35119" b="533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3594101"/>
            <a:ext cx="13583812" cy="638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Beginning October 1:</a:t>
            </a:r>
          </a:p>
          <a:p>
            <a:pPr marL="971552" lvl="1" indent="-485776" algn="l">
              <a:lnSpc>
                <a:spcPts val="6300"/>
              </a:lnSpc>
              <a:spcBef>
                <a:spcPct val="0"/>
              </a:spcBef>
              <a:buFont typeface="Arial"/>
              <a:buChar char="•"/>
            </a:pPr>
            <a:r>
              <a:rPr lang="en-US" sz="45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Requisitions will be entered in Banner Finance Self-Service 9</a:t>
            </a:r>
          </a:p>
          <a:p>
            <a:pPr marL="971552" lvl="1" indent="-485776" algn="l">
              <a:lnSpc>
                <a:spcPts val="6300"/>
              </a:lnSpc>
              <a:spcBef>
                <a:spcPct val="0"/>
              </a:spcBef>
              <a:buFont typeface="Arial"/>
              <a:buChar char="•"/>
            </a:pPr>
            <a:r>
              <a:rPr lang="en-US" sz="45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Non-labor budget changes will be entered in Banner Finance Self-Service 9</a:t>
            </a:r>
          </a:p>
          <a:p>
            <a:pPr marL="971552" lvl="1" indent="-485776" algn="l">
              <a:lnSpc>
                <a:spcPts val="6300"/>
              </a:lnSpc>
              <a:spcBef>
                <a:spcPct val="0"/>
              </a:spcBef>
              <a:buFont typeface="Arial"/>
              <a:buChar char="•"/>
            </a:pPr>
            <a:r>
              <a:rPr lang="en-US" sz="45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Users will use Self-Service instead of Banner Admin Pages for these transactions</a:t>
            </a:r>
          </a:p>
          <a:p>
            <a:pPr algn="l">
              <a:lnSpc>
                <a:spcPts val="6300"/>
              </a:lnSpc>
              <a:spcBef>
                <a:spcPct val="0"/>
              </a:spcBef>
            </a:pPr>
            <a:endParaRPr lang="en-US" sz="4500" dirty="0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A96F2763-C32B-4D10-AFFB-A3896C4B0CDD}"/>
              </a:ext>
            </a:extLst>
          </p:cNvPr>
          <p:cNvSpPr/>
          <p:nvPr/>
        </p:nvSpPr>
        <p:spPr>
          <a:xfrm flipV="1">
            <a:off x="1" y="4305299"/>
            <a:ext cx="4267200" cy="5981700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62050"/>
            <a:ext cx="12008383" cy="208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WHAT WILL BE DIFFERENT?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603626"/>
            <a:ext cx="13805039" cy="656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94" lvl="1" indent="-442597" algn="l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Requisitions are created through My Requisitions</a:t>
            </a:r>
          </a:p>
          <a:p>
            <a:pPr marL="1770388" lvl="2" indent="-590129" algn="l">
              <a:lnSpc>
                <a:spcPts val="5740"/>
              </a:lnSpc>
              <a:spcBef>
                <a:spcPct val="0"/>
              </a:spcBef>
              <a:buFont typeface="Arial"/>
              <a:buChar char="⚬"/>
            </a:pPr>
            <a:r>
              <a:rPr lang="en-US" sz="410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Use of FPAREQN will be restricted</a:t>
            </a:r>
          </a:p>
          <a:p>
            <a:pPr marL="885194" lvl="1" indent="-442597" algn="l">
              <a:lnSpc>
                <a:spcPts val="5740"/>
              </a:lnSpc>
              <a:spcBef>
                <a:spcPct val="0"/>
              </a:spcBef>
              <a:buFont typeface="Arial"/>
              <a:buChar char="•"/>
            </a:pPr>
            <a:r>
              <a:rPr lang="en-US" sz="410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Budget transfers are entered through My Journals</a:t>
            </a:r>
          </a:p>
          <a:p>
            <a:pPr marL="1770388" lvl="2" indent="-590129" algn="l">
              <a:lnSpc>
                <a:spcPts val="5740"/>
              </a:lnSpc>
              <a:spcBef>
                <a:spcPct val="0"/>
              </a:spcBef>
              <a:buFont typeface="Arial"/>
              <a:buChar char="⚬"/>
            </a:pPr>
            <a:r>
              <a:rPr lang="en-US" sz="410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Request forms are still required</a:t>
            </a:r>
          </a:p>
          <a:p>
            <a:pPr marL="1770388" lvl="2" indent="-590129" algn="l">
              <a:lnSpc>
                <a:spcPts val="5740"/>
              </a:lnSpc>
              <a:buFont typeface="Arial"/>
              <a:buChar char="⚬"/>
            </a:pPr>
            <a:r>
              <a:rPr lang="en-US" sz="410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Departments will enter approved transfers into Banner</a:t>
            </a:r>
          </a:p>
          <a:p>
            <a:pPr marL="885194" lvl="1" indent="-442597" algn="l">
              <a:lnSpc>
                <a:spcPts val="5740"/>
              </a:lnSpc>
              <a:spcBef>
                <a:spcPct val="0"/>
              </a:spcBef>
              <a:buFont typeface="Arial"/>
              <a:buChar char="•"/>
            </a:pPr>
            <a:r>
              <a:rPr lang="en-US" sz="410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Requisitions are subject to budget checking before they can be successfully submitted</a:t>
            </a:r>
          </a:p>
          <a:p>
            <a:pPr algn="l">
              <a:lnSpc>
                <a:spcPts val="6300"/>
              </a:lnSpc>
              <a:spcBef>
                <a:spcPct val="0"/>
              </a:spcBef>
            </a:pPr>
            <a:endParaRPr lang="en-US" sz="4100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AB412C72-1793-4DD1-AE37-29E906DA9F4D}"/>
              </a:ext>
            </a:extLst>
          </p:cNvPr>
          <p:cNvSpPr/>
          <p:nvPr/>
        </p:nvSpPr>
        <p:spPr>
          <a:xfrm flipV="1">
            <a:off x="1" y="4305299"/>
            <a:ext cx="4267200" cy="5981700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A13646B0-9F5E-4A9B-91C6-5A25987CF534}"/>
              </a:ext>
            </a:extLst>
          </p:cNvPr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F00D8560-8A58-4D4E-9800-0E949695ECC4}"/>
              </a:ext>
            </a:extLst>
          </p:cNvPr>
          <p:cNvSpPr/>
          <p:nvPr/>
        </p:nvSpPr>
        <p:spPr>
          <a:xfrm rot="-5400000" flipV="1">
            <a:off x="9511525" y="1499374"/>
            <a:ext cx="7658100" cy="9917151"/>
          </a:xfrm>
          <a:custGeom>
            <a:avLst/>
            <a:gdLst/>
            <a:ahLst/>
            <a:cxnLst/>
            <a:rect l="l" t="t" r="r" b="b"/>
            <a:pathLst>
              <a:path w="7489137" h="9779069">
                <a:moveTo>
                  <a:pt x="0" y="9779069"/>
                </a:moveTo>
                <a:lnTo>
                  <a:pt x="7489138" y="9779069"/>
                </a:lnTo>
                <a:lnTo>
                  <a:pt x="7489138" y="0"/>
                </a:lnTo>
                <a:lnTo>
                  <a:pt x="0" y="0"/>
                </a:lnTo>
                <a:lnTo>
                  <a:pt x="0" y="977906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4609" t="-6541" r="35119" b="5335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62050"/>
            <a:ext cx="12008383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TRAINING SESSIONS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580531"/>
            <a:ext cx="13805039" cy="545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In-Person Training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Identical Sessions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September 28 &amp; September 30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10:00–11:30 AM | ARC Auditorium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Registration Link will be provided at the end of this webinar</a:t>
            </a:r>
          </a:p>
          <a:p>
            <a:pPr algn="l">
              <a:lnSpc>
                <a:spcPts val="6159"/>
              </a:lnSpc>
            </a:pPr>
            <a:endParaRPr lang="en-US" sz="4399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9C49CDB-40D7-4DB3-847A-FE6BF88E5E88}"/>
              </a:ext>
            </a:extLst>
          </p:cNvPr>
          <p:cNvSpPr/>
          <p:nvPr/>
        </p:nvSpPr>
        <p:spPr>
          <a:xfrm flipV="1">
            <a:off x="1" y="4305299"/>
            <a:ext cx="4267200" cy="5981700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D964C45-0476-4F73-BDEC-A717EC673D88}"/>
              </a:ext>
            </a:extLst>
          </p:cNvPr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C88ADBF-BA29-4DD6-83D0-99D56D550233}"/>
              </a:ext>
            </a:extLst>
          </p:cNvPr>
          <p:cNvSpPr/>
          <p:nvPr/>
        </p:nvSpPr>
        <p:spPr>
          <a:xfrm rot="-5400000" flipV="1">
            <a:off x="9511525" y="1499374"/>
            <a:ext cx="7658100" cy="9917151"/>
          </a:xfrm>
          <a:custGeom>
            <a:avLst/>
            <a:gdLst/>
            <a:ahLst/>
            <a:cxnLst/>
            <a:rect l="l" t="t" r="r" b="b"/>
            <a:pathLst>
              <a:path w="7489137" h="9779069">
                <a:moveTo>
                  <a:pt x="0" y="9779069"/>
                </a:moveTo>
                <a:lnTo>
                  <a:pt x="7489138" y="9779069"/>
                </a:lnTo>
                <a:lnTo>
                  <a:pt x="7489138" y="0"/>
                </a:lnTo>
                <a:lnTo>
                  <a:pt x="0" y="0"/>
                </a:lnTo>
                <a:lnTo>
                  <a:pt x="0" y="977906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4609" t="-6541" r="35119" b="5335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62050"/>
            <a:ext cx="12008383" cy="208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WHAT WE'LL COVER IN TRAINING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594101"/>
            <a:ext cx="13805039" cy="545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Budget queries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Non-labor budget changes (budget transfers)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Requisitions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Approvals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Checking document status</a:t>
            </a:r>
          </a:p>
          <a:p>
            <a:pPr marL="949954" lvl="1" indent="-474977" algn="l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Viewing Finance documents</a:t>
            </a:r>
          </a:p>
          <a:p>
            <a:pPr algn="l">
              <a:lnSpc>
                <a:spcPts val="6159"/>
              </a:lnSpc>
            </a:pPr>
            <a:endParaRPr lang="en-US" sz="4399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90A45977-7C83-446A-9299-C64A76146609}"/>
              </a:ext>
            </a:extLst>
          </p:cNvPr>
          <p:cNvSpPr/>
          <p:nvPr/>
        </p:nvSpPr>
        <p:spPr>
          <a:xfrm flipV="1">
            <a:off x="1" y="4305299"/>
            <a:ext cx="4267200" cy="5981700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7522951-FDAA-45AD-AF89-2308C496BA13}"/>
              </a:ext>
            </a:extLst>
          </p:cNvPr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CE9FFD1C-5E9B-4394-A3E3-1FC402D763F1}"/>
              </a:ext>
            </a:extLst>
          </p:cNvPr>
          <p:cNvSpPr/>
          <p:nvPr/>
        </p:nvSpPr>
        <p:spPr>
          <a:xfrm rot="-5400000" flipV="1">
            <a:off x="9511525" y="1499374"/>
            <a:ext cx="7658100" cy="9917151"/>
          </a:xfrm>
          <a:custGeom>
            <a:avLst/>
            <a:gdLst/>
            <a:ahLst/>
            <a:cxnLst/>
            <a:rect l="l" t="t" r="r" b="b"/>
            <a:pathLst>
              <a:path w="7489137" h="9779069">
                <a:moveTo>
                  <a:pt x="0" y="9779069"/>
                </a:moveTo>
                <a:lnTo>
                  <a:pt x="7489138" y="9779069"/>
                </a:lnTo>
                <a:lnTo>
                  <a:pt x="7489138" y="0"/>
                </a:lnTo>
                <a:lnTo>
                  <a:pt x="0" y="0"/>
                </a:lnTo>
                <a:lnTo>
                  <a:pt x="0" y="977906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609" t="-6541" r="35119" b="5335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62050"/>
            <a:ext cx="12008383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HELP &amp; RESOURCES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317437"/>
            <a:ext cx="14287500" cy="8029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Informational Session</a:t>
            </a:r>
          </a:p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September 23 — Today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In-Person Training</a:t>
            </a:r>
          </a:p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September 28 &amp; September 30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Training Recording</a:t>
            </a:r>
          </a:p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 If all goes well, the in-person training will be recorded and made available online.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Written Procedures</a:t>
            </a:r>
          </a:p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61162D"/>
                </a:solidFill>
                <a:latin typeface="Public Sans"/>
                <a:ea typeface="Public Sans"/>
                <a:cs typeface="Public Sans"/>
                <a:sym typeface="Public Sans"/>
              </a:rPr>
              <a:t>Step-by-step procedures are in progress and are expected to be available within one week following the in-person training sessions.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61162D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1E603929-6CD5-42F2-92B7-FC14C36BD306}"/>
              </a:ext>
            </a:extLst>
          </p:cNvPr>
          <p:cNvSpPr/>
          <p:nvPr/>
        </p:nvSpPr>
        <p:spPr>
          <a:xfrm flipV="1">
            <a:off x="24071" y="5625786"/>
            <a:ext cx="4958576" cy="4661214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0" y="8097550"/>
                </a:moveTo>
                <a:lnTo>
                  <a:pt x="6791821" y="8097550"/>
                </a:lnTo>
                <a:lnTo>
                  <a:pt x="6791821" y="0"/>
                </a:lnTo>
                <a:lnTo>
                  <a:pt x="0" y="0"/>
                </a:lnTo>
                <a:lnTo>
                  <a:pt x="0" y="809755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8636" b="28636"/>
            </a:stretch>
          </a:blipFill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D9367769-46C6-4E1D-B70B-A3FD0356601B}"/>
              </a:ext>
            </a:extLst>
          </p:cNvPr>
          <p:cNvSpPr/>
          <p:nvPr/>
        </p:nvSpPr>
        <p:spPr>
          <a:xfrm flipH="1">
            <a:off x="10286999" y="1"/>
            <a:ext cx="8000998" cy="93344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9257423" y="0"/>
                </a:moveTo>
                <a:lnTo>
                  <a:pt x="0" y="0"/>
                </a:lnTo>
                <a:lnTo>
                  <a:pt x="0" y="11037166"/>
                </a:lnTo>
                <a:lnTo>
                  <a:pt x="9257423" y="11037166"/>
                </a:lnTo>
                <a:lnTo>
                  <a:pt x="92574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346CCE5F-EC80-4443-B605-52F2565D0929}"/>
              </a:ext>
            </a:extLst>
          </p:cNvPr>
          <p:cNvSpPr/>
          <p:nvPr/>
        </p:nvSpPr>
        <p:spPr>
          <a:xfrm rot="-5400000" flipV="1">
            <a:off x="9533149" y="1492165"/>
            <a:ext cx="7658100" cy="9917151"/>
          </a:xfrm>
          <a:custGeom>
            <a:avLst/>
            <a:gdLst/>
            <a:ahLst/>
            <a:cxnLst/>
            <a:rect l="l" t="t" r="r" b="b"/>
            <a:pathLst>
              <a:path w="7489137" h="9779069">
                <a:moveTo>
                  <a:pt x="0" y="9779069"/>
                </a:moveTo>
                <a:lnTo>
                  <a:pt x="7489138" y="9779069"/>
                </a:lnTo>
                <a:lnTo>
                  <a:pt x="7489138" y="0"/>
                </a:lnTo>
                <a:lnTo>
                  <a:pt x="0" y="0"/>
                </a:lnTo>
                <a:lnTo>
                  <a:pt x="0" y="977906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4609" t="-6541" r="35119" b="5335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91925" y="1285875"/>
            <a:ext cx="13304151" cy="193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 b="1">
                <a:solidFill>
                  <a:srgbClr val="61162D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QUESTIONS?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13334999" y="4509133"/>
            <a:ext cx="4952997" cy="5777862"/>
          </a:xfrm>
          <a:custGeom>
            <a:avLst/>
            <a:gdLst/>
            <a:ahLst/>
            <a:cxnLst/>
            <a:rect l="l" t="t" r="r" b="b"/>
            <a:pathLst>
              <a:path w="6791821" h="8097551">
                <a:moveTo>
                  <a:pt x="6791820" y="8097551"/>
                </a:moveTo>
                <a:lnTo>
                  <a:pt x="0" y="8097551"/>
                </a:lnTo>
                <a:lnTo>
                  <a:pt x="0" y="0"/>
                </a:lnTo>
                <a:lnTo>
                  <a:pt x="6791820" y="0"/>
                </a:lnTo>
                <a:lnTo>
                  <a:pt x="6791820" y="809755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" y="1"/>
            <a:ext cx="5257799" cy="7277099"/>
          </a:xfrm>
          <a:custGeom>
            <a:avLst/>
            <a:gdLst/>
            <a:ahLst/>
            <a:cxnLst/>
            <a:rect l="l" t="t" r="r" b="b"/>
            <a:pathLst>
              <a:path w="9257423" h="11037166">
                <a:moveTo>
                  <a:pt x="0" y="0"/>
                </a:moveTo>
                <a:lnTo>
                  <a:pt x="9257423" y="0"/>
                </a:lnTo>
                <a:lnTo>
                  <a:pt x="9257423" y="11037166"/>
                </a:lnTo>
                <a:lnTo>
                  <a:pt x="0" y="110371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36982" y="3223260"/>
            <a:ext cx="11814036" cy="6726299"/>
          </a:xfrm>
          <a:custGeom>
            <a:avLst/>
            <a:gdLst/>
            <a:ahLst/>
            <a:cxnLst/>
            <a:rect l="l" t="t" r="r" b="b"/>
            <a:pathLst>
              <a:path w="11814036" h="6726299">
                <a:moveTo>
                  <a:pt x="0" y="0"/>
                </a:moveTo>
                <a:lnTo>
                  <a:pt x="11814036" y="0"/>
                </a:lnTo>
                <a:lnTo>
                  <a:pt x="11814036" y="6726299"/>
                </a:lnTo>
                <a:lnTo>
                  <a:pt x="0" y="6726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232</Words>
  <Application>Microsoft Office PowerPoint</Application>
  <PresentationFormat>Custom</PresentationFormat>
  <Paragraphs>54</Paragraphs>
  <Slides>8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Public Sans Bold</vt:lpstr>
      <vt:lpstr>Public Sans</vt:lpstr>
      <vt:lpstr>Montserrat Ultra-Bold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09-23-26 Webinar Slides</dc:title>
  <dc:creator>Alyssa DuToit</dc:creator>
  <cp:lastModifiedBy>Alyssa DuToit</cp:lastModifiedBy>
  <cp:revision>7</cp:revision>
  <dcterms:created xsi:type="dcterms:W3CDTF">2006-08-16T00:00:00Z</dcterms:created>
  <dcterms:modified xsi:type="dcterms:W3CDTF">2026-09-23T19:00:44Z</dcterms:modified>
  <dc:identifier>DAHWAuuvYSg</dc:identifier>
</cp:coreProperties>
</file>