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30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301" r:id="rId42"/>
    <p:sldId id="295" r:id="rId43"/>
    <p:sldId id="296" r:id="rId44"/>
    <p:sldId id="297" r:id="rId45"/>
    <p:sldId id="298" r:id="rId46"/>
    <p:sldId id="299" r:id="rId47"/>
    <p:sldId id="300" r:id="rId48"/>
    <p:sldId id="302" r:id="rId49"/>
  </p:sldIdLst>
  <p:sldSz cx="18288000" cy="10287000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anva Sans" panose="020B0604020202020204" charset="0"/>
      <p:regular r:id="rId54"/>
    </p:embeddedFont>
    <p:embeddedFont>
      <p:font typeface="Canva Sans Bold" panose="020B0604020202020204" charset="0"/>
      <p:regular r:id="rId55"/>
    </p:embeddedFont>
    <p:embeddedFont>
      <p:font typeface="Open Sans" panose="020B0606030504020204" pitchFamily="34" charset="0"/>
      <p:regular r:id="rId56"/>
      <p:bold r:id="rId57"/>
      <p:italic r:id="rId58"/>
      <p:boldItalic r:id="rId59"/>
    </p:embeddedFont>
    <p:embeddedFont>
      <p:font typeface="Open Sans Bold" panose="020B0806030504020204" charset="0"/>
      <p:regular r:id="rId60"/>
    </p:embeddedFont>
    <p:embeddedFont>
      <p:font typeface="Poppins Bold" panose="020B0604020202020204" charset="0"/>
      <p:regular r:id="rId61"/>
    </p:embeddedFont>
    <p:embeddedFont>
      <p:font typeface="Poppins Heavy" panose="020B0604020202020204" charset="0"/>
      <p:regular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2" autoAdjust="0"/>
    <p:restoredTop sz="94622" autoAdjust="0"/>
  </p:normalViewPr>
  <p:slideViewPr>
    <p:cSldViewPr>
      <p:cViewPr>
        <p:scale>
          <a:sx n="60" d="100"/>
          <a:sy n="60" d="100"/>
        </p:scale>
        <p:origin x="1200" y="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1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6eGf09R4CpU?feature=oembed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Relationship Id="rId9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30.png"/><Relationship Id="rId4" Type="http://schemas.openxmlformats.org/officeDocument/2006/relationships/image" Target="../media/image11.sv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6.sv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6.sv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6.sv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5.png"/><Relationship Id="rId10" Type="http://schemas.openxmlformats.org/officeDocument/2006/relationships/image" Target="../media/image36.png"/><Relationship Id="rId4" Type="http://schemas.openxmlformats.org/officeDocument/2006/relationships/image" Target="../media/image6.sv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.png"/><Relationship Id="rId7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6.svg"/><Relationship Id="rId9" Type="http://schemas.openxmlformats.org/officeDocument/2006/relationships/image" Target="../media/image4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6.svg"/><Relationship Id="rId9" Type="http://schemas.openxmlformats.org/officeDocument/2006/relationships/image" Target="../media/image4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1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svg"/><Relationship Id="rId11" Type="http://schemas.openxmlformats.org/officeDocument/2006/relationships/image" Target="../media/image65.png"/><Relationship Id="rId5" Type="http://schemas.openxmlformats.org/officeDocument/2006/relationships/image" Target="../media/image61.png"/><Relationship Id="rId10" Type="http://schemas.openxmlformats.org/officeDocument/2006/relationships/image" Target="../media/image11.svg"/><Relationship Id="rId4" Type="http://schemas.openxmlformats.org/officeDocument/2006/relationships/image" Target="../media/image60.png"/><Relationship Id="rId9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4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66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1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11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11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1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1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11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78.png"/><Relationship Id="rId4" Type="http://schemas.openxmlformats.org/officeDocument/2006/relationships/image" Target="../media/image11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11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11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11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9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84.png"/><Relationship Id="rId4" Type="http://schemas.openxmlformats.org/officeDocument/2006/relationships/image" Target="../media/image11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8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0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985833" y="0"/>
            <a:ext cx="7302167" cy="9172698"/>
            <a:chOff x="0" y="0"/>
            <a:chExt cx="1201003" cy="7112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01003" cy="711200"/>
            </a:xfrm>
            <a:custGeom>
              <a:avLst/>
              <a:gdLst/>
              <a:ahLst/>
              <a:cxnLst/>
              <a:rect l="l" t="t" r="r" b="b"/>
              <a:pathLst>
                <a:path w="1201003" h="711200">
                  <a:moveTo>
                    <a:pt x="600502" y="711200"/>
                  </a:moveTo>
                  <a:lnTo>
                    <a:pt x="1201003" y="0"/>
                  </a:lnTo>
                  <a:lnTo>
                    <a:pt x="0" y="0"/>
                  </a:lnTo>
                  <a:lnTo>
                    <a:pt x="600502" y="711200"/>
                  </a:lnTo>
                  <a:close/>
                </a:path>
              </a:pathLst>
            </a:custGeom>
            <a:solidFill>
              <a:srgbClr val="62112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87657" y="12700"/>
              <a:ext cx="82569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18914010">
            <a:off x="8492053" y="4051841"/>
            <a:ext cx="14549260" cy="7386399"/>
            <a:chOff x="0" y="0"/>
            <a:chExt cx="1071178" cy="8130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1178" cy="813006"/>
            </a:xfrm>
            <a:custGeom>
              <a:avLst/>
              <a:gdLst/>
              <a:ahLst/>
              <a:cxnLst/>
              <a:rect l="l" t="t" r="r" b="b"/>
              <a:pathLst>
                <a:path w="1071178" h="813006">
                  <a:moveTo>
                    <a:pt x="535589" y="813006"/>
                  </a:moveTo>
                  <a:lnTo>
                    <a:pt x="1071178" y="0"/>
                  </a:lnTo>
                  <a:lnTo>
                    <a:pt x="0" y="0"/>
                  </a:lnTo>
                  <a:lnTo>
                    <a:pt x="535589" y="813006"/>
                  </a:lnTo>
                  <a:close/>
                </a:path>
              </a:pathLst>
            </a:custGeom>
            <a:solidFill>
              <a:srgbClr val="62112D"/>
            </a:solidFill>
          </p:spPr>
          <p:txBody>
            <a:bodyPr>
              <a:noAutofit/>
            </a:bodyPr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67372" y="211605"/>
              <a:ext cx="736435" cy="32301"/>
            </a:xfrm>
            <a:prstGeom prst="rect">
              <a:avLst/>
            </a:prstGeom>
          </p:spPr>
          <p:txBody>
            <a:bodyPr lIns="50800" tIns="50800" rIns="50800" bIns="50800" rtlCol="0" anchor="ctr">
              <a:no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44767" y="1869759"/>
            <a:ext cx="6804013" cy="680401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83525" y="8850"/>
                  </a:moveTo>
                  <a:lnTo>
                    <a:pt x="803950" y="229275"/>
                  </a:lnTo>
                  <a:cubicBezTo>
                    <a:pt x="809616" y="234941"/>
                    <a:pt x="812800" y="242627"/>
                    <a:pt x="812800" y="250641"/>
                  </a:cubicBezTo>
                  <a:lnTo>
                    <a:pt x="812800" y="562159"/>
                  </a:lnTo>
                  <a:cubicBezTo>
                    <a:pt x="812800" y="570173"/>
                    <a:pt x="809616" y="577859"/>
                    <a:pt x="803950" y="583525"/>
                  </a:cubicBezTo>
                  <a:lnTo>
                    <a:pt x="583525" y="803950"/>
                  </a:lnTo>
                  <a:cubicBezTo>
                    <a:pt x="577859" y="809616"/>
                    <a:pt x="570173" y="812800"/>
                    <a:pt x="562159" y="812800"/>
                  </a:cubicBezTo>
                  <a:lnTo>
                    <a:pt x="250641" y="812800"/>
                  </a:lnTo>
                  <a:cubicBezTo>
                    <a:pt x="242627" y="812800"/>
                    <a:pt x="234941" y="809616"/>
                    <a:pt x="229275" y="803950"/>
                  </a:cubicBezTo>
                  <a:lnTo>
                    <a:pt x="8850" y="583525"/>
                  </a:lnTo>
                  <a:cubicBezTo>
                    <a:pt x="3184" y="577859"/>
                    <a:pt x="0" y="570173"/>
                    <a:pt x="0" y="562159"/>
                  </a:cubicBezTo>
                  <a:lnTo>
                    <a:pt x="0" y="250641"/>
                  </a:lnTo>
                  <a:cubicBezTo>
                    <a:pt x="0" y="242627"/>
                    <a:pt x="3184" y="234941"/>
                    <a:pt x="8850" y="229275"/>
                  </a:cubicBezTo>
                  <a:lnTo>
                    <a:pt x="229275" y="8850"/>
                  </a:lnTo>
                  <a:cubicBezTo>
                    <a:pt x="234941" y="3184"/>
                    <a:pt x="242627" y="0"/>
                    <a:pt x="250641" y="0"/>
                  </a:cubicBezTo>
                  <a:lnTo>
                    <a:pt x="562159" y="0"/>
                  </a:lnTo>
                  <a:cubicBezTo>
                    <a:pt x="570173" y="0"/>
                    <a:pt x="577859" y="3184"/>
                    <a:pt x="583525" y="8850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428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13261545" y="5271765"/>
            <a:ext cx="3876165" cy="387616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90210" y="15535"/>
                  </a:moveTo>
                  <a:lnTo>
                    <a:pt x="797265" y="222590"/>
                  </a:lnTo>
                  <a:cubicBezTo>
                    <a:pt x="807212" y="232537"/>
                    <a:pt x="812800" y="246028"/>
                    <a:pt x="812800" y="260095"/>
                  </a:cubicBezTo>
                  <a:lnTo>
                    <a:pt x="812800" y="552705"/>
                  </a:lnTo>
                  <a:cubicBezTo>
                    <a:pt x="812800" y="566772"/>
                    <a:pt x="807212" y="580263"/>
                    <a:pt x="797265" y="590210"/>
                  </a:cubicBezTo>
                  <a:lnTo>
                    <a:pt x="590210" y="797265"/>
                  </a:lnTo>
                  <a:cubicBezTo>
                    <a:pt x="580263" y="807212"/>
                    <a:pt x="566772" y="812800"/>
                    <a:pt x="552705" y="812800"/>
                  </a:cubicBezTo>
                  <a:lnTo>
                    <a:pt x="260095" y="812800"/>
                  </a:lnTo>
                  <a:cubicBezTo>
                    <a:pt x="246028" y="812800"/>
                    <a:pt x="232537" y="807212"/>
                    <a:pt x="222590" y="797265"/>
                  </a:cubicBezTo>
                  <a:lnTo>
                    <a:pt x="15535" y="590210"/>
                  </a:lnTo>
                  <a:cubicBezTo>
                    <a:pt x="5588" y="580263"/>
                    <a:pt x="0" y="566772"/>
                    <a:pt x="0" y="552705"/>
                  </a:cubicBezTo>
                  <a:lnTo>
                    <a:pt x="0" y="260095"/>
                  </a:lnTo>
                  <a:cubicBezTo>
                    <a:pt x="0" y="246028"/>
                    <a:pt x="5588" y="232537"/>
                    <a:pt x="15535" y="222590"/>
                  </a:cubicBezTo>
                  <a:lnTo>
                    <a:pt x="222590" y="15535"/>
                  </a:lnTo>
                  <a:cubicBezTo>
                    <a:pt x="232537" y="5588"/>
                    <a:pt x="246028" y="0"/>
                    <a:pt x="260095" y="0"/>
                  </a:cubicBezTo>
                  <a:lnTo>
                    <a:pt x="552705" y="0"/>
                  </a:lnTo>
                  <a:cubicBezTo>
                    <a:pt x="566772" y="0"/>
                    <a:pt x="580263" y="5588"/>
                    <a:pt x="590210" y="15535"/>
                  </a:cubicBez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428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-1135664" y="5784665"/>
            <a:ext cx="6700130" cy="1156167"/>
            <a:chOff x="0" y="-38100"/>
            <a:chExt cx="1764643" cy="304505"/>
          </a:xfrm>
        </p:grpSpPr>
        <p:sp>
          <p:nvSpPr>
            <p:cNvPr id="14" name="Freeform 14"/>
            <p:cNvSpPr/>
            <p:nvPr/>
          </p:nvSpPr>
          <p:spPr>
            <a:xfrm>
              <a:off x="299105" y="0"/>
              <a:ext cx="1465538" cy="266405"/>
            </a:xfrm>
            <a:custGeom>
              <a:avLst/>
              <a:gdLst/>
              <a:ahLst/>
              <a:cxnLst/>
              <a:rect l="l" t="t" r="r" b="b"/>
              <a:pathLst>
                <a:path w="1764643" h="266405">
                  <a:moveTo>
                    <a:pt x="12710" y="0"/>
                  </a:moveTo>
                  <a:lnTo>
                    <a:pt x="1751933" y="0"/>
                  </a:lnTo>
                  <a:cubicBezTo>
                    <a:pt x="1758953" y="0"/>
                    <a:pt x="1764643" y="5691"/>
                    <a:pt x="1764643" y="12710"/>
                  </a:cubicBezTo>
                  <a:lnTo>
                    <a:pt x="1764643" y="253694"/>
                  </a:lnTo>
                  <a:cubicBezTo>
                    <a:pt x="1764643" y="257065"/>
                    <a:pt x="1763304" y="260298"/>
                    <a:pt x="1760920" y="262682"/>
                  </a:cubicBezTo>
                  <a:cubicBezTo>
                    <a:pt x="1758537" y="265066"/>
                    <a:pt x="1755304" y="266405"/>
                    <a:pt x="1751933" y="266405"/>
                  </a:cubicBezTo>
                  <a:lnTo>
                    <a:pt x="12710" y="266405"/>
                  </a:lnTo>
                  <a:cubicBezTo>
                    <a:pt x="9339" y="266405"/>
                    <a:pt x="6106" y="265066"/>
                    <a:pt x="3723" y="262682"/>
                  </a:cubicBezTo>
                  <a:cubicBezTo>
                    <a:pt x="1339" y="260298"/>
                    <a:pt x="0" y="257065"/>
                    <a:pt x="0" y="253694"/>
                  </a:cubicBezTo>
                  <a:lnTo>
                    <a:pt x="0" y="12710"/>
                  </a:lnTo>
                  <a:cubicBezTo>
                    <a:pt x="0" y="9339"/>
                    <a:pt x="1339" y="6106"/>
                    <a:pt x="3723" y="3723"/>
                  </a:cubicBezTo>
                  <a:cubicBezTo>
                    <a:pt x="6106" y="1339"/>
                    <a:pt x="9339" y="0"/>
                    <a:pt x="12710" y="0"/>
                  </a:cubicBezTo>
                  <a:close/>
                </a:path>
              </a:pathLst>
            </a:custGeom>
            <a:solidFill>
              <a:srgbClr val="62112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764643" cy="3045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700" y="1047750"/>
            <a:ext cx="7363447" cy="94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84"/>
              </a:lnSpc>
            </a:pPr>
            <a:r>
              <a:rPr lang="en-US" sz="6400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BANNER FINANCE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7687861"/>
            <a:ext cx="6111072" cy="1064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Business Process Improvement</a:t>
            </a:r>
          </a:p>
          <a:p>
            <a:pPr algn="l"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Division of Business &amp; Finance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2162202"/>
            <a:ext cx="9332367" cy="130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28"/>
              </a:lnSpc>
            </a:pPr>
            <a:r>
              <a:rPr lang="en-US" sz="88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SELF -SERVICE 9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3575968"/>
            <a:ext cx="7659648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Requisitions • Budget Adjustments • Finance Inquiry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985833" y="0"/>
            <a:ext cx="7302167" cy="9172698"/>
            <a:chOff x="0" y="0"/>
            <a:chExt cx="1201003" cy="7112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01003" cy="711200"/>
            </a:xfrm>
            <a:custGeom>
              <a:avLst/>
              <a:gdLst/>
              <a:ahLst/>
              <a:cxnLst/>
              <a:rect l="l" t="t" r="r" b="b"/>
              <a:pathLst>
                <a:path w="1201003" h="711200">
                  <a:moveTo>
                    <a:pt x="600502" y="711200"/>
                  </a:moveTo>
                  <a:lnTo>
                    <a:pt x="1201003" y="0"/>
                  </a:lnTo>
                  <a:lnTo>
                    <a:pt x="0" y="0"/>
                  </a:lnTo>
                  <a:lnTo>
                    <a:pt x="600502" y="711200"/>
                  </a:lnTo>
                  <a:close/>
                </a:path>
              </a:pathLst>
            </a:custGeom>
            <a:solidFill>
              <a:srgbClr val="62112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87657" y="12700"/>
              <a:ext cx="82569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18914010">
            <a:off x="8492053" y="4051841"/>
            <a:ext cx="14549260" cy="7386399"/>
            <a:chOff x="0" y="0"/>
            <a:chExt cx="1071178" cy="8130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1178" cy="813006"/>
            </a:xfrm>
            <a:custGeom>
              <a:avLst/>
              <a:gdLst/>
              <a:ahLst/>
              <a:cxnLst/>
              <a:rect l="l" t="t" r="r" b="b"/>
              <a:pathLst>
                <a:path w="1071178" h="813006">
                  <a:moveTo>
                    <a:pt x="535589" y="813006"/>
                  </a:moveTo>
                  <a:lnTo>
                    <a:pt x="1071178" y="0"/>
                  </a:lnTo>
                  <a:lnTo>
                    <a:pt x="0" y="0"/>
                  </a:lnTo>
                  <a:lnTo>
                    <a:pt x="535589" y="813006"/>
                  </a:lnTo>
                  <a:close/>
                </a:path>
              </a:pathLst>
            </a:custGeom>
            <a:solidFill>
              <a:srgbClr val="62112D"/>
            </a:solidFill>
          </p:spPr>
          <p:txBody>
            <a:bodyPr>
              <a:noAutofit/>
            </a:bodyPr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67372" y="211605"/>
              <a:ext cx="736435" cy="32301"/>
            </a:xfrm>
            <a:prstGeom prst="rect">
              <a:avLst/>
            </a:prstGeom>
          </p:spPr>
          <p:txBody>
            <a:bodyPr lIns="50800" tIns="50800" rIns="50800" bIns="50800" rtlCol="0" anchor="ctr">
              <a:no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12">
            <a:extLst>
              <a:ext uri="{FF2B5EF4-FFF2-40B4-BE49-F238E27FC236}">
                <a16:creationId xmlns:a16="http://schemas.microsoft.com/office/drawing/2014/main" id="{4D8E935A-ABC6-45C8-AAF6-7BB2190924CC}"/>
              </a:ext>
            </a:extLst>
          </p:cNvPr>
          <p:cNvSpPr txBox="1"/>
          <p:nvPr/>
        </p:nvSpPr>
        <p:spPr>
          <a:xfrm>
            <a:off x="-246115" y="724797"/>
            <a:ext cx="11261775" cy="85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8"/>
              </a:lnSpc>
            </a:pPr>
            <a:r>
              <a:rPr lang="en-US" sz="5800" b="1" dirty="0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Watch the Recording!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738CA904-C387-4130-8EC5-93991908AD54}"/>
              </a:ext>
            </a:extLst>
          </p:cNvPr>
          <p:cNvSpPr txBox="1"/>
          <p:nvPr/>
        </p:nvSpPr>
        <p:spPr>
          <a:xfrm>
            <a:off x="1160010" y="1792104"/>
            <a:ext cx="814420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6"/>
              </a:lnSpc>
            </a:pPr>
            <a:r>
              <a:rPr lang="en-US" sz="3600" b="1" dirty="0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09/30/2026</a:t>
            </a:r>
          </a:p>
        </p:txBody>
      </p:sp>
      <p:pic>
        <p:nvPicPr>
          <p:cNvPr id="10" name="Online Media 9" title="BPI - Banner Finance SSB 9 Training 09-30-2026">
            <a:hlinkClick r:id="" action="ppaction://media"/>
            <a:extLst>
              <a:ext uri="{FF2B5EF4-FFF2-40B4-BE49-F238E27FC236}">
                <a16:creationId xmlns:a16="http://schemas.microsoft.com/office/drawing/2014/main" id="{59E1FC04-AF30-4202-B256-9485FF3831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24200" y="2687022"/>
            <a:ext cx="12039600" cy="680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1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52743" y="952014"/>
            <a:ext cx="969956" cy="242489"/>
          </a:xfrm>
          <a:custGeom>
            <a:avLst/>
            <a:gdLst/>
            <a:ahLst/>
            <a:cxnLst/>
            <a:rect l="l" t="t" r="r" b="b"/>
            <a:pathLst>
              <a:path w="969956" h="242489">
                <a:moveTo>
                  <a:pt x="0" y="0"/>
                </a:moveTo>
                <a:lnTo>
                  <a:pt x="969955" y="0"/>
                </a:lnTo>
                <a:lnTo>
                  <a:pt x="969955" y="242489"/>
                </a:lnTo>
                <a:lnTo>
                  <a:pt x="0" y="2424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57493" y="1875096"/>
            <a:ext cx="11261775" cy="91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8"/>
              </a:lnSpc>
            </a:pPr>
            <a:r>
              <a:rPr lang="en-US" sz="5800" b="1" dirty="0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WHAT CHANGES OCTOBER 1?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2761" y="4098787"/>
            <a:ext cx="8001239" cy="4281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 b="1">
                <a:solidFill>
                  <a:srgbClr val="161B1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Requisitions</a:t>
            </a:r>
            <a:r>
              <a:rPr lang="en-US" sz="2799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 → Enter in Banner Self-Service</a:t>
            </a:r>
          </a:p>
          <a:p>
            <a:pPr marL="1209039" lvl="2" indent="-403013" algn="l">
              <a:lnSpc>
                <a:spcPts val="4899"/>
              </a:lnSpc>
              <a:buFont typeface="Arial"/>
              <a:buChar char="⚬"/>
            </a:pPr>
            <a:r>
              <a:rPr lang="en-US" sz="2799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Your underlying requisition processes remain in place.</a:t>
            </a:r>
          </a:p>
          <a:p>
            <a:pPr marL="1209039" lvl="2" indent="-403013" algn="l">
              <a:lnSpc>
                <a:spcPts val="4899"/>
              </a:lnSpc>
              <a:buFont typeface="Arial"/>
              <a:buChar char="⚬"/>
            </a:pPr>
            <a:r>
              <a:rPr lang="en-US" sz="2799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What changes is where the transaction is entered.</a:t>
            </a:r>
          </a:p>
          <a:p>
            <a:pPr marL="604519" lvl="1" indent="-302260" algn="l">
              <a:lnSpc>
                <a:spcPts val="4899"/>
              </a:lnSpc>
              <a:buFont typeface="Arial"/>
              <a:buChar char="•"/>
            </a:pPr>
            <a:r>
              <a:rPr lang="en-US" sz="2799" b="1">
                <a:solidFill>
                  <a:srgbClr val="161B1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Budget Adjustments</a:t>
            </a:r>
            <a:r>
              <a:rPr lang="en-US" sz="2799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 → Enter in Banner Self-Service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2761" y="3293370"/>
            <a:ext cx="8144200" cy="561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6"/>
              </a:lnSpc>
            </a:pPr>
            <a:r>
              <a:rPr lang="en-US" sz="3600" b="1" dirty="0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Beginning October 1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D659DA-9AB5-4E11-95AB-D591621F7C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945" b="-2653"/>
          <a:stretch/>
        </p:blipFill>
        <p:spPr>
          <a:xfrm>
            <a:off x="12808155" y="-17408"/>
            <a:ext cx="5594520" cy="5362657"/>
          </a:xfrm>
          <a:prstGeom prst="rect">
            <a:avLst/>
          </a:prstGeom>
        </p:spPr>
      </p:pic>
      <p:sp>
        <p:nvSpPr>
          <p:cNvPr id="11" name="Freeform 11"/>
          <p:cNvSpPr/>
          <p:nvPr/>
        </p:nvSpPr>
        <p:spPr>
          <a:xfrm>
            <a:off x="9789492" y="4214951"/>
            <a:ext cx="5278714" cy="4488512"/>
          </a:xfrm>
          <a:custGeom>
            <a:avLst/>
            <a:gdLst/>
            <a:ahLst/>
            <a:cxnLst/>
            <a:rect l="l" t="t" r="r" b="b"/>
            <a:pathLst>
              <a:path w="5278714" h="4488512">
                <a:moveTo>
                  <a:pt x="0" y="0"/>
                </a:moveTo>
                <a:lnTo>
                  <a:pt x="5278714" y="0"/>
                </a:lnTo>
                <a:lnTo>
                  <a:pt x="5278714" y="4488511"/>
                </a:lnTo>
                <a:lnTo>
                  <a:pt x="0" y="448851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469" r="-103010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789492" y="4320102"/>
            <a:ext cx="232278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CHANGE #1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20870" y="5768961"/>
            <a:ext cx="2361163" cy="261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COMPLETE ALL REQUISITIONS USING SELF SERVICE BANNER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570068" y="5778486"/>
            <a:ext cx="2361163" cy="2491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DEPARTMENTS WILL ENTER BUDGET ADJUSTMENT REQUESTS INTO BANNER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89258" y="4320102"/>
            <a:ext cx="232278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CHANGE #2</a:t>
            </a:r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32549C97-93E8-41C0-BBEF-A6ACECC7C6A5}"/>
              </a:ext>
            </a:extLst>
          </p:cNvPr>
          <p:cNvSpPr/>
          <p:nvPr/>
        </p:nvSpPr>
        <p:spPr>
          <a:xfrm>
            <a:off x="-45959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10" t="57290" r="-1582" b="-55106"/>
            </a:stretch>
          </a:blipFill>
        </p:spPr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D5857B6-C42C-40E1-93E7-2DC60680C94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07"/>
          <a:stretch/>
        </p:blipFill>
        <p:spPr>
          <a:xfrm>
            <a:off x="14173200" y="1485900"/>
            <a:ext cx="4209422" cy="88185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189470"/>
            <a:ext cx="18315776" cy="209753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7212" r="-1428" b="-8844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72966" y="465565"/>
            <a:ext cx="14542068" cy="197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0"/>
              </a:lnSpc>
            </a:pPr>
            <a:r>
              <a:rPr lang="en-US" sz="65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BANNER ADMIN VS. SELF SERVICE BANNER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349946" y="2670285"/>
            <a:ext cx="4955308" cy="845834"/>
            <a:chOff x="0" y="0"/>
            <a:chExt cx="6607077" cy="1127779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607077" cy="1127779"/>
              <a:chOff x="0" y="0"/>
              <a:chExt cx="1305102" cy="22277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305102" cy="222771"/>
              </a:xfrm>
              <a:custGeom>
                <a:avLst/>
                <a:gdLst/>
                <a:ahLst/>
                <a:cxnLst/>
                <a:rect l="l" t="t" r="r" b="b"/>
                <a:pathLst>
                  <a:path w="1305102" h="222771">
                    <a:moveTo>
                      <a:pt x="39059" y="0"/>
                    </a:moveTo>
                    <a:lnTo>
                      <a:pt x="1266043" y="0"/>
                    </a:lnTo>
                    <a:cubicBezTo>
                      <a:pt x="1287614" y="0"/>
                      <a:pt x="1305102" y="17487"/>
                      <a:pt x="1305102" y="39059"/>
                    </a:cubicBezTo>
                    <a:lnTo>
                      <a:pt x="1305102" y="183712"/>
                    </a:lnTo>
                    <a:cubicBezTo>
                      <a:pt x="1305102" y="205284"/>
                      <a:pt x="1287614" y="222771"/>
                      <a:pt x="1266043" y="222771"/>
                    </a:cubicBezTo>
                    <a:lnTo>
                      <a:pt x="39059" y="222771"/>
                    </a:lnTo>
                    <a:cubicBezTo>
                      <a:pt x="17487" y="222771"/>
                      <a:pt x="0" y="205284"/>
                      <a:pt x="0" y="183712"/>
                    </a:cubicBezTo>
                    <a:lnTo>
                      <a:pt x="0" y="39059"/>
                    </a:lnTo>
                    <a:cubicBezTo>
                      <a:pt x="0" y="17487"/>
                      <a:pt x="17487" y="0"/>
                      <a:pt x="39059" y="0"/>
                    </a:cubicBezTo>
                    <a:close/>
                  </a:path>
                </a:pathLst>
              </a:custGeom>
              <a:solidFill>
                <a:srgbClr val="62112D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305102" cy="2608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02806" y="304615"/>
              <a:ext cx="5853387" cy="4956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84"/>
                </a:lnSpc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Self Service Banner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323248" y="3746840"/>
            <a:ext cx="8820752" cy="4211909"/>
          </a:xfrm>
          <a:custGeom>
            <a:avLst/>
            <a:gdLst/>
            <a:ahLst/>
            <a:cxnLst/>
            <a:rect l="l" t="t" r="r" b="b"/>
            <a:pathLst>
              <a:path w="8820752" h="4211909">
                <a:moveTo>
                  <a:pt x="0" y="0"/>
                </a:moveTo>
                <a:lnTo>
                  <a:pt x="8820752" y="0"/>
                </a:lnTo>
                <a:lnTo>
                  <a:pt x="8820752" y="4211909"/>
                </a:lnTo>
                <a:lnTo>
                  <a:pt x="0" y="421190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2255970" y="2670285"/>
            <a:ext cx="4955308" cy="845834"/>
            <a:chOff x="0" y="0"/>
            <a:chExt cx="6607077" cy="1127779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6607077" cy="1127779"/>
              <a:chOff x="0" y="0"/>
              <a:chExt cx="1305102" cy="22277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305102" cy="222771"/>
              </a:xfrm>
              <a:custGeom>
                <a:avLst/>
                <a:gdLst/>
                <a:ahLst/>
                <a:cxnLst/>
                <a:rect l="l" t="t" r="r" b="b"/>
                <a:pathLst>
                  <a:path w="1305102" h="222771">
                    <a:moveTo>
                      <a:pt x="39059" y="0"/>
                    </a:moveTo>
                    <a:lnTo>
                      <a:pt x="1266043" y="0"/>
                    </a:lnTo>
                    <a:cubicBezTo>
                      <a:pt x="1287614" y="0"/>
                      <a:pt x="1305102" y="17487"/>
                      <a:pt x="1305102" y="39059"/>
                    </a:cubicBezTo>
                    <a:lnTo>
                      <a:pt x="1305102" y="183712"/>
                    </a:lnTo>
                    <a:cubicBezTo>
                      <a:pt x="1305102" y="205284"/>
                      <a:pt x="1287614" y="222771"/>
                      <a:pt x="1266043" y="222771"/>
                    </a:cubicBezTo>
                    <a:lnTo>
                      <a:pt x="39059" y="222771"/>
                    </a:lnTo>
                    <a:cubicBezTo>
                      <a:pt x="17487" y="222771"/>
                      <a:pt x="0" y="205284"/>
                      <a:pt x="0" y="183712"/>
                    </a:cubicBezTo>
                    <a:lnTo>
                      <a:pt x="0" y="39059"/>
                    </a:lnTo>
                    <a:cubicBezTo>
                      <a:pt x="0" y="17487"/>
                      <a:pt x="17487" y="0"/>
                      <a:pt x="39059" y="0"/>
                    </a:cubicBezTo>
                    <a:close/>
                  </a:path>
                </a:pathLst>
              </a:custGeom>
              <a:solidFill>
                <a:srgbClr val="62112D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1305102" cy="2608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402806" y="304615"/>
              <a:ext cx="5853387" cy="4956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84"/>
                </a:lnSpc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Banner Admin Pages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9405648" y="3746840"/>
            <a:ext cx="8843904" cy="4211909"/>
          </a:xfrm>
          <a:custGeom>
            <a:avLst/>
            <a:gdLst/>
            <a:ahLst/>
            <a:cxnLst/>
            <a:rect l="l" t="t" r="r" b="b"/>
            <a:pathLst>
              <a:path w="8843904" h="4211909">
                <a:moveTo>
                  <a:pt x="0" y="0"/>
                </a:moveTo>
                <a:lnTo>
                  <a:pt x="8843903" y="0"/>
                </a:lnTo>
                <a:lnTo>
                  <a:pt x="8843903" y="4211909"/>
                </a:lnTo>
                <a:lnTo>
                  <a:pt x="0" y="421190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31D22C1-3B6D-47A1-92D2-3DD9EDE49F4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86"/>
          <a:stretch/>
        </p:blipFill>
        <p:spPr>
          <a:xfrm>
            <a:off x="15087600" y="0"/>
            <a:ext cx="3228176" cy="42119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951232" y="2885537"/>
            <a:ext cx="5698103" cy="3159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TODAY WE’LL COVER</a:t>
            </a:r>
          </a:p>
        </p:txBody>
      </p:sp>
      <p:sp>
        <p:nvSpPr>
          <p:cNvPr id="8" name="Freeform 8"/>
          <p:cNvSpPr/>
          <p:nvPr/>
        </p:nvSpPr>
        <p:spPr>
          <a:xfrm>
            <a:off x="7525510" y="1038225"/>
            <a:ext cx="532668" cy="542926"/>
          </a:xfrm>
          <a:custGeom>
            <a:avLst/>
            <a:gdLst/>
            <a:ahLst/>
            <a:cxnLst/>
            <a:rect l="l" t="t" r="r" b="b"/>
            <a:pathLst>
              <a:path w="532668" h="542926">
                <a:moveTo>
                  <a:pt x="0" y="0"/>
                </a:moveTo>
                <a:lnTo>
                  <a:pt x="532668" y="0"/>
                </a:lnTo>
                <a:lnTo>
                  <a:pt x="532668" y="542926"/>
                </a:lnTo>
                <a:lnTo>
                  <a:pt x="0" y="54292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428834" y="523875"/>
            <a:ext cx="8830466" cy="887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48"/>
              </a:lnSpc>
            </a:pPr>
            <a:r>
              <a:rPr lang="en-US" sz="43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Finance Query</a:t>
            </a:r>
          </a:p>
          <a:p>
            <a:pPr algn="l">
              <a:lnSpc>
                <a:spcPts val="10148"/>
              </a:lnSpc>
            </a:pPr>
            <a:r>
              <a:rPr lang="en-US" sz="43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Budget Adjustments </a:t>
            </a:r>
          </a:p>
          <a:p>
            <a:pPr algn="l">
              <a:lnSpc>
                <a:spcPts val="10148"/>
              </a:lnSpc>
            </a:pPr>
            <a:r>
              <a:rPr lang="en-US" sz="43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Requisitions</a:t>
            </a:r>
          </a:p>
          <a:p>
            <a:pPr algn="l">
              <a:lnSpc>
                <a:spcPts val="10148"/>
              </a:lnSpc>
            </a:pPr>
            <a:r>
              <a:rPr lang="en-US" sz="43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Approvals</a:t>
            </a:r>
          </a:p>
          <a:p>
            <a:pPr algn="l">
              <a:lnSpc>
                <a:spcPts val="10148"/>
              </a:lnSpc>
            </a:pPr>
            <a:r>
              <a:rPr lang="en-US" sz="43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Document Status &amp; Tracking</a:t>
            </a:r>
          </a:p>
          <a:p>
            <a:pPr algn="l">
              <a:lnSpc>
                <a:spcPts val="10148"/>
              </a:lnSpc>
            </a:pPr>
            <a:r>
              <a:rPr lang="en-US" sz="43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Help &amp; Resources</a:t>
            </a:r>
          </a:p>
          <a:p>
            <a:pPr algn="l">
              <a:lnSpc>
                <a:spcPts val="10148"/>
              </a:lnSpc>
            </a:pPr>
            <a:endParaRPr lang="en-US" sz="4300" b="1">
              <a:solidFill>
                <a:srgbClr val="62112D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7525510" y="2375269"/>
            <a:ext cx="532668" cy="542926"/>
          </a:xfrm>
          <a:custGeom>
            <a:avLst/>
            <a:gdLst/>
            <a:ahLst/>
            <a:cxnLst/>
            <a:rect l="l" t="t" r="r" b="b"/>
            <a:pathLst>
              <a:path w="532668" h="542926">
                <a:moveTo>
                  <a:pt x="0" y="0"/>
                </a:moveTo>
                <a:lnTo>
                  <a:pt x="532668" y="0"/>
                </a:lnTo>
                <a:lnTo>
                  <a:pt x="532668" y="542926"/>
                </a:lnTo>
                <a:lnTo>
                  <a:pt x="0" y="54292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525510" y="3699245"/>
            <a:ext cx="532668" cy="542926"/>
          </a:xfrm>
          <a:custGeom>
            <a:avLst/>
            <a:gdLst/>
            <a:ahLst/>
            <a:cxnLst/>
            <a:rect l="l" t="t" r="r" b="b"/>
            <a:pathLst>
              <a:path w="532668" h="542926">
                <a:moveTo>
                  <a:pt x="0" y="0"/>
                </a:moveTo>
                <a:lnTo>
                  <a:pt x="532668" y="0"/>
                </a:lnTo>
                <a:lnTo>
                  <a:pt x="532668" y="542926"/>
                </a:lnTo>
                <a:lnTo>
                  <a:pt x="0" y="54292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28700" y="1028700"/>
            <a:ext cx="969956" cy="242489"/>
          </a:xfrm>
          <a:custGeom>
            <a:avLst/>
            <a:gdLst/>
            <a:ahLst/>
            <a:cxnLst/>
            <a:rect l="l" t="t" r="r" b="b"/>
            <a:pathLst>
              <a:path w="969956" h="242489">
                <a:moveTo>
                  <a:pt x="0" y="0"/>
                </a:moveTo>
                <a:lnTo>
                  <a:pt x="969956" y="0"/>
                </a:lnTo>
                <a:lnTo>
                  <a:pt x="969956" y="242489"/>
                </a:lnTo>
                <a:lnTo>
                  <a:pt x="0" y="2424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525510" y="4922006"/>
            <a:ext cx="532668" cy="542926"/>
          </a:xfrm>
          <a:custGeom>
            <a:avLst/>
            <a:gdLst/>
            <a:ahLst/>
            <a:cxnLst/>
            <a:rect l="l" t="t" r="r" b="b"/>
            <a:pathLst>
              <a:path w="532668" h="542926">
                <a:moveTo>
                  <a:pt x="0" y="0"/>
                </a:moveTo>
                <a:lnTo>
                  <a:pt x="532668" y="0"/>
                </a:lnTo>
                <a:lnTo>
                  <a:pt x="532668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525510" y="7517590"/>
            <a:ext cx="532668" cy="542926"/>
          </a:xfrm>
          <a:custGeom>
            <a:avLst/>
            <a:gdLst/>
            <a:ahLst/>
            <a:cxnLst/>
            <a:rect l="l" t="t" r="r" b="b"/>
            <a:pathLst>
              <a:path w="532668" h="542926">
                <a:moveTo>
                  <a:pt x="0" y="0"/>
                </a:moveTo>
                <a:lnTo>
                  <a:pt x="532668" y="0"/>
                </a:lnTo>
                <a:lnTo>
                  <a:pt x="532668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525510" y="6184089"/>
            <a:ext cx="532668" cy="542926"/>
          </a:xfrm>
          <a:custGeom>
            <a:avLst/>
            <a:gdLst/>
            <a:ahLst/>
            <a:cxnLst/>
            <a:rect l="l" t="t" r="r" b="b"/>
            <a:pathLst>
              <a:path w="532668" h="542926">
                <a:moveTo>
                  <a:pt x="0" y="0"/>
                </a:moveTo>
                <a:lnTo>
                  <a:pt x="532668" y="0"/>
                </a:lnTo>
                <a:lnTo>
                  <a:pt x="532668" y="542926"/>
                </a:lnTo>
                <a:lnTo>
                  <a:pt x="0" y="54292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1B7ABC2-63AF-436F-8C58-53EDB0D3175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220"/>
          <a:stretch/>
        </p:blipFill>
        <p:spPr>
          <a:xfrm>
            <a:off x="1" y="0"/>
            <a:ext cx="3886200" cy="4663440"/>
          </a:xfrm>
          <a:prstGeom prst="rect">
            <a:avLst/>
          </a:prstGeom>
        </p:spPr>
      </p:pic>
      <p:sp>
        <p:nvSpPr>
          <p:cNvPr id="18" name="Freeform 3">
            <a:extLst>
              <a:ext uri="{FF2B5EF4-FFF2-40B4-BE49-F238E27FC236}">
                <a16:creationId xmlns:a16="http://schemas.microsoft.com/office/drawing/2014/main" id="{77E9BD08-AB0C-4720-83A0-F7CE3528948B}"/>
              </a:ext>
            </a:extLst>
          </p:cNvPr>
          <p:cNvSpPr/>
          <p:nvPr/>
        </p:nvSpPr>
        <p:spPr>
          <a:xfrm>
            <a:off x="0" y="8060516"/>
            <a:ext cx="18288000" cy="2226484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10" t="12587" r="-1582" b="-83319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289344" y="907456"/>
            <a:ext cx="969956" cy="242489"/>
          </a:xfrm>
          <a:custGeom>
            <a:avLst/>
            <a:gdLst/>
            <a:ahLst/>
            <a:cxnLst/>
            <a:rect l="l" t="t" r="r" b="b"/>
            <a:pathLst>
              <a:path w="969956" h="242489">
                <a:moveTo>
                  <a:pt x="0" y="0"/>
                </a:moveTo>
                <a:lnTo>
                  <a:pt x="969956" y="0"/>
                </a:lnTo>
                <a:lnTo>
                  <a:pt x="969956" y="242488"/>
                </a:lnTo>
                <a:lnTo>
                  <a:pt x="0" y="2424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39404" y="503520"/>
            <a:ext cx="11609192" cy="1258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76"/>
              </a:lnSpc>
            </a:pPr>
            <a:r>
              <a:rPr lang="en-US" sz="9529" b="1" spc="-190">
                <a:solidFill>
                  <a:srgbClr val="61162D"/>
                </a:solidFill>
                <a:latin typeface="Poppins Bold"/>
                <a:ea typeface="Poppins Bold"/>
                <a:cs typeface="Poppins Bold"/>
                <a:sym typeface="Poppins Bold"/>
              </a:rPr>
              <a:t>“FOAP” Overview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885613" y="1579465"/>
            <a:ext cx="8516774" cy="441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31"/>
              </a:lnSpc>
            </a:pPr>
            <a:r>
              <a:rPr lang="en-US" sz="2655" spc="-217">
                <a:solidFill>
                  <a:srgbClr val="61162D"/>
                </a:solidFill>
                <a:latin typeface="Open Sans"/>
                <a:ea typeface="Open Sans"/>
                <a:cs typeface="Open Sans"/>
                <a:sym typeface="Open Sans"/>
              </a:rPr>
              <a:t>Understanding Fund, Org, Account and Program Codes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979914" y="2563339"/>
            <a:ext cx="3060606" cy="5429024"/>
            <a:chOff x="0" y="0"/>
            <a:chExt cx="4080808" cy="7238699"/>
          </a:xfrm>
        </p:grpSpPr>
        <p:grpSp>
          <p:nvGrpSpPr>
            <p:cNvPr id="11" name="Group 11"/>
            <p:cNvGrpSpPr/>
            <p:nvPr/>
          </p:nvGrpSpPr>
          <p:grpSpPr>
            <a:xfrm>
              <a:off x="213578" y="0"/>
              <a:ext cx="3867230" cy="7238699"/>
              <a:chOff x="0" y="0"/>
              <a:chExt cx="802447" cy="1502023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02447" cy="1502023"/>
              </a:xfrm>
              <a:custGeom>
                <a:avLst/>
                <a:gdLst/>
                <a:ahLst/>
                <a:cxnLst/>
                <a:rect l="l" t="t" r="r" b="b"/>
                <a:pathLst>
                  <a:path w="802447" h="1502023">
                    <a:moveTo>
                      <a:pt x="266924" y="0"/>
                    </a:moveTo>
                    <a:lnTo>
                      <a:pt x="535523" y="0"/>
                    </a:lnTo>
                    <a:cubicBezTo>
                      <a:pt x="606315" y="0"/>
                      <a:pt x="674209" y="28122"/>
                      <a:pt x="724266" y="78180"/>
                    </a:cubicBezTo>
                    <a:cubicBezTo>
                      <a:pt x="774324" y="128238"/>
                      <a:pt x="802447" y="196131"/>
                      <a:pt x="802447" y="266924"/>
                    </a:cubicBezTo>
                    <a:lnTo>
                      <a:pt x="802447" y="1235099"/>
                    </a:lnTo>
                    <a:cubicBezTo>
                      <a:pt x="802447" y="1305892"/>
                      <a:pt x="774324" y="1373785"/>
                      <a:pt x="724266" y="1423843"/>
                    </a:cubicBezTo>
                    <a:cubicBezTo>
                      <a:pt x="674209" y="1473901"/>
                      <a:pt x="606315" y="1502023"/>
                      <a:pt x="535523" y="1502023"/>
                    </a:cubicBezTo>
                    <a:lnTo>
                      <a:pt x="266924" y="1502023"/>
                    </a:lnTo>
                    <a:cubicBezTo>
                      <a:pt x="196131" y="1502023"/>
                      <a:pt x="128238" y="1473901"/>
                      <a:pt x="78180" y="1423843"/>
                    </a:cubicBezTo>
                    <a:cubicBezTo>
                      <a:pt x="28122" y="1373785"/>
                      <a:pt x="0" y="1305892"/>
                      <a:pt x="0" y="1235099"/>
                    </a:cubicBezTo>
                    <a:lnTo>
                      <a:pt x="0" y="266924"/>
                    </a:lnTo>
                    <a:cubicBezTo>
                      <a:pt x="0" y="196131"/>
                      <a:pt x="28122" y="128238"/>
                      <a:pt x="78180" y="78180"/>
                    </a:cubicBezTo>
                    <a:cubicBezTo>
                      <a:pt x="128238" y="28122"/>
                      <a:pt x="196131" y="0"/>
                      <a:pt x="266924" y="0"/>
                    </a:cubicBezTo>
                    <a:close/>
                  </a:path>
                </a:pathLst>
              </a:custGeom>
              <a:solidFill>
                <a:srgbClr val="58595B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19050"/>
                <a:ext cx="802447" cy="14829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78"/>
                  </a:lnSpc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0" y="0"/>
              <a:ext cx="2309969" cy="1373382"/>
            </a:xfrm>
            <a:custGeom>
              <a:avLst/>
              <a:gdLst/>
              <a:ahLst/>
              <a:cxnLst/>
              <a:rect l="l" t="t" r="r" b="b"/>
              <a:pathLst>
                <a:path w="2309969" h="1373382">
                  <a:moveTo>
                    <a:pt x="0" y="0"/>
                  </a:moveTo>
                  <a:lnTo>
                    <a:pt x="2309969" y="0"/>
                  </a:lnTo>
                  <a:lnTo>
                    <a:pt x="2309969" y="1373382"/>
                  </a:lnTo>
                  <a:lnTo>
                    <a:pt x="0" y="1373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4204701" y="4983746"/>
            <a:ext cx="2493919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Six characters in length</a:t>
            </a:r>
          </a:p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Categorized as</a:t>
            </a:r>
          </a:p>
          <a:p>
            <a:pPr marL="690879" lvl="2" indent="-230293" algn="l">
              <a:lnSpc>
                <a:spcPts val="2239"/>
              </a:lnSpc>
              <a:buFont typeface="Arial"/>
              <a:buChar char="⚬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Unrestricted (1)</a:t>
            </a:r>
          </a:p>
          <a:p>
            <a:pPr marL="690879" lvl="2" indent="-230293" algn="l">
              <a:lnSpc>
                <a:spcPts val="2239"/>
              </a:lnSpc>
              <a:buFont typeface="Arial"/>
              <a:buChar char="⚬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Restricted (2, 6)</a:t>
            </a:r>
          </a:p>
          <a:p>
            <a:pPr marL="690879" lvl="2" indent="-230293" algn="l">
              <a:lnSpc>
                <a:spcPts val="2239"/>
              </a:lnSpc>
              <a:buFont typeface="Arial"/>
              <a:buChar char="⚬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Auxiliary (3)</a:t>
            </a:r>
          </a:p>
          <a:p>
            <a:pPr marL="690879" lvl="2" indent="-230293" algn="l">
              <a:lnSpc>
                <a:spcPts val="2239"/>
              </a:lnSpc>
              <a:buFont typeface="Arial"/>
              <a:buChar char="⚬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Agency (8)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78141" y="3874097"/>
            <a:ext cx="2226220" cy="51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8"/>
              </a:lnSpc>
              <a:spcBef>
                <a:spcPct val="0"/>
              </a:spcBef>
            </a:pPr>
            <a:r>
              <a:rPr lang="en-US" sz="1839" b="1" spc="-2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Defines the funding source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95095" y="2803917"/>
            <a:ext cx="1302114" cy="397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840" b="1" spc="-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FUND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0542085" y="2563339"/>
            <a:ext cx="2900423" cy="5429024"/>
            <a:chOff x="0" y="0"/>
            <a:chExt cx="802447" cy="150202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02447" cy="1502023"/>
            </a:xfrm>
            <a:custGeom>
              <a:avLst/>
              <a:gdLst/>
              <a:ahLst/>
              <a:cxnLst/>
              <a:rect l="l" t="t" r="r" b="b"/>
              <a:pathLst>
                <a:path w="802447" h="1502023">
                  <a:moveTo>
                    <a:pt x="266924" y="0"/>
                  </a:moveTo>
                  <a:lnTo>
                    <a:pt x="535523" y="0"/>
                  </a:lnTo>
                  <a:cubicBezTo>
                    <a:pt x="606315" y="0"/>
                    <a:pt x="674209" y="28122"/>
                    <a:pt x="724266" y="78180"/>
                  </a:cubicBezTo>
                  <a:cubicBezTo>
                    <a:pt x="774324" y="128238"/>
                    <a:pt x="802447" y="196131"/>
                    <a:pt x="802447" y="266924"/>
                  </a:cubicBezTo>
                  <a:lnTo>
                    <a:pt x="802447" y="1235099"/>
                  </a:lnTo>
                  <a:cubicBezTo>
                    <a:pt x="802447" y="1305892"/>
                    <a:pt x="774324" y="1373785"/>
                    <a:pt x="724266" y="1423843"/>
                  </a:cubicBezTo>
                  <a:cubicBezTo>
                    <a:pt x="674209" y="1473901"/>
                    <a:pt x="606315" y="1502023"/>
                    <a:pt x="535523" y="1502023"/>
                  </a:cubicBezTo>
                  <a:lnTo>
                    <a:pt x="266924" y="1502023"/>
                  </a:lnTo>
                  <a:cubicBezTo>
                    <a:pt x="196131" y="1502023"/>
                    <a:pt x="128238" y="1473901"/>
                    <a:pt x="78180" y="1423843"/>
                  </a:cubicBezTo>
                  <a:cubicBezTo>
                    <a:pt x="28122" y="1373785"/>
                    <a:pt x="0" y="1305892"/>
                    <a:pt x="0" y="1235099"/>
                  </a:cubicBezTo>
                  <a:lnTo>
                    <a:pt x="0" y="266924"/>
                  </a:lnTo>
                  <a:cubicBezTo>
                    <a:pt x="0" y="196131"/>
                    <a:pt x="28122" y="128238"/>
                    <a:pt x="78180" y="78180"/>
                  </a:cubicBezTo>
                  <a:cubicBezTo>
                    <a:pt x="128238" y="28122"/>
                    <a:pt x="196131" y="0"/>
                    <a:pt x="266924" y="0"/>
                  </a:cubicBezTo>
                  <a:close/>
                </a:path>
              </a:pathLst>
            </a:custGeom>
            <a:solidFill>
              <a:srgbClr val="58595B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802447" cy="1482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8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0381902" y="2563339"/>
            <a:ext cx="1732477" cy="1030036"/>
          </a:xfrm>
          <a:custGeom>
            <a:avLst/>
            <a:gdLst/>
            <a:ahLst/>
            <a:cxnLst/>
            <a:rect l="l" t="t" r="r" b="b"/>
            <a:pathLst>
              <a:path w="1732477" h="1030036">
                <a:moveTo>
                  <a:pt x="0" y="0"/>
                </a:moveTo>
                <a:lnTo>
                  <a:pt x="1732477" y="0"/>
                </a:lnTo>
                <a:lnTo>
                  <a:pt x="1732477" y="1030037"/>
                </a:lnTo>
                <a:lnTo>
                  <a:pt x="0" y="10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0883585" y="3874097"/>
            <a:ext cx="2226220" cy="51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8"/>
              </a:lnSpc>
              <a:spcBef>
                <a:spcPct val="0"/>
              </a:spcBef>
            </a:pPr>
            <a:r>
              <a:rPr lang="en-US" sz="1839" b="1" spc="-2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Identifies financial activity or object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745337" y="4983746"/>
            <a:ext cx="2493919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Five characters in length</a:t>
            </a:r>
          </a:p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Objects are income, expenses, assets, liabilities, transfers and others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458329" y="2803917"/>
            <a:ext cx="2023164" cy="397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840" b="1" spc="-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ACCOUNT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341091" y="2563339"/>
            <a:ext cx="2900423" cy="5429024"/>
            <a:chOff x="0" y="0"/>
            <a:chExt cx="802447" cy="150202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02447" cy="1502023"/>
            </a:xfrm>
            <a:custGeom>
              <a:avLst/>
              <a:gdLst/>
              <a:ahLst/>
              <a:cxnLst/>
              <a:rect l="l" t="t" r="r" b="b"/>
              <a:pathLst>
                <a:path w="802447" h="1502023">
                  <a:moveTo>
                    <a:pt x="266924" y="0"/>
                  </a:moveTo>
                  <a:lnTo>
                    <a:pt x="535523" y="0"/>
                  </a:lnTo>
                  <a:cubicBezTo>
                    <a:pt x="606315" y="0"/>
                    <a:pt x="674209" y="28122"/>
                    <a:pt x="724266" y="78180"/>
                  </a:cubicBezTo>
                  <a:cubicBezTo>
                    <a:pt x="774324" y="128238"/>
                    <a:pt x="802447" y="196131"/>
                    <a:pt x="802447" y="266924"/>
                  </a:cubicBezTo>
                  <a:lnTo>
                    <a:pt x="802447" y="1235099"/>
                  </a:lnTo>
                  <a:cubicBezTo>
                    <a:pt x="802447" y="1305892"/>
                    <a:pt x="774324" y="1373785"/>
                    <a:pt x="724266" y="1423843"/>
                  </a:cubicBezTo>
                  <a:cubicBezTo>
                    <a:pt x="674209" y="1473901"/>
                    <a:pt x="606315" y="1502023"/>
                    <a:pt x="535523" y="1502023"/>
                  </a:cubicBezTo>
                  <a:lnTo>
                    <a:pt x="266924" y="1502023"/>
                  </a:lnTo>
                  <a:cubicBezTo>
                    <a:pt x="196131" y="1502023"/>
                    <a:pt x="128238" y="1473901"/>
                    <a:pt x="78180" y="1423843"/>
                  </a:cubicBezTo>
                  <a:cubicBezTo>
                    <a:pt x="28122" y="1373785"/>
                    <a:pt x="0" y="1305892"/>
                    <a:pt x="0" y="1235099"/>
                  </a:cubicBezTo>
                  <a:lnTo>
                    <a:pt x="0" y="266924"/>
                  </a:lnTo>
                  <a:cubicBezTo>
                    <a:pt x="0" y="196131"/>
                    <a:pt x="28122" y="128238"/>
                    <a:pt x="78180" y="78180"/>
                  </a:cubicBezTo>
                  <a:cubicBezTo>
                    <a:pt x="128238" y="28122"/>
                    <a:pt x="196131" y="0"/>
                    <a:pt x="266924" y="0"/>
                  </a:cubicBezTo>
                  <a:close/>
                </a:path>
              </a:pathLst>
            </a:custGeom>
            <a:solidFill>
              <a:srgbClr val="58595B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19050"/>
              <a:ext cx="802447" cy="1482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8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7180908" y="2563339"/>
            <a:ext cx="1732477" cy="1030036"/>
          </a:xfrm>
          <a:custGeom>
            <a:avLst/>
            <a:gdLst/>
            <a:ahLst/>
            <a:cxnLst/>
            <a:rect l="l" t="t" r="r" b="b"/>
            <a:pathLst>
              <a:path w="1732477" h="1030036">
                <a:moveTo>
                  <a:pt x="0" y="0"/>
                </a:moveTo>
                <a:lnTo>
                  <a:pt x="1732477" y="0"/>
                </a:lnTo>
                <a:lnTo>
                  <a:pt x="1732477" y="1030037"/>
                </a:lnTo>
                <a:lnTo>
                  <a:pt x="0" y="10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7593703" y="3874097"/>
            <a:ext cx="2226220" cy="768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8"/>
              </a:lnSpc>
              <a:spcBef>
                <a:spcPct val="0"/>
              </a:spcBef>
            </a:pPr>
            <a:r>
              <a:rPr lang="en-US" sz="1839" b="1" spc="-2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Defines the budgetary responsibility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68995" y="4983746"/>
            <a:ext cx="2493919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Five or six characters in length</a:t>
            </a:r>
          </a:p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Most times called an “org”</a:t>
            </a:r>
          </a:p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Identifies the department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277138" y="2803917"/>
            <a:ext cx="2780914" cy="397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840" b="1" spc="-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ORGANIZATION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3743079" y="2563339"/>
            <a:ext cx="2900423" cy="5429024"/>
            <a:chOff x="0" y="0"/>
            <a:chExt cx="802447" cy="15020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2447" cy="1502023"/>
            </a:xfrm>
            <a:custGeom>
              <a:avLst/>
              <a:gdLst/>
              <a:ahLst/>
              <a:cxnLst/>
              <a:rect l="l" t="t" r="r" b="b"/>
              <a:pathLst>
                <a:path w="802447" h="1502023">
                  <a:moveTo>
                    <a:pt x="266924" y="0"/>
                  </a:moveTo>
                  <a:lnTo>
                    <a:pt x="535523" y="0"/>
                  </a:lnTo>
                  <a:cubicBezTo>
                    <a:pt x="606315" y="0"/>
                    <a:pt x="674209" y="28122"/>
                    <a:pt x="724266" y="78180"/>
                  </a:cubicBezTo>
                  <a:cubicBezTo>
                    <a:pt x="774324" y="128238"/>
                    <a:pt x="802447" y="196131"/>
                    <a:pt x="802447" y="266924"/>
                  </a:cubicBezTo>
                  <a:lnTo>
                    <a:pt x="802447" y="1235099"/>
                  </a:lnTo>
                  <a:cubicBezTo>
                    <a:pt x="802447" y="1305892"/>
                    <a:pt x="774324" y="1373785"/>
                    <a:pt x="724266" y="1423843"/>
                  </a:cubicBezTo>
                  <a:cubicBezTo>
                    <a:pt x="674209" y="1473901"/>
                    <a:pt x="606315" y="1502023"/>
                    <a:pt x="535523" y="1502023"/>
                  </a:cubicBezTo>
                  <a:lnTo>
                    <a:pt x="266924" y="1502023"/>
                  </a:lnTo>
                  <a:cubicBezTo>
                    <a:pt x="196131" y="1502023"/>
                    <a:pt x="128238" y="1473901"/>
                    <a:pt x="78180" y="1423843"/>
                  </a:cubicBezTo>
                  <a:cubicBezTo>
                    <a:pt x="28122" y="1373785"/>
                    <a:pt x="0" y="1305892"/>
                    <a:pt x="0" y="1235099"/>
                  </a:cubicBezTo>
                  <a:lnTo>
                    <a:pt x="0" y="266924"/>
                  </a:lnTo>
                  <a:cubicBezTo>
                    <a:pt x="0" y="196131"/>
                    <a:pt x="28122" y="128238"/>
                    <a:pt x="78180" y="78180"/>
                  </a:cubicBezTo>
                  <a:cubicBezTo>
                    <a:pt x="128238" y="28122"/>
                    <a:pt x="196131" y="0"/>
                    <a:pt x="266924" y="0"/>
                  </a:cubicBezTo>
                  <a:close/>
                </a:path>
              </a:pathLst>
            </a:custGeom>
            <a:solidFill>
              <a:srgbClr val="58595B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19050"/>
              <a:ext cx="802447" cy="1482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8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3582896" y="2563339"/>
            <a:ext cx="1732477" cy="1030036"/>
          </a:xfrm>
          <a:custGeom>
            <a:avLst/>
            <a:gdLst/>
            <a:ahLst/>
            <a:cxnLst/>
            <a:rect l="l" t="t" r="r" b="b"/>
            <a:pathLst>
              <a:path w="1732477" h="1030036">
                <a:moveTo>
                  <a:pt x="0" y="0"/>
                </a:moveTo>
                <a:lnTo>
                  <a:pt x="1732477" y="0"/>
                </a:lnTo>
                <a:lnTo>
                  <a:pt x="1732477" y="1030037"/>
                </a:lnTo>
                <a:lnTo>
                  <a:pt x="0" y="103003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3981123" y="3874097"/>
            <a:ext cx="1717455" cy="768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8"/>
              </a:lnSpc>
              <a:spcBef>
                <a:spcPct val="0"/>
              </a:spcBef>
            </a:pPr>
            <a:r>
              <a:rPr lang="en-US" sz="1839" b="1" spc="-2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Defines the functional purpose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831094" y="4983746"/>
            <a:ext cx="2493919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Three characters in length</a:t>
            </a:r>
          </a:p>
          <a:p>
            <a:pPr marL="345439" lvl="1" indent="-172720" algn="l">
              <a:lnSpc>
                <a:spcPts val="2239"/>
              </a:lnSpc>
              <a:buFont typeface="Arial"/>
              <a:buChar char="•"/>
            </a:pPr>
            <a:r>
              <a:rPr lang="en-US" sz="1599" spc="-25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Examples are Academic Support, Student Services, Research, etc.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638065" y="2803917"/>
            <a:ext cx="1944451" cy="397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840" b="1" spc="-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PROGRAM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CAA4237-7599-4889-A12C-CA5DA538A35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220"/>
          <a:stretch/>
        </p:blipFill>
        <p:spPr>
          <a:xfrm>
            <a:off x="0" y="0"/>
            <a:ext cx="3647211" cy="4663440"/>
          </a:xfrm>
          <a:prstGeom prst="rect">
            <a:avLst/>
          </a:prstGeom>
        </p:spPr>
      </p:pic>
      <p:sp>
        <p:nvSpPr>
          <p:cNvPr id="40" name="Freeform 3">
            <a:extLst>
              <a:ext uri="{FF2B5EF4-FFF2-40B4-BE49-F238E27FC236}">
                <a16:creationId xmlns:a16="http://schemas.microsoft.com/office/drawing/2014/main" id="{D984F128-0F77-465B-8CFE-60D2811E992D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10" t="49919" r="-1582" b="-47735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660409" y="1950198"/>
            <a:ext cx="6645880" cy="197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0"/>
              </a:lnSpc>
            </a:pPr>
            <a:r>
              <a:rPr lang="en-US" sz="65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FINANCE QUERY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46089" y="5521763"/>
            <a:ext cx="7028569" cy="3228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9"/>
              </a:lnSpc>
            </a:pPr>
            <a:r>
              <a:rPr lang="en-US" sz="2999" b="1">
                <a:solidFill>
                  <a:srgbClr val="161B1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Today we’ll demonstrate:</a:t>
            </a:r>
          </a:p>
          <a:p>
            <a:pPr marL="647698" lvl="1" indent="-323849" algn="just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Budget Status by Account</a:t>
            </a:r>
          </a:p>
          <a:p>
            <a:pPr marL="647698" lvl="1" indent="-323849" algn="just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Multi-Year Query</a:t>
            </a:r>
          </a:p>
          <a:p>
            <a:pPr algn="just">
              <a:lnSpc>
                <a:spcPts val="5249"/>
              </a:lnSpc>
            </a:pPr>
            <a:endParaRPr lang="en-US" sz="2999">
              <a:solidFill>
                <a:srgbClr val="161B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5249"/>
              </a:lnSpc>
            </a:pPr>
            <a:endParaRPr lang="en-US" sz="2999">
              <a:solidFill>
                <a:srgbClr val="161B1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60409" y="3832107"/>
            <a:ext cx="7834529" cy="1276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0"/>
              </a:lnSpc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Use Finance queries to review budget and transaction information.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BC4EA29-D7FB-45C8-A4B7-110B566749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44800" y="0"/>
            <a:ext cx="2770976" cy="424436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666F30-6F53-4A8A-B098-2846C4A4D1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224"/>
          <a:stretch/>
        </p:blipFill>
        <p:spPr>
          <a:xfrm>
            <a:off x="10364582" y="4686300"/>
            <a:ext cx="7071429" cy="5582758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9906675" y="1589657"/>
            <a:ext cx="7987245" cy="6540906"/>
          </a:xfrm>
          <a:custGeom>
            <a:avLst/>
            <a:gdLst/>
            <a:ahLst/>
            <a:cxnLst/>
            <a:rect l="l" t="t" r="r" b="b"/>
            <a:pathLst>
              <a:path w="7987245" h="6540906">
                <a:moveTo>
                  <a:pt x="0" y="0"/>
                </a:moveTo>
                <a:lnTo>
                  <a:pt x="7987245" y="0"/>
                </a:lnTo>
                <a:lnTo>
                  <a:pt x="7987245" y="6540906"/>
                </a:lnTo>
                <a:lnTo>
                  <a:pt x="0" y="654090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8C0B5401-27C2-4524-A3FA-B9AB8BD8FE93}"/>
              </a:ext>
            </a:extLst>
          </p:cNvPr>
          <p:cNvSpPr/>
          <p:nvPr/>
        </p:nvSpPr>
        <p:spPr>
          <a:xfrm>
            <a:off x="0" y="8336802"/>
            <a:ext cx="18288000" cy="1950198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10" t="203" r="-1582" b="-95123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3840480" y="7132320"/>
            <a:ext cx="14425765" cy="3167075"/>
          </a:xfrm>
          <a:custGeom>
            <a:avLst/>
            <a:gdLst/>
            <a:ahLst/>
            <a:cxnLst/>
            <a:rect l="l" t="t" r="r" b="b"/>
            <a:pathLst>
              <a:path w="15543928" h="3167075">
                <a:moveTo>
                  <a:pt x="15543928" y="0"/>
                </a:moveTo>
                <a:lnTo>
                  <a:pt x="0" y="0"/>
                </a:lnTo>
                <a:lnTo>
                  <a:pt x="0" y="3167076"/>
                </a:lnTo>
                <a:lnTo>
                  <a:pt x="15543928" y="3167076"/>
                </a:lnTo>
                <a:lnTo>
                  <a:pt x="15543928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207" t="41693" r="1207" b="-4169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818214" y="872299"/>
            <a:ext cx="1251209" cy="312802"/>
          </a:xfrm>
          <a:custGeom>
            <a:avLst/>
            <a:gdLst/>
            <a:ahLst/>
            <a:cxnLst/>
            <a:rect l="l" t="t" r="r" b="b"/>
            <a:pathLst>
              <a:path w="1251209" h="312802">
                <a:moveTo>
                  <a:pt x="0" y="0"/>
                </a:moveTo>
                <a:lnTo>
                  <a:pt x="1251208" y="0"/>
                </a:lnTo>
                <a:lnTo>
                  <a:pt x="1251208" y="312802"/>
                </a:lnTo>
                <a:lnTo>
                  <a:pt x="0" y="3128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926144" y="3201152"/>
            <a:ext cx="6578848" cy="5353443"/>
          </a:xfrm>
          <a:custGeom>
            <a:avLst/>
            <a:gdLst/>
            <a:ahLst/>
            <a:cxnLst/>
            <a:rect l="l" t="t" r="r" b="b"/>
            <a:pathLst>
              <a:path w="6578848" h="5353443">
                <a:moveTo>
                  <a:pt x="0" y="0"/>
                </a:moveTo>
                <a:lnTo>
                  <a:pt x="6578848" y="0"/>
                </a:lnTo>
                <a:lnTo>
                  <a:pt x="6578848" y="5353443"/>
                </a:lnTo>
                <a:lnTo>
                  <a:pt x="0" y="5353443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6433587" y="1410972"/>
            <a:ext cx="11754798" cy="10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5800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BUDGET STATUS BY ACCOUNT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3587" y="2385062"/>
            <a:ext cx="7781980" cy="1276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0"/>
              </a:lnSpc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Review budget information by account.</a:t>
            </a:r>
          </a:p>
          <a:p>
            <a:pPr algn="just">
              <a:lnSpc>
                <a:spcPts val="5250"/>
              </a:lnSpc>
            </a:pPr>
            <a:endParaRPr lang="en-US" sz="3000">
              <a:solidFill>
                <a:srgbClr val="161B1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1A26E34-1F45-4538-8F08-097CAAD571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54" b="-2394"/>
          <a:stretch/>
        </p:blipFill>
        <p:spPr>
          <a:xfrm>
            <a:off x="1" y="0"/>
            <a:ext cx="7239000" cy="80911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FDAFA52-5A9F-4E5B-B57C-01FEC6ADF7F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049" r="-2962"/>
          <a:stretch/>
        </p:blipFill>
        <p:spPr>
          <a:xfrm>
            <a:off x="-21754" y="2770785"/>
            <a:ext cx="5279554" cy="7553162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3608310" y="3201152"/>
            <a:ext cx="6716267" cy="5404126"/>
          </a:xfrm>
          <a:custGeom>
            <a:avLst/>
            <a:gdLst/>
            <a:ahLst/>
            <a:cxnLst/>
            <a:rect l="l" t="t" r="r" b="b"/>
            <a:pathLst>
              <a:path w="6716267" h="5404126">
                <a:moveTo>
                  <a:pt x="0" y="0"/>
                </a:moveTo>
                <a:lnTo>
                  <a:pt x="6716268" y="0"/>
                </a:lnTo>
                <a:lnTo>
                  <a:pt x="6716268" y="5404126"/>
                </a:lnTo>
                <a:lnTo>
                  <a:pt x="0" y="5404126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818214" y="872299"/>
            <a:ext cx="1251209" cy="312802"/>
          </a:xfrm>
          <a:custGeom>
            <a:avLst/>
            <a:gdLst/>
            <a:ahLst/>
            <a:cxnLst/>
            <a:rect l="l" t="t" r="r" b="b"/>
            <a:pathLst>
              <a:path w="1251209" h="312802">
                <a:moveTo>
                  <a:pt x="0" y="0"/>
                </a:moveTo>
                <a:lnTo>
                  <a:pt x="1251208" y="0"/>
                </a:lnTo>
                <a:lnTo>
                  <a:pt x="1251208" y="312802"/>
                </a:lnTo>
                <a:lnTo>
                  <a:pt x="0" y="312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9794579" y="4823246"/>
            <a:ext cx="1691116" cy="4271186"/>
            <a:chOff x="0" y="0"/>
            <a:chExt cx="445397" cy="112492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5397" cy="1124921"/>
            </a:xfrm>
            <a:custGeom>
              <a:avLst/>
              <a:gdLst/>
              <a:ahLst/>
              <a:cxnLst/>
              <a:rect l="l" t="t" r="r" b="b"/>
              <a:pathLst>
                <a:path w="445397" h="1124921">
                  <a:moveTo>
                    <a:pt x="0" y="0"/>
                  </a:moveTo>
                  <a:lnTo>
                    <a:pt x="445397" y="0"/>
                  </a:lnTo>
                  <a:lnTo>
                    <a:pt x="445397" y="1124921"/>
                  </a:lnTo>
                  <a:lnTo>
                    <a:pt x="0" y="1124921"/>
                  </a:lnTo>
                  <a:close/>
                </a:path>
              </a:pathLst>
            </a:custGeom>
            <a:ln w="38100" cap="sq">
              <a:solidFill>
                <a:srgbClr val="62112D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45397" cy="1163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433587" y="1410972"/>
            <a:ext cx="11754798" cy="10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5800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BUDGET STATUS BY ACCOUNT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33587" y="2385062"/>
            <a:ext cx="7781980" cy="1276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0"/>
              </a:lnSpc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Review budget information by account.</a:t>
            </a:r>
          </a:p>
          <a:p>
            <a:pPr algn="just">
              <a:lnSpc>
                <a:spcPts val="5250"/>
              </a:lnSpc>
            </a:pPr>
            <a:endParaRPr lang="en-US" sz="3000">
              <a:solidFill>
                <a:srgbClr val="161B1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11719924" y="4823246"/>
            <a:ext cx="1691116" cy="4271186"/>
            <a:chOff x="0" y="0"/>
            <a:chExt cx="445397" cy="112492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45397" cy="1124921"/>
            </a:xfrm>
            <a:custGeom>
              <a:avLst/>
              <a:gdLst/>
              <a:ahLst/>
              <a:cxnLst/>
              <a:rect l="l" t="t" r="r" b="b"/>
              <a:pathLst>
                <a:path w="445397" h="1124921">
                  <a:moveTo>
                    <a:pt x="0" y="0"/>
                  </a:moveTo>
                  <a:lnTo>
                    <a:pt x="445397" y="0"/>
                  </a:lnTo>
                  <a:lnTo>
                    <a:pt x="445397" y="1124921"/>
                  </a:lnTo>
                  <a:lnTo>
                    <a:pt x="0" y="1124921"/>
                  </a:lnTo>
                  <a:close/>
                </a:path>
              </a:pathLst>
            </a:custGeom>
            <a:ln w="38100" cap="sq">
              <a:solidFill>
                <a:srgbClr val="62112D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45397" cy="1163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683369" y="4823246"/>
            <a:ext cx="1691116" cy="4271186"/>
            <a:chOff x="0" y="0"/>
            <a:chExt cx="445397" cy="112492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5397" cy="1124921"/>
            </a:xfrm>
            <a:custGeom>
              <a:avLst/>
              <a:gdLst/>
              <a:ahLst/>
              <a:cxnLst/>
              <a:rect l="l" t="t" r="r" b="b"/>
              <a:pathLst>
                <a:path w="445397" h="1124921">
                  <a:moveTo>
                    <a:pt x="0" y="0"/>
                  </a:moveTo>
                  <a:lnTo>
                    <a:pt x="445397" y="0"/>
                  </a:lnTo>
                  <a:lnTo>
                    <a:pt x="445397" y="1124921"/>
                  </a:lnTo>
                  <a:lnTo>
                    <a:pt x="0" y="1124921"/>
                  </a:lnTo>
                  <a:close/>
                </a:path>
              </a:pathLst>
            </a:custGeom>
            <a:ln w="38100" cap="sq">
              <a:solidFill>
                <a:srgbClr val="62112D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445397" cy="1163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5517360" y="4823246"/>
            <a:ext cx="1691116" cy="4271186"/>
            <a:chOff x="0" y="0"/>
            <a:chExt cx="445397" cy="112492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45397" cy="1124921"/>
            </a:xfrm>
            <a:custGeom>
              <a:avLst/>
              <a:gdLst/>
              <a:ahLst/>
              <a:cxnLst/>
              <a:rect l="l" t="t" r="r" b="b"/>
              <a:pathLst>
                <a:path w="445397" h="1124921">
                  <a:moveTo>
                    <a:pt x="0" y="0"/>
                  </a:moveTo>
                  <a:lnTo>
                    <a:pt x="445397" y="0"/>
                  </a:lnTo>
                  <a:lnTo>
                    <a:pt x="445397" y="1124921"/>
                  </a:lnTo>
                  <a:lnTo>
                    <a:pt x="0" y="1124921"/>
                  </a:lnTo>
                  <a:close/>
                </a:path>
              </a:pathLst>
            </a:custGeom>
            <a:ln w="38100" cap="sq">
              <a:solidFill>
                <a:srgbClr val="62112D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445397" cy="11630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56AE52E9-A3FB-488C-9DC4-069F2C00D7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63" b="-2394"/>
          <a:stretch/>
        </p:blipFill>
        <p:spPr>
          <a:xfrm>
            <a:off x="1" y="0"/>
            <a:ext cx="7162800" cy="8091133"/>
          </a:xfrm>
          <a:prstGeom prst="rect">
            <a:avLst/>
          </a:prstGeom>
        </p:spPr>
      </p:pic>
      <p:sp>
        <p:nvSpPr>
          <p:cNvPr id="31" name="Freeform 9">
            <a:extLst>
              <a:ext uri="{FF2B5EF4-FFF2-40B4-BE49-F238E27FC236}">
                <a16:creationId xmlns:a16="http://schemas.microsoft.com/office/drawing/2014/main" id="{AA42456A-493F-4C29-B703-5312F5FB6437}"/>
              </a:ext>
            </a:extLst>
          </p:cNvPr>
          <p:cNvSpPr/>
          <p:nvPr/>
        </p:nvSpPr>
        <p:spPr>
          <a:xfrm flipH="1">
            <a:off x="3840480" y="7132320"/>
            <a:ext cx="14425765" cy="3167075"/>
          </a:xfrm>
          <a:custGeom>
            <a:avLst/>
            <a:gdLst/>
            <a:ahLst/>
            <a:cxnLst/>
            <a:rect l="l" t="t" r="r" b="b"/>
            <a:pathLst>
              <a:path w="15543928" h="3167075">
                <a:moveTo>
                  <a:pt x="15543928" y="0"/>
                </a:moveTo>
                <a:lnTo>
                  <a:pt x="0" y="0"/>
                </a:lnTo>
                <a:lnTo>
                  <a:pt x="0" y="3167076"/>
                </a:lnTo>
                <a:lnTo>
                  <a:pt x="15543928" y="3167076"/>
                </a:lnTo>
                <a:lnTo>
                  <a:pt x="15543928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07" t="41693" r="1207" b="-41693"/>
            </a:stretch>
          </a:blipFill>
        </p:spPr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9D2EE3C-C654-409E-BFAE-45F4FBCBCCA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049" r="-4839"/>
          <a:stretch/>
        </p:blipFill>
        <p:spPr>
          <a:xfrm>
            <a:off x="-21754" y="2770785"/>
            <a:ext cx="5375817" cy="7553162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3399688" y="3099435"/>
            <a:ext cx="14888312" cy="6615994"/>
          </a:xfrm>
          <a:custGeom>
            <a:avLst/>
            <a:gdLst/>
            <a:ahLst/>
            <a:cxnLst/>
            <a:rect l="l" t="t" r="r" b="b"/>
            <a:pathLst>
              <a:path w="14888312" h="6615994">
                <a:moveTo>
                  <a:pt x="0" y="0"/>
                </a:moveTo>
                <a:lnTo>
                  <a:pt x="14888312" y="0"/>
                </a:lnTo>
                <a:lnTo>
                  <a:pt x="14888312" y="6615994"/>
                </a:lnTo>
                <a:lnTo>
                  <a:pt x="0" y="6615994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818214" y="872299"/>
            <a:ext cx="1251209" cy="312802"/>
          </a:xfrm>
          <a:custGeom>
            <a:avLst/>
            <a:gdLst/>
            <a:ahLst/>
            <a:cxnLst/>
            <a:rect l="l" t="t" r="r" b="b"/>
            <a:pathLst>
              <a:path w="1251209" h="312802">
                <a:moveTo>
                  <a:pt x="0" y="0"/>
                </a:moveTo>
                <a:lnTo>
                  <a:pt x="1251208" y="0"/>
                </a:lnTo>
                <a:lnTo>
                  <a:pt x="1251208" y="312802"/>
                </a:lnTo>
                <a:lnTo>
                  <a:pt x="0" y="312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6433587" y="1410972"/>
            <a:ext cx="11754798" cy="10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5800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MULTI-YEAR QUERY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3587" y="2385062"/>
            <a:ext cx="10825713" cy="1276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0"/>
              </a:lnSpc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Review financial activity across multiple fiscal years.</a:t>
            </a:r>
          </a:p>
          <a:p>
            <a:pPr algn="just">
              <a:lnSpc>
                <a:spcPts val="5250"/>
              </a:lnSpc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Particularly useful for restricted funds.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3EB2EA7-50A9-4CF0-BC36-016189CB0B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654" b="-2394"/>
          <a:stretch/>
        </p:blipFill>
        <p:spPr>
          <a:xfrm>
            <a:off x="1" y="15609"/>
            <a:ext cx="7239000" cy="8091133"/>
          </a:xfrm>
          <a:prstGeom prst="rect">
            <a:avLst/>
          </a:prstGeom>
        </p:spPr>
      </p:pic>
      <p:sp>
        <p:nvSpPr>
          <p:cNvPr id="20" name="Freeform 9">
            <a:extLst>
              <a:ext uri="{FF2B5EF4-FFF2-40B4-BE49-F238E27FC236}">
                <a16:creationId xmlns:a16="http://schemas.microsoft.com/office/drawing/2014/main" id="{0D9E6B67-CA14-4CBE-84BF-50087612D091}"/>
              </a:ext>
            </a:extLst>
          </p:cNvPr>
          <p:cNvSpPr/>
          <p:nvPr/>
        </p:nvSpPr>
        <p:spPr>
          <a:xfrm flipH="1">
            <a:off x="3840480" y="7132320"/>
            <a:ext cx="14425765" cy="3167075"/>
          </a:xfrm>
          <a:custGeom>
            <a:avLst/>
            <a:gdLst/>
            <a:ahLst/>
            <a:cxnLst/>
            <a:rect l="l" t="t" r="r" b="b"/>
            <a:pathLst>
              <a:path w="15543928" h="3167075">
                <a:moveTo>
                  <a:pt x="15543928" y="0"/>
                </a:moveTo>
                <a:lnTo>
                  <a:pt x="0" y="0"/>
                </a:lnTo>
                <a:lnTo>
                  <a:pt x="0" y="3167076"/>
                </a:lnTo>
                <a:lnTo>
                  <a:pt x="15543928" y="3167076"/>
                </a:lnTo>
                <a:lnTo>
                  <a:pt x="15543928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07" t="41693" r="1207" b="-41693"/>
            </a:stretch>
          </a:blipFill>
        </p:spPr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10AAA25-9637-4713-8E1D-7F1A4F27579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049" r="-5831"/>
          <a:stretch/>
        </p:blipFill>
        <p:spPr>
          <a:xfrm>
            <a:off x="-21754" y="2770785"/>
            <a:ext cx="5426641" cy="7553162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1028700" y="3661408"/>
            <a:ext cx="8120658" cy="5736769"/>
          </a:xfrm>
          <a:custGeom>
            <a:avLst/>
            <a:gdLst/>
            <a:ahLst/>
            <a:cxnLst/>
            <a:rect l="l" t="t" r="r" b="b"/>
            <a:pathLst>
              <a:path w="8120658" h="5736769">
                <a:moveTo>
                  <a:pt x="0" y="0"/>
                </a:moveTo>
                <a:lnTo>
                  <a:pt x="8120658" y="0"/>
                </a:lnTo>
                <a:lnTo>
                  <a:pt x="8120658" y="5736769"/>
                </a:lnTo>
                <a:lnTo>
                  <a:pt x="0" y="5736769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967748" y="3661408"/>
            <a:ext cx="9220637" cy="5736769"/>
          </a:xfrm>
          <a:custGeom>
            <a:avLst/>
            <a:gdLst/>
            <a:ahLst/>
            <a:cxnLst/>
            <a:rect l="l" t="t" r="r" b="b"/>
            <a:pathLst>
              <a:path w="9220637" h="5736769">
                <a:moveTo>
                  <a:pt x="0" y="0"/>
                </a:moveTo>
                <a:lnTo>
                  <a:pt x="9220637" y="0"/>
                </a:lnTo>
                <a:lnTo>
                  <a:pt x="9220637" y="5736769"/>
                </a:lnTo>
                <a:lnTo>
                  <a:pt x="0" y="57367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818214" y="872299"/>
            <a:ext cx="1251209" cy="312802"/>
          </a:xfrm>
          <a:custGeom>
            <a:avLst/>
            <a:gdLst/>
            <a:ahLst/>
            <a:cxnLst/>
            <a:rect l="l" t="t" r="r" b="b"/>
            <a:pathLst>
              <a:path w="1251209" h="312802">
                <a:moveTo>
                  <a:pt x="0" y="0"/>
                </a:moveTo>
                <a:lnTo>
                  <a:pt x="1251208" y="0"/>
                </a:lnTo>
                <a:lnTo>
                  <a:pt x="1251208" y="312802"/>
                </a:lnTo>
                <a:lnTo>
                  <a:pt x="0" y="312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6433587" y="1410972"/>
            <a:ext cx="11754798" cy="10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5800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MULTI-YEAR QUERY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3587" y="2385062"/>
            <a:ext cx="10825713" cy="1276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0"/>
              </a:lnSpc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Review financial activity across multiple fiscal years.</a:t>
            </a:r>
          </a:p>
          <a:p>
            <a:pPr algn="just">
              <a:lnSpc>
                <a:spcPts val="5250"/>
              </a:lnSpc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Particularly useful for restricted funds.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A774256-6AD0-4100-A151-979F22A318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80" b="-2394"/>
          <a:stretch/>
        </p:blipFill>
        <p:spPr>
          <a:xfrm>
            <a:off x="1" y="0"/>
            <a:ext cx="7010400" cy="8091133"/>
          </a:xfrm>
          <a:prstGeom prst="rect">
            <a:avLst/>
          </a:prstGeom>
        </p:spPr>
      </p:pic>
      <p:sp>
        <p:nvSpPr>
          <p:cNvPr id="19" name="Freeform 9">
            <a:extLst>
              <a:ext uri="{FF2B5EF4-FFF2-40B4-BE49-F238E27FC236}">
                <a16:creationId xmlns:a16="http://schemas.microsoft.com/office/drawing/2014/main" id="{60837069-73C5-448C-97CE-ECDAC4533234}"/>
              </a:ext>
            </a:extLst>
          </p:cNvPr>
          <p:cNvSpPr/>
          <p:nvPr/>
        </p:nvSpPr>
        <p:spPr>
          <a:xfrm flipH="1">
            <a:off x="3840480" y="7132320"/>
            <a:ext cx="14425765" cy="3167075"/>
          </a:xfrm>
          <a:custGeom>
            <a:avLst/>
            <a:gdLst/>
            <a:ahLst/>
            <a:cxnLst/>
            <a:rect l="l" t="t" r="r" b="b"/>
            <a:pathLst>
              <a:path w="15543928" h="3167075">
                <a:moveTo>
                  <a:pt x="15543928" y="0"/>
                </a:moveTo>
                <a:lnTo>
                  <a:pt x="0" y="0"/>
                </a:lnTo>
                <a:lnTo>
                  <a:pt x="0" y="3167076"/>
                </a:lnTo>
                <a:lnTo>
                  <a:pt x="15543928" y="3167076"/>
                </a:lnTo>
                <a:lnTo>
                  <a:pt x="15543928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07" t="41693" r="1207" b="-41693"/>
            </a:stretch>
          </a:blipFill>
        </p:spPr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8381D9E-7833-4173-B497-DEFDDC0AD42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049" r="-1894"/>
          <a:stretch/>
        </p:blipFill>
        <p:spPr>
          <a:xfrm>
            <a:off x="-21754" y="2770785"/>
            <a:ext cx="5224777" cy="7553162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5203024" y="3866529"/>
            <a:ext cx="11107608" cy="6109184"/>
          </a:xfrm>
          <a:custGeom>
            <a:avLst/>
            <a:gdLst/>
            <a:ahLst/>
            <a:cxnLst/>
            <a:rect l="l" t="t" r="r" b="b"/>
            <a:pathLst>
              <a:path w="11107608" h="6109184">
                <a:moveTo>
                  <a:pt x="0" y="0"/>
                </a:moveTo>
                <a:lnTo>
                  <a:pt x="11107608" y="0"/>
                </a:lnTo>
                <a:lnTo>
                  <a:pt x="11107608" y="6109184"/>
                </a:lnTo>
                <a:lnTo>
                  <a:pt x="0" y="61091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818214" y="872299"/>
            <a:ext cx="1251209" cy="312802"/>
          </a:xfrm>
          <a:custGeom>
            <a:avLst/>
            <a:gdLst/>
            <a:ahLst/>
            <a:cxnLst/>
            <a:rect l="l" t="t" r="r" b="b"/>
            <a:pathLst>
              <a:path w="1251209" h="312802">
                <a:moveTo>
                  <a:pt x="0" y="0"/>
                </a:moveTo>
                <a:lnTo>
                  <a:pt x="1251208" y="0"/>
                </a:lnTo>
                <a:lnTo>
                  <a:pt x="1251208" y="312802"/>
                </a:lnTo>
                <a:lnTo>
                  <a:pt x="0" y="312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035212" y="5850234"/>
            <a:ext cx="4960494" cy="3228023"/>
          </a:xfrm>
          <a:custGeom>
            <a:avLst/>
            <a:gdLst/>
            <a:ahLst/>
            <a:cxnLst/>
            <a:rect l="l" t="t" r="r" b="b"/>
            <a:pathLst>
              <a:path w="4960494" h="3228023">
                <a:moveTo>
                  <a:pt x="0" y="0"/>
                </a:moveTo>
                <a:lnTo>
                  <a:pt x="4960494" y="0"/>
                </a:lnTo>
                <a:lnTo>
                  <a:pt x="4960494" y="3228023"/>
                </a:lnTo>
                <a:lnTo>
                  <a:pt x="0" y="32280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6433587" y="1410972"/>
            <a:ext cx="11754798" cy="3110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5800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DON'T REBUILD THE SAME QUERY EVERY TIME.</a:t>
            </a:r>
          </a:p>
          <a:p>
            <a:pPr algn="l">
              <a:lnSpc>
                <a:spcPts val="8120"/>
              </a:lnSpc>
            </a:pPr>
            <a:endParaRPr lang="en-US" sz="5800" b="1">
              <a:solidFill>
                <a:srgbClr val="0000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433587" y="3479441"/>
            <a:ext cx="11208429" cy="2609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11" lvl="1" indent="-323856" algn="l">
              <a:lnSpc>
                <a:spcPts val="5250"/>
              </a:lnSpc>
              <a:buFont typeface="Arial"/>
              <a:buChar char="•"/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Save — Keep a query for future use</a:t>
            </a:r>
          </a:p>
          <a:p>
            <a:pPr marL="647711" lvl="1" indent="-323856" algn="l">
              <a:lnSpc>
                <a:spcPts val="5250"/>
              </a:lnSpc>
              <a:buFont typeface="Arial"/>
              <a:buChar char="•"/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Favorite — Make frequently used queries easier to access</a:t>
            </a:r>
          </a:p>
          <a:p>
            <a:pPr marL="647711" lvl="1" indent="-323856" algn="l">
              <a:lnSpc>
                <a:spcPts val="5250"/>
              </a:lnSpc>
              <a:buFont typeface="Arial"/>
              <a:buChar char="•"/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Share — Use with caution</a:t>
            </a:r>
          </a:p>
          <a:p>
            <a:pPr algn="just">
              <a:lnSpc>
                <a:spcPts val="5250"/>
              </a:lnSpc>
            </a:pPr>
            <a:endParaRPr lang="en-US" sz="3000">
              <a:solidFill>
                <a:srgbClr val="161B1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5E386BD-2357-46E1-B5C7-903E7E372F4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63" b="-2394"/>
          <a:stretch/>
        </p:blipFill>
        <p:spPr>
          <a:xfrm>
            <a:off x="1" y="0"/>
            <a:ext cx="7162800" cy="8091133"/>
          </a:xfrm>
          <a:prstGeom prst="rect">
            <a:avLst/>
          </a:prstGeom>
        </p:spPr>
      </p:pic>
      <p:sp>
        <p:nvSpPr>
          <p:cNvPr id="20" name="Freeform 9">
            <a:extLst>
              <a:ext uri="{FF2B5EF4-FFF2-40B4-BE49-F238E27FC236}">
                <a16:creationId xmlns:a16="http://schemas.microsoft.com/office/drawing/2014/main" id="{18A1B16B-CA1E-48B3-A2FA-78D00D9AA76F}"/>
              </a:ext>
            </a:extLst>
          </p:cNvPr>
          <p:cNvSpPr/>
          <p:nvPr/>
        </p:nvSpPr>
        <p:spPr>
          <a:xfrm flipH="1">
            <a:off x="3840480" y="7132320"/>
            <a:ext cx="14425765" cy="3167075"/>
          </a:xfrm>
          <a:custGeom>
            <a:avLst/>
            <a:gdLst/>
            <a:ahLst/>
            <a:cxnLst/>
            <a:rect l="l" t="t" r="r" b="b"/>
            <a:pathLst>
              <a:path w="15543928" h="3167075">
                <a:moveTo>
                  <a:pt x="15543928" y="0"/>
                </a:moveTo>
                <a:lnTo>
                  <a:pt x="0" y="0"/>
                </a:lnTo>
                <a:lnTo>
                  <a:pt x="0" y="3167076"/>
                </a:lnTo>
                <a:lnTo>
                  <a:pt x="15543928" y="3167076"/>
                </a:lnTo>
                <a:lnTo>
                  <a:pt x="15543928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207" t="41693" r="1207" b="-41693"/>
            </a:stretch>
          </a:blipFill>
        </p:spPr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23D53A4-ED9A-47CB-A3D6-0BB4C31BD6C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049" r="-2962"/>
          <a:stretch/>
        </p:blipFill>
        <p:spPr>
          <a:xfrm>
            <a:off x="-21754" y="2770785"/>
            <a:ext cx="5279554" cy="7553162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10886504" y="5850234"/>
            <a:ext cx="4383929" cy="3420700"/>
          </a:xfrm>
          <a:custGeom>
            <a:avLst/>
            <a:gdLst/>
            <a:ahLst/>
            <a:cxnLst/>
            <a:rect l="l" t="t" r="r" b="b"/>
            <a:pathLst>
              <a:path w="4383929" h="3420700">
                <a:moveTo>
                  <a:pt x="0" y="0"/>
                </a:moveTo>
                <a:lnTo>
                  <a:pt x="4383929" y="0"/>
                </a:lnTo>
                <a:lnTo>
                  <a:pt x="4383929" y="3420700"/>
                </a:lnTo>
                <a:lnTo>
                  <a:pt x="0" y="3420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818214" y="872299"/>
            <a:ext cx="1251209" cy="312802"/>
          </a:xfrm>
          <a:custGeom>
            <a:avLst/>
            <a:gdLst/>
            <a:ahLst/>
            <a:cxnLst/>
            <a:rect l="l" t="t" r="r" b="b"/>
            <a:pathLst>
              <a:path w="1251209" h="312802">
                <a:moveTo>
                  <a:pt x="0" y="0"/>
                </a:moveTo>
                <a:lnTo>
                  <a:pt x="1251208" y="0"/>
                </a:lnTo>
                <a:lnTo>
                  <a:pt x="1251208" y="312802"/>
                </a:lnTo>
                <a:lnTo>
                  <a:pt x="0" y="312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433587" y="2066723"/>
            <a:ext cx="11754798" cy="3110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5800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BANNER ADMIN INQUIRY IS STILL AVAILABLE</a:t>
            </a:r>
          </a:p>
          <a:p>
            <a:pPr algn="l">
              <a:lnSpc>
                <a:spcPts val="8120"/>
              </a:lnSpc>
            </a:pPr>
            <a:endParaRPr lang="en-US" sz="5800" b="1">
              <a:solidFill>
                <a:srgbClr val="0000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433587" y="4360356"/>
            <a:ext cx="9384626" cy="609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50"/>
              </a:lnSpc>
            </a:pPr>
            <a:r>
              <a:rPr lang="en-US" sz="3000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These inquiry pages are </a:t>
            </a:r>
            <a:r>
              <a:rPr lang="en-US" sz="3000" b="1">
                <a:solidFill>
                  <a:srgbClr val="161B1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not going away just yet.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33587" y="5405269"/>
            <a:ext cx="10185669" cy="2508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04" lvl="1" indent="-421002" algn="l">
              <a:lnSpc>
                <a:spcPts val="6824"/>
              </a:lnSpc>
              <a:buFont typeface="Arial"/>
              <a:buChar char="•"/>
            </a:pPr>
            <a:r>
              <a:rPr lang="en-US" sz="3899" b="1">
                <a:solidFill>
                  <a:srgbClr val="161B1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FGIBDST — </a:t>
            </a:r>
            <a:r>
              <a:rPr lang="en-US" sz="3899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Budget Status</a:t>
            </a:r>
          </a:p>
          <a:p>
            <a:pPr marL="842004" lvl="1" indent="-421002" algn="l">
              <a:lnSpc>
                <a:spcPts val="6824"/>
              </a:lnSpc>
              <a:buFont typeface="Arial"/>
              <a:buChar char="•"/>
            </a:pPr>
            <a:r>
              <a:rPr lang="en-US" sz="3899" b="1">
                <a:solidFill>
                  <a:srgbClr val="161B1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FGIBAVL — </a:t>
            </a:r>
            <a:r>
              <a:rPr lang="en-US" sz="3899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Budget Availability</a:t>
            </a:r>
          </a:p>
          <a:p>
            <a:pPr marL="842004" lvl="1" indent="-421002" algn="l">
              <a:lnSpc>
                <a:spcPts val="6824"/>
              </a:lnSpc>
              <a:buFont typeface="Arial"/>
              <a:buChar char="•"/>
            </a:pPr>
            <a:r>
              <a:rPr lang="en-US" sz="3899" b="1">
                <a:solidFill>
                  <a:srgbClr val="161B1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FRIGITD — </a:t>
            </a:r>
            <a:r>
              <a:rPr lang="en-US" sz="3899">
                <a:solidFill>
                  <a:srgbClr val="161B1B"/>
                </a:solidFill>
                <a:latin typeface="Open Sans"/>
                <a:ea typeface="Open Sans"/>
                <a:cs typeface="Open Sans"/>
                <a:sym typeface="Open Sans"/>
              </a:rPr>
              <a:t>Grant Inception-to-Date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4824A0B-17E4-4DC9-8F46-ACBBDE55F2C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72" b="-2394"/>
          <a:stretch/>
        </p:blipFill>
        <p:spPr>
          <a:xfrm>
            <a:off x="1" y="0"/>
            <a:ext cx="7086600" cy="8091133"/>
          </a:xfrm>
          <a:prstGeom prst="rect">
            <a:avLst/>
          </a:prstGeom>
        </p:spPr>
      </p:pic>
      <p:sp>
        <p:nvSpPr>
          <p:cNvPr id="19" name="Freeform 9">
            <a:extLst>
              <a:ext uri="{FF2B5EF4-FFF2-40B4-BE49-F238E27FC236}">
                <a16:creationId xmlns:a16="http://schemas.microsoft.com/office/drawing/2014/main" id="{216FA1C4-F5D0-44E8-A81F-D578175D2E06}"/>
              </a:ext>
            </a:extLst>
          </p:cNvPr>
          <p:cNvSpPr/>
          <p:nvPr/>
        </p:nvSpPr>
        <p:spPr>
          <a:xfrm flipH="1">
            <a:off x="3840480" y="7132320"/>
            <a:ext cx="14425765" cy="3167075"/>
          </a:xfrm>
          <a:custGeom>
            <a:avLst/>
            <a:gdLst/>
            <a:ahLst/>
            <a:cxnLst/>
            <a:rect l="l" t="t" r="r" b="b"/>
            <a:pathLst>
              <a:path w="15543928" h="3167075">
                <a:moveTo>
                  <a:pt x="15543928" y="0"/>
                </a:moveTo>
                <a:lnTo>
                  <a:pt x="0" y="0"/>
                </a:lnTo>
                <a:lnTo>
                  <a:pt x="0" y="3167076"/>
                </a:lnTo>
                <a:lnTo>
                  <a:pt x="15543928" y="3167076"/>
                </a:lnTo>
                <a:lnTo>
                  <a:pt x="15543928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207" t="41693" r="1207" b="-41693"/>
            </a:stretch>
          </a:blipFill>
        </p:spPr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C60CAD8-4895-4E87-9FEF-AA2D919F91B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049" r="-5934"/>
          <a:stretch/>
        </p:blipFill>
        <p:spPr>
          <a:xfrm>
            <a:off x="-21754" y="2770785"/>
            <a:ext cx="5431954" cy="755316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42880" y="3522549"/>
            <a:ext cx="5698103" cy="213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FINANCE QUERIES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525510" y="819150"/>
            <a:ext cx="9693450" cy="1345354"/>
            <a:chOff x="0" y="0"/>
            <a:chExt cx="12924600" cy="17938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10224" cy="723901"/>
            </a:xfrm>
            <a:custGeom>
              <a:avLst/>
              <a:gdLst/>
              <a:ahLst/>
              <a:cxnLst/>
              <a:rect l="l" t="t" r="r" b="b"/>
              <a:pathLst>
                <a:path w="710224" h="723901">
                  <a:moveTo>
                    <a:pt x="0" y="0"/>
                  </a:moveTo>
                  <a:lnTo>
                    <a:pt x="710224" y="0"/>
                  </a:lnTo>
                  <a:lnTo>
                    <a:pt x="710224" y="723901"/>
                  </a:lnTo>
                  <a:lnTo>
                    <a:pt x="0" y="723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1150646" y="697379"/>
              <a:ext cx="10858934" cy="1096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2000">
                  <a:solidFill>
                    <a:srgbClr val="161B1B"/>
                  </a:solidFill>
                  <a:latin typeface="Open Sans"/>
                  <a:ea typeface="Open Sans"/>
                  <a:cs typeface="Open Sans"/>
                  <a:sym typeface="Open Sans"/>
                </a:rPr>
                <a:t>Review budget information by account using selected fiscal and FOAP criteria.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50646" y="-19050"/>
              <a:ext cx="11773954" cy="7285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60"/>
                </a:lnSpc>
              </a:pPr>
              <a:r>
                <a:rPr lang="en-US" sz="3500" b="1">
                  <a:solidFill>
                    <a:srgbClr val="62112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Budget Status by Account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525510" y="2454420"/>
            <a:ext cx="9007185" cy="1345433"/>
            <a:chOff x="0" y="0"/>
            <a:chExt cx="12009580" cy="1793911"/>
          </a:xfrm>
        </p:grpSpPr>
        <p:sp>
          <p:nvSpPr>
            <p:cNvPr id="13" name="TextBox 13"/>
            <p:cNvSpPr txBox="1"/>
            <p:nvPr/>
          </p:nvSpPr>
          <p:spPr>
            <a:xfrm>
              <a:off x="1150646" y="697485"/>
              <a:ext cx="10858934" cy="1096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2000">
                  <a:solidFill>
                    <a:srgbClr val="161B1B"/>
                  </a:solidFill>
                  <a:latin typeface="Open Sans"/>
                  <a:ea typeface="Open Sans"/>
                  <a:cs typeface="Open Sans"/>
                  <a:sym typeface="Open Sans"/>
                </a:rPr>
                <a:t>Review grant budget activity across multiple fiscal years or date ranges.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0646" y="-19050"/>
              <a:ext cx="10858934" cy="741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76"/>
                </a:lnSpc>
              </a:pPr>
              <a:r>
                <a:rPr lang="en-US" sz="3600" b="1">
                  <a:solidFill>
                    <a:srgbClr val="62112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Multi Year Query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710224" cy="723901"/>
            </a:xfrm>
            <a:custGeom>
              <a:avLst/>
              <a:gdLst/>
              <a:ahLst/>
              <a:cxnLst/>
              <a:rect l="l" t="t" r="r" b="b"/>
              <a:pathLst>
                <a:path w="710224" h="723901">
                  <a:moveTo>
                    <a:pt x="0" y="0"/>
                  </a:moveTo>
                  <a:lnTo>
                    <a:pt x="710224" y="0"/>
                  </a:lnTo>
                  <a:lnTo>
                    <a:pt x="710224" y="723901"/>
                  </a:lnTo>
                  <a:lnTo>
                    <a:pt x="0" y="723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7525510" y="4089770"/>
            <a:ext cx="10282248" cy="1412108"/>
            <a:chOff x="0" y="0"/>
            <a:chExt cx="13709663" cy="1882811"/>
          </a:xfrm>
        </p:grpSpPr>
        <p:sp>
          <p:nvSpPr>
            <p:cNvPr id="17" name="TextBox 17"/>
            <p:cNvSpPr txBox="1"/>
            <p:nvPr/>
          </p:nvSpPr>
          <p:spPr>
            <a:xfrm>
              <a:off x="1150646" y="1370585"/>
              <a:ext cx="10858934" cy="5122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2000">
                  <a:solidFill>
                    <a:srgbClr val="161B1B"/>
                  </a:solidFill>
                  <a:latin typeface="Open Sans"/>
                  <a:ea typeface="Open Sans"/>
                  <a:cs typeface="Open Sans"/>
                  <a:sym typeface="Open Sans"/>
                </a:rPr>
                <a:t>Review budget information across an organizational hierarchy.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50646" y="-19050"/>
              <a:ext cx="12559018" cy="14404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76"/>
                </a:lnSpc>
              </a:pPr>
              <a:r>
                <a:rPr lang="en-US" sz="3600" b="1">
                  <a:solidFill>
                    <a:srgbClr val="62112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Budget Status by Organizational Hierarchy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710224" cy="723901"/>
            </a:xfrm>
            <a:custGeom>
              <a:avLst/>
              <a:gdLst/>
              <a:ahLst/>
              <a:cxnLst/>
              <a:rect l="l" t="t" r="r" b="b"/>
              <a:pathLst>
                <a:path w="710224" h="723901">
                  <a:moveTo>
                    <a:pt x="0" y="0"/>
                  </a:moveTo>
                  <a:lnTo>
                    <a:pt x="710224" y="0"/>
                  </a:lnTo>
                  <a:lnTo>
                    <a:pt x="710224" y="723901"/>
                  </a:lnTo>
                  <a:lnTo>
                    <a:pt x="0" y="723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1028700" y="1028700"/>
            <a:ext cx="969956" cy="242489"/>
          </a:xfrm>
          <a:custGeom>
            <a:avLst/>
            <a:gdLst/>
            <a:ahLst/>
            <a:cxnLst/>
            <a:rect l="l" t="t" r="r" b="b"/>
            <a:pathLst>
              <a:path w="969956" h="242489">
                <a:moveTo>
                  <a:pt x="0" y="0"/>
                </a:moveTo>
                <a:lnTo>
                  <a:pt x="969956" y="0"/>
                </a:lnTo>
                <a:lnTo>
                  <a:pt x="969956" y="242489"/>
                </a:lnTo>
                <a:lnTo>
                  <a:pt x="0" y="2424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7525510" y="5791795"/>
            <a:ext cx="9693450" cy="1344925"/>
            <a:chOff x="0" y="0"/>
            <a:chExt cx="12924600" cy="179323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10224" cy="723901"/>
            </a:xfrm>
            <a:custGeom>
              <a:avLst/>
              <a:gdLst/>
              <a:ahLst/>
              <a:cxnLst/>
              <a:rect l="l" t="t" r="r" b="b"/>
              <a:pathLst>
                <a:path w="710224" h="723901">
                  <a:moveTo>
                    <a:pt x="0" y="0"/>
                  </a:moveTo>
                  <a:lnTo>
                    <a:pt x="710224" y="0"/>
                  </a:lnTo>
                  <a:lnTo>
                    <a:pt x="710224" y="723901"/>
                  </a:lnTo>
                  <a:lnTo>
                    <a:pt x="0" y="723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1150646" y="-19050"/>
              <a:ext cx="11773954" cy="7285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60"/>
                </a:lnSpc>
              </a:pPr>
              <a:r>
                <a:rPr lang="en-US" sz="3500" b="1">
                  <a:solidFill>
                    <a:srgbClr val="62112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Encumbrance Query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50646" y="696807"/>
              <a:ext cx="10858934" cy="1096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2000">
                  <a:solidFill>
                    <a:srgbClr val="161B1B"/>
                  </a:solidFill>
                  <a:latin typeface="Open Sans"/>
                  <a:ea typeface="Open Sans"/>
                  <a:cs typeface="Open Sans"/>
                  <a:sym typeface="Open Sans"/>
                </a:rPr>
                <a:t>Review encumbrance and commitment information for a selected fiscal year and period.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525510" y="7426637"/>
            <a:ext cx="9693450" cy="1353234"/>
            <a:chOff x="0" y="0"/>
            <a:chExt cx="12924600" cy="18043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10224" cy="723901"/>
            </a:xfrm>
            <a:custGeom>
              <a:avLst/>
              <a:gdLst/>
              <a:ahLst/>
              <a:cxnLst/>
              <a:rect l="l" t="t" r="r" b="b"/>
              <a:pathLst>
                <a:path w="710224" h="723901">
                  <a:moveTo>
                    <a:pt x="0" y="0"/>
                  </a:moveTo>
                  <a:lnTo>
                    <a:pt x="710224" y="0"/>
                  </a:lnTo>
                  <a:lnTo>
                    <a:pt x="710224" y="723901"/>
                  </a:lnTo>
                  <a:lnTo>
                    <a:pt x="0" y="723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1150646" y="-19050"/>
              <a:ext cx="11773954" cy="7285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60"/>
                </a:lnSpc>
              </a:pPr>
              <a:r>
                <a:rPr lang="en-US" sz="3500" b="1">
                  <a:solidFill>
                    <a:srgbClr val="62112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Budget Quick Query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50646" y="707886"/>
              <a:ext cx="10858934" cy="1096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2000">
                  <a:solidFill>
                    <a:srgbClr val="161B1B"/>
                  </a:solidFill>
                  <a:latin typeface="Open Sans"/>
                  <a:ea typeface="Open Sans"/>
                  <a:cs typeface="Open Sans"/>
                  <a:sym typeface="Open Sans"/>
                </a:rPr>
                <a:t>Quickly review budget status, including Adjusted Balance, Year to Date, Net Commitments, and Available Balance.</a:t>
              </a:r>
            </a:p>
          </p:txBody>
        </p:sp>
      </p:grpSp>
      <p:sp>
        <p:nvSpPr>
          <p:cNvPr id="29" name="Freeform 3">
            <a:extLst>
              <a:ext uri="{FF2B5EF4-FFF2-40B4-BE49-F238E27FC236}">
                <a16:creationId xmlns:a16="http://schemas.microsoft.com/office/drawing/2014/main" id="{95D1E2B3-668B-4EBC-A1CA-11AC0879AF48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0827C14-5C8A-4140-BB76-A0F6ED12FA1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61"/>
          <a:stretch/>
        </p:blipFill>
        <p:spPr>
          <a:xfrm>
            <a:off x="1" y="0"/>
            <a:ext cx="3810000" cy="42291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52743" y="952014"/>
            <a:ext cx="969956" cy="242489"/>
          </a:xfrm>
          <a:custGeom>
            <a:avLst/>
            <a:gdLst/>
            <a:ahLst/>
            <a:cxnLst/>
            <a:rect l="l" t="t" r="r" b="b"/>
            <a:pathLst>
              <a:path w="969956" h="242489">
                <a:moveTo>
                  <a:pt x="0" y="0"/>
                </a:moveTo>
                <a:lnTo>
                  <a:pt x="969955" y="0"/>
                </a:lnTo>
                <a:lnTo>
                  <a:pt x="969955" y="242489"/>
                </a:lnTo>
                <a:lnTo>
                  <a:pt x="0" y="2424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822698" y="1395673"/>
            <a:ext cx="10936764" cy="1821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6000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BUDGET ADJUSTMENT PROCESS (CURRENT)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129896" y="3215901"/>
            <a:ext cx="229314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08748" y="3215901"/>
            <a:ext cx="348139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77242" y="3215901"/>
            <a:ext cx="368856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34127" y="3215901"/>
            <a:ext cx="41279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821254" y="3215901"/>
            <a:ext cx="39624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5</a:t>
            </a:r>
          </a:p>
        </p:txBody>
      </p:sp>
      <p:sp>
        <p:nvSpPr>
          <p:cNvPr id="30" name="Freeform 3">
            <a:extLst>
              <a:ext uri="{FF2B5EF4-FFF2-40B4-BE49-F238E27FC236}">
                <a16:creationId xmlns:a16="http://schemas.microsoft.com/office/drawing/2014/main" id="{94C70771-56A2-4979-A109-2A828E8B6725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A50B9B4-02EA-4F0B-8F6A-2D896265E3E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4" t="-6239" b="-1"/>
          <a:stretch/>
        </p:blipFill>
        <p:spPr>
          <a:xfrm>
            <a:off x="12268200" y="-631391"/>
            <a:ext cx="6019800" cy="10899341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1822698" y="4226503"/>
            <a:ext cx="15778414" cy="4102388"/>
          </a:xfrm>
          <a:custGeom>
            <a:avLst/>
            <a:gdLst/>
            <a:ahLst/>
            <a:cxnLst/>
            <a:rect l="l" t="t" r="r" b="b"/>
            <a:pathLst>
              <a:path w="15778414" h="4102388">
                <a:moveTo>
                  <a:pt x="0" y="0"/>
                </a:moveTo>
                <a:lnTo>
                  <a:pt x="15778414" y="0"/>
                </a:lnTo>
                <a:lnTo>
                  <a:pt x="15778414" y="4102388"/>
                </a:lnTo>
                <a:lnTo>
                  <a:pt x="0" y="4102388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AutoShape 16"/>
          <p:cNvSpPr/>
          <p:nvPr/>
        </p:nvSpPr>
        <p:spPr>
          <a:xfrm>
            <a:off x="4593293" y="6249122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7" name="AutoShape 17"/>
          <p:cNvSpPr/>
          <p:nvPr/>
        </p:nvSpPr>
        <p:spPr>
          <a:xfrm>
            <a:off x="7740797" y="6249122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8" name="AutoShape 18"/>
          <p:cNvSpPr/>
          <p:nvPr/>
        </p:nvSpPr>
        <p:spPr>
          <a:xfrm>
            <a:off x="10954976" y="6249122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9" name="AutoShape 19"/>
          <p:cNvSpPr/>
          <p:nvPr/>
        </p:nvSpPr>
        <p:spPr>
          <a:xfrm>
            <a:off x="14217548" y="6249122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5" name="TextBox 25"/>
          <p:cNvSpPr txBox="1"/>
          <p:nvPr/>
        </p:nvSpPr>
        <p:spPr>
          <a:xfrm>
            <a:off x="2002518" y="4987820"/>
            <a:ext cx="2254756" cy="241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Dept completes paper request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355440" y="4987820"/>
            <a:ext cx="2254756" cy="2417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Dept approves paper request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584527" y="4349645"/>
            <a:ext cx="2254756" cy="363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8"/>
              </a:lnSpc>
              <a:spcBef>
                <a:spcPct val="0"/>
              </a:spcBef>
            </a:pPr>
            <a:r>
              <a:rPr lang="en-US" sz="343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OSP or Budget Office approves paper request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823071" y="4573166"/>
            <a:ext cx="2254756" cy="341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8"/>
              </a:lnSpc>
              <a:spcBef>
                <a:spcPct val="0"/>
              </a:spcBef>
            </a:pPr>
            <a:r>
              <a:rPr lang="en-US" sz="32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GCA or Budget Office enters journal into Banner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090116" y="4573166"/>
            <a:ext cx="2254756" cy="341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8"/>
              </a:lnSpc>
              <a:spcBef>
                <a:spcPct val="0"/>
              </a:spcBef>
            </a:pPr>
            <a:r>
              <a:rPr lang="en-US" sz="323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GCA or Budget Office approves journal in Banner</a:t>
            </a:r>
          </a:p>
        </p:txBody>
      </p:sp>
      <p:sp>
        <p:nvSpPr>
          <p:cNvPr id="34" name="TextBox 20">
            <a:extLst>
              <a:ext uri="{FF2B5EF4-FFF2-40B4-BE49-F238E27FC236}">
                <a16:creationId xmlns:a16="http://schemas.microsoft.com/office/drawing/2014/main" id="{5C014904-A9B5-437A-B75E-E911A3424900}"/>
              </a:ext>
            </a:extLst>
          </p:cNvPr>
          <p:cNvSpPr txBox="1"/>
          <p:nvPr/>
        </p:nvSpPr>
        <p:spPr>
          <a:xfrm>
            <a:off x="15988180" y="3242832"/>
            <a:ext cx="229314" cy="816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52743" y="952014"/>
            <a:ext cx="969956" cy="242489"/>
          </a:xfrm>
          <a:custGeom>
            <a:avLst/>
            <a:gdLst/>
            <a:ahLst/>
            <a:cxnLst/>
            <a:rect l="l" t="t" r="r" b="b"/>
            <a:pathLst>
              <a:path w="969956" h="242489">
                <a:moveTo>
                  <a:pt x="0" y="0"/>
                </a:moveTo>
                <a:lnTo>
                  <a:pt x="969955" y="0"/>
                </a:lnTo>
                <a:lnTo>
                  <a:pt x="969955" y="242489"/>
                </a:lnTo>
                <a:lnTo>
                  <a:pt x="0" y="2424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822698" y="1395673"/>
            <a:ext cx="10936764" cy="1821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6000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BUDGET ADJUSTMENT PROCESS (OCT. 1)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129896" y="3215901"/>
            <a:ext cx="229314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08748" y="3215901"/>
            <a:ext cx="348139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77242" y="3215901"/>
            <a:ext cx="368856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34127" y="3215901"/>
            <a:ext cx="41279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b="1">
                <a:solidFill>
                  <a:srgbClr val="62112D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30" name="Freeform 3">
            <a:extLst>
              <a:ext uri="{FF2B5EF4-FFF2-40B4-BE49-F238E27FC236}">
                <a16:creationId xmlns:a16="http://schemas.microsoft.com/office/drawing/2014/main" id="{C96A42F8-A34A-42D6-A3F0-0647B89DD8CC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4FCF32A-D8AB-49CE-B012-C963899AA97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49"/>
          <a:stretch/>
        </p:blipFill>
        <p:spPr>
          <a:xfrm>
            <a:off x="12192000" y="1"/>
            <a:ext cx="6105311" cy="102870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624039B-E616-490A-B3A5-6C2032B2CEDD}"/>
              </a:ext>
            </a:extLst>
          </p:cNvPr>
          <p:cNvGrpSpPr/>
          <p:nvPr/>
        </p:nvGrpSpPr>
        <p:grpSpPr>
          <a:xfrm>
            <a:off x="1822698" y="3215901"/>
            <a:ext cx="15778414" cy="5112990"/>
            <a:chOff x="1822698" y="3215901"/>
            <a:chExt cx="15778414" cy="5112990"/>
          </a:xfrm>
        </p:grpSpPr>
        <p:sp>
          <p:nvSpPr>
            <p:cNvPr id="14" name="Freeform 14"/>
            <p:cNvSpPr/>
            <p:nvPr/>
          </p:nvSpPr>
          <p:spPr>
            <a:xfrm>
              <a:off x="1822698" y="4226503"/>
              <a:ext cx="15778414" cy="4102388"/>
            </a:xfrm>
            <a:custGeom>
              <a:avLst/>
              <a:gdLst/>
              <a:ahLst/>
              <a:cxnLst/>
              <a:rect l="l" t="t" r="r" b="b"/>
              <a:pathLst>
                <a:path w="15778414" h="4102388">
                  <a:moveTo>
                    <a:pt x="0" y="0"/>
                  </a:moveTo>
                  <a:lnTo>
                    <a:pt x="15778414" y="0"/>
                  </a:lnTo>
                  <a:lnTo>
                    <a:pt x="15778414" y="4102388"/>
                  </a:lnTo>
                  <a:lnTo>
                    <a:pt x="0" y="4102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AutoShape 16"/>
            <p:cNvSpPr/>
            <p:nvPr/>
          </p:nvSpPr>
          <p:spPr>
            <a:xfrm>
              <a:off x="4593293" y="6249122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7" name="AutoShape 17"/>
            <p:cNvSpPr/>
            <p:nvPr/>
          </p:nvSpPr>
          <p:spPr>
            <a:xfrm>
              <a:off x="7740797" y="6249122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8" name="AutoShape 18"/>
            <p:cNvSpPr/>
            <p:nvPr/>
          </p:nvSpPr>
          <p:spPr>
            <a:xfrm>
              <a:off x="10954976" y="6249122"/>
              <a:ext cx="671226" cy="0"/>
            </a:xfrm>
            <a:prstGeom prst="line">
              <a:avLst/>
            </a:prstGeom>
            <a:ln w="95250" cap="flat">
              <a:solidFill>
                <a:srgbClr val="FFFFFF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9" name="AutoShape 19"/>
            <p:cNvSpPr/>
            <p:nvPr/>
          </p:nvSpPr>
          <p:spPr>
            <a:xfrm>
              <a:off x="14217548" y="6249122"/>
              <a:ext cx="671226" cy="0"/>
            </a:xfrm>
            <a:prstGeom prst="line">
              <a:avLst/>
            </a:prstGeom>
            <a:ln w="95250" cap="flat">
              <a:solidFill>
                <a:srgbClr val="FFFFFF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5821254" y="3215901"/>
              <a:ext cx="396240" cy="8686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002518" y="4987820"/>
              <a:ext cx="2254756" cy="24178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8"/>
                </a:lnSpc>
                <a:spcBef>
                  <a:spcPct val="0"/>
                </a:spcBef>
              </a:pPr>
              <a:r>
                <a:rPr lang="en-US" sz="34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Dept completes paper request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55440" y="4987820"/>
              <a:ext cx="2254756" cy="24178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8"/>
                </a:lnSpc>
                <a:spcBef>
                  <a:spcPct val="0"/>
                </a:spcBef>
              </a:pPr>
              <a:r>
                <a:rPr lang="en-US" sz="3434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Dept approves paper request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584527" y="4766206"/>
              <a:ext cx="2254756" cy="3027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8"/>
                </a:lnSpc>
                <a:spcBef>
                  <a:spcPct val="0"/>
                </a:spcBef>
              </a:pPr>
              <a:r>
                <a:rPr lang="en-US" sz="343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Dept enters journal into Banner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5090116" y="4573166"/>
              <a:ext cx="2254756" cy="34135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28"/>
                </a:lnSpc>
                <a:spcBef>
                  <a:spcPct val="0"/>
                </a:spcBef>
              </a:pPr>
              <a:r>
                <a:rPr lang="en-US" sz="32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GCA or Budget Office approves journal in Banner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1797652" y="4461406"/>
              <a:ext cx="2254756" cy="35252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68"/>
                </a:lnSpc>
                <a:spcBef>
                  <a:spcPct val="0"/>
                </a:spcBef>
              </a:pPr>
              <a:r>
                <a:rPr lang="en-US" sz="333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OSP or Budget Office approves paper request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92635" y="2101795"/>
            <a:ext cx="7119480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JOURNALS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92635" y="3261305"/>
            <a:ext cx="6253399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Creating the journal</a:t>
            </a:r>
          </a:p>
        </p:txBody>
      </p:sp>
      <p:sp>
        <p:nvSpPr>
          <p:cNvPr id="9" name="Freeform 9"/>
          <p:cNvSpPr/>
          <p:nvPr/>
        </p:nvSpPr>
        <p:spPr>
          <a:xfrm>
            <a:off x="8612115" y="738794"/>
            <a:ext cx="6936829" cy="3456812"/>
          </a:xfrm>
          <a:custGeom>
            <a:avLst/>
            <a:gdLst/>
            <a:ahLst/>
            <a:cxnLst/>
            <a:rect l="l" t="t" r="r" b="b"/>
            <a:pathLst>
              <a:path w="6936829" h="3456812">
                <a:moveTo>
                  <a:pt x="0" y="0"/>
                </a:moveTo>
                <a:lnTo>
                  <a:pt x="6936829" y="0"/>
                </a:lnTo>
                <a:lnTo>
                  <a:pt x="6936829" y="3456812"/>
                </a:lnTo>
                <a:lnTo>
                  <a:pt x="0" y="345681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612115" y="4071611"/>
            <a:ext cx="6078913" cy="5438612"/>
          </a:xfrm>
          <a:custGeom>
            <a:avLst/>
            <a:gdLst/>
            <a:ahLst/>
            <a:cxnLst/>
            <a:rect l="l" t="t" r="r" b="b"/>
            <a:pathLst>
              <a:path w="6078913" h="5438612">
                <a:moveTo>
                  <a:pt x="0" y="0"/>
                </a:moveTo>
                <a:lnTo>
                  <a:pt x="6078913" y="0"/>
                </a:lnTo>
                <a:lnTo>
                  <a:pt x="6078913" y="5438612"/>
                </a:lnTo>
                <a:lnTo>
                  <a:pt x="0" y="543861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59F4435B-86AE-4CBC-8E10-F4E17F97A28A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43FA7E-86C2-4DA0-A077-8C03D5E323D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4290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92635" y="2101795"/>
            <a:ext cx="7119480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JOURNALS</a:t>
            </a:r>
          </a:p>
        </p:txBody>
      </p:sp>
      <p:sp>
        <p:nvSpPr>
          <p:cNvPr id="8" name="Freeform 8"/>
          <p:cNvSpPr/>
          <p:nvPr/>
        </p:nvSpPr>
        <p:spPr>
          <a:xfrm>
            <a:off x="8851729" y="704145"/>
            <a:ext cx="8096409" cy="8200343"/>
          </a:xfrm>
          <a:custGeom>
            <a:avLst/>
            <a:gdLst/>
            <a:ahLst/>
            <a:cxnLst/>
            <a:rect l="l" t="t" r="r" b="b"/>
            <a:pathLst>
              <a:path w="8096409" h="8200343">
                <a:moveTo>
                  <a:pt x="0" y="0"/>
                </a:moveTo>
                <a:lnTo>
                  <a:pt x="8096409" y="0"/>
                </a:lnTo>
                <a:lnTo>
                  <a:pt x="8096409" y="8200343"/>
                </a:lnTo>
                <a:lnTo>
                  <a:pt x="0" y="82003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8603024" y="8313928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0" name="TextBox 10"/>
          <p:cNvSpPr txBox="1"/>
          <p:nvPr/>
        </p:nvSpPr>
        <p:spPr>
          <a:xfrm>
            <a:off x="1492635" y="3261305"/>
            <a:ext cx="6253399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Creating the journal</a:t>
            </a: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A84CC2BF-95CD-4026-A17C-3F49F8C9E1A3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62E4B6-5576-42E1-AB8F-ADE52672021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3528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92635" y="2101795"/>
            <a:ext cx="7119480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JOURNALS</a:t>
            </a:r>
          </a:p>
        </p:txBody>
      </p:sp>
      <p:sp>
        <p:nvSpPr>
          <p:cNvPr id="8" name="Freeform 8"/>
          <p:cNvSpPr/>
          <p:nvPr/>
        </p:nvSpPr>
        <p:spPr>
          <a:xfrm>
            <a:off x="8751951" y="671372"/>
            <a:ext cx="8966683" cy="8174820"/>
          </a:xfrm>
          <a:custGeom>
            <a:avLst/>
            <a:gdLst/>
            <a:ahLst/>
            <a:cxnLst/>
            <a:rect l="l" t="t" r="r" b="b"/>
            <a:pathLst>
              <a:path w="8966683" h="8174820">
                <a:moveTo>
                  <a:pt x="0" y="0"/>
                </a:moveTo>
                <a:lnTo>
                  <a:pt x="8966683" y="0"/>
                </a:lnTo>
                <a:lnTo>
                  <a:pt x="8966683" y="8174820"/>
                </a:lnTo>
                <a:lnTo>
                  <a:pt x="0" y="8174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8751951" y="2307110"/>
            <a:ext cx="4317567" cy="2836390"/>
            <a:chOff x="0" y="0"/>
            <a:chExt cx="1137137" cy="7470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7137" cy="747033"/>
            </a:xfrm>
            <a:custGeom>
              <a:avLst/>
              <a:gdLst/>
              <a:ahLst/>
              <a:cxnLst/>
              <a:rect l="l" t="t" r="r" b="b"/>
              <a:pathLst>
                <a:path w="1137137" h="747033">
                  <a:moveTo>
                    <a:pt x="0" y="0"/>
                  </a:moveTo>
                  <a:lnTo>
                    <a:pt x="1137137" y="0"/>
                  </a:lnTo>
                  <a:lnTo>
                    <a:pt x="1137137" y="747033"/>
                  </a:lnTo>
                  <a:lnTo>
                    <a:pt x="0" y="747033"/>
                  </a:lnTo>
                  <a:close/>
                </a:path>
              </a:pathLst>
            </a:custGeom>
            <a:ln w="952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137137" cy="785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 flipH="1" flipV="1">
            <a:off x="13235293" y="2719650"/>
            <a:ext cx="2917642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3" name="TextBox 13"/>
          <p:cNvSpPr txBox="1"/>
          <p:nvPr/>
        </p:nvSpPr>
        <p:spPr>
          <a:xfrm>
            <a:off x="13507575" y="2899989"/>
            <a:ext cx="2917642" cy="1313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Data auto populates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751951" y="5143500"/>
            <a:ext cx="8507349" cy="3702692"/>
            <a:chOff x="0" y="0"/>
            <a:chExt cx="2240619" cy="9751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40619" cy="975195"/>
            </a:xfrm>
            <a:custGeom>
              <a:avLst/>
              <a:gdLst/>
              <a:ahLst/>
              <a:cxnLst/>
              <a:rect l="l" t="t" r="r" b="b"/>
              <a:pathLst>
                <a:path w="2240619" h="975195">
                  <a:moveTo>
                    <a:pt x="0" y="0"/>
                  </a:moveTo>
                  <a:lnTo>
                    <a:pt x="2240619" y="0"/>
                  </a:lnTo>
                  <a:lnTo>
                    <a:pt x="2240619" y="975195"/>
                  </a:lnTo>
                  <a:lnTo>
                    <a:pt x="0" y="975195"/>
                  </a:lnTo>
                  <a:close/>
                </a:path>
              </a:pathLst>
            </a:custGeom>
            <a:ln w="952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240619" cy="10132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3235293" y="5705973"/>
            <a:ext cx="2917642" cy="2213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2"/>
              </a:lnSpc>
            </a:pPr>
            <a:r>
              <a:rPr lang="en-US" sz="56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Data user enters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92635" y="3261305"/>
            <a:ext cx="6253399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Add Accounting</a:t>
            </a: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5C8C3475-81D8-41EE-AC2F-3F941A7C0741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5130FE8-C362-45D3-9658-7D9C42335D6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3528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92635" y="2101795"/>
            <a:ext cx="7119480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JOURNALS</a:t>
            </a:r>
          </a:p>
        </p:txBody>
      </p:sp>
      <p:sp>
        <p:nvSpPr>
          <p:cNvPr id="8" name="Freeform 8"/>
          <p:cNvSpPr/>
          <p:nvPr/>
        </p:nvSpPr>
        <p:spPr>
          <a:xfrm>
            <a:off x="8612115" y="830577"/>
            <a:ext cx="9318531" cy="7533372"/>
          </a:xfrm>
          <a:custGeom>
            <a:avLst/>
            <a:gdLst/>
            <a:ahLst/>
            <a:cxnLst/>
            <a:rect l="l" t="t" r="r" b="b"/>
            <a:pathLst>
              <a:path w="9318531" h="7533372">
                <a:moveTo>
                  <a:pt x="0" y="0"/>
                </a:moveTo>
                <a:lnTo>
                  <a:pt x="9318531" y="0"/>
                </a:lnTo>
                <a:lnTo>
                  <a:pt x="9318531" y="7533372"/>
                </a:lnTo>
                <a:lnTo>
                  <a:pt x="0" y="75333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 flipH="1" flipV="1">
            <a:off x="13499980" y="2719650"/>
            <a:ext cx="2917642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0" name="TextBox 10"/>
          <p:cNvSpPr txBox="1"/>
          <p:nvPr/>
        </p:nvSpPr>
        <p:spPr>
          <a:xfrm>
            <a:off x="13507575" y="2899989"/>
            <a:ext cx="2917642" cy="1313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Data auto populates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92635" y="3261305"/>
            <a:ext cx="6253399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Add Accounting</a:t>
            </a:r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C578D7A1-DD38-417F-B2D4-59687CB65748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9D7251-0341-4663-9941-6200B9475EB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3528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92635" y="2101795"/>
            <a:ext cx="7119480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JOURNALS</a:t>
            </a:r>
          </a:p>
        </p:txBody>
      </p:sp>
      <p:sp>
        <p:nvSpPr>
          <p:cNvPr id="8" name="Freeform 8"/>
          <p:cNvSpPr/>
          <p:nvPr/>
        </p:nvSpPr>
        <p:spPr>
          <a:xfrm>
            <a:off x="8088371" y="1028700"/>
            <a:ext cx="9648141" cy="7064486"/>
          </a:xfrm>
          <a:custGeom>
            <a:avLst/>
            <a:gdLst/>
            <a:ahLst/>
            <a:cxnLst/>
            <a:rect l="l" t="t" r="r" b="b"/>
            <a:pathLst>
              <a:path w="9648141" h="7064486">
                <a:moveTo>
                  <a:pt x="0" y="0"/>
                </a:moveTo>
                <a:lnTo>
                  <a:pt x="9648142" y="0"/>
                </a:lnTo>
                <a:lnTo>
                  <a:pt x="9648142" y="7064486"/>
                </a:lnTo>
                <a:lnTo>
                  <a:pt x="0" y="70644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492635" y="3261305"/>
            <a:ext cx="6253399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Add Accounting</a:t>
            </a: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BD61EE4D-9031-4DF9-ADED-3ED8D4B49CA1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5B1012-7892-477B-879C-FB3E7E121C2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5052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92635" y="2101795"/>
            <a:ext cx="7119480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JOURNALS</a:t>
            </a:r>
          </a:p>
        </p:txBody>
      </p:sp>
      <p:sp>
        <p:nvSpPr>
          <p:cNvPr id="8" name="Freeform 8"/>
          <p:cNvSpPr/>
          <p:nvPr/>
        </p:nvSpPr>
        <p:spPr>
          <a:xfrm>
            <a:off x="8612115" y="786634"/>
            <a:ext cx="8069289" cy="8471666"/>
          </a:xfrm>
          <a:custGeom>
            <a:avLst/>
            <a:gdLst/>
            <a:ahLst/>
            <a:cxnLst/>
            <a:rect l="l" t="t" r="r" b="b"/>
            <a:pathLst>
              <a:path w="8069289" h="8471666">
                <a:moveTo>
                  <a:pt x="0" y="0"/>
                </a:moveTo>
                <a:lnTo>
                  <a:pt x="8069288" y="0"/>
                </a:lnTo>
                <a:lnTo>
                  <a:pt x="8069288" y="8471666"/>
                </a:lnTo>
                <a:lnTo>
                  <a:pt x="0" y="84716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 flipH="1">
            <a:off x="15583524" y="8613673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0" name="Group 10"/>
          <p:cNvGrpSpPr/>
          <p:nvPr/>
        </p:nvGrpSpPr>
        <p:grpSpPr>
          <a:xfrm>
            <a:off x="12363836" y="8084491"/>
            <a:ext cx="4317567" cy="899203"/>
            <a:chOff x="0" y="0"/>
            <a:chExt cx="1137137" cy="2368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37137" cy="236827"/>
            </a:xfrm>
            <a:custGeom>
              <a:avLst/>
              <a:gdLst/>
              <a:ahLst/>
              <a:cxnLst/>
              <a:rect l="l" t="t" r="r" b="b"/>
              <a:pathLst>
                <a:path w="1137137" h="236827">
                  <a:moveTo>
                    <a:pt x="0" y="0"/>
                  </a:moveTo>
                  <a:lnTo>
                    <a:pt x="1137137" y="0"/>
                  </a:lnTo>
                  <a:lnTo>
                    <a:pt x="1137137" y="236827"/>
                  </a:lnTo>
                  <a:lnTo>
                    <a:pt x="0" y="236827"/>
                  </a:lnTo>
                  <a:close/>
                </a:path>
              </a:pathLst>
            </a:custGeom>
            <a:ln w="952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137137" cy="274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063799" y="3796137"/>
            <a:ext cx="2917642" cy="3980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Repeat for “plus” (+) side of the entry then choose SAVE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92635" y="3261305"/>
            <a:ext cx="6253399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Add Accounting</a:t>
            </a: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753BF6D1-E3C4-4F95-9218-1E3E0B6C35BF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EE1059E-F050-472B-982D-AA16C41F395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3528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785082" y="989119"/>
            <a:ext cx="7119480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JOURNALS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90896" y="945939"/>
            <a:ext cx="6253399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Submit for Approval</a:t>
            </a: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4D0356C6-CC46-4489-BF24-25450BD7F3D4}"/>
              </a:ext>
            </a:extLst>
          </p:cNvPr>
          <p:cNvSpPr/>
          <p:nvPr/>
        </p:nvSpPr>
        <p:spPr>
          <a:xfrm>
            <a:off x="-19050" y="6402177"/>
            <a:ext cx="183261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A142BDA-0C13-48B9-AA7F-0783A88E0F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1" y="0"/>
            <a:ext cx="3581400" cy="41529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2273575-094C-4A40-999C-82E051AAFECD}"/>
              </a:ext>
            </a:extLst>
          </p:cNvPr>
          <p:cNvGrpSpPr/>
          <p:nvPr/>
        </p:nvGrpSpPr>
        <p:grpSpPr>
          <a:xfrm>
            <a:off x="1165331" y="2721610"/>
            <a:ext cx="17478461" cy="6576271"/>
            <a:chOff x="1413006" y="1593648"/>
            <a:chExt cx="17478461" cy="657627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C202A98-FD29-435D-861E-C0E0447C0340}"/>
                </a:ext>
              </a:extLst>
            </p:cNvPr>
            <p:cNvGrpSpPr/>
            <p:nvPr/>
          </p:nvGrpSpPr>
          <p:grpSpPr>
            <a:xfrm>
              <a:off x="1413006" y="1593648"/>
              <a:ext cx="17478461" cy="6576271"/>
              <a:chOff x="851144" y="1746674"/>
              <a:chExt cx="17478461" cy="657627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851144" y="1746674"/>
                <a:ext cx="17478461" cy="6576271"/>
              </a:xfrm>
              <a:custGeom>
                <a:avLst/>
                <a:gdLst/>
                <a:ahLst/>
                <a:cxnLst/>
                <a:rect l="l" t="t" r="r" b="b"/>
                <a:pathLst>
                  <a:path w="17478461" h="6576271">
                    <a:moveTo>
                      <a:pt x="0" y="0"/>
                    </a:moveTo>
                    <a:lnTo>
                      <a:pt x="17478461" y="0"/>
                    </a:lnTo>
                    <a:lnTo>
                      <a:pt x="17478461" y="6576271"/>
                    </a:lnTo>
                    <a:lnTo>
                      <a:pt x="0" y="65762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6167266" y="2860782"/>
                <a:ext cx="2917642" cy="398018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5319"/>
                  </a:lnSpc>
                </a:pPr>
                <a:r>
                  <a:rPr lang="en-US" sz="3799" b="1" dirty="0">
                    <a:solidFill>
                      <a:srgbClr val="62112D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Submit button may be a different color in production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D18BABD-949A-4725-A3D1-A6681234E701}"/>
                </a:ext>
              </a:extLst>
            </p:cNvPr>
            <p:cNvGrpSpPr/>
            <p:nvPr/>
          </p:nvGrpSpPr>
          <p:grpSpPr>
            <a:xfrm>
              <a:off x="13716000" y="6840044"/>
              <a:ext cx="4044807" cy="1329875"/>
              <a:chOff x="13402264" y="7914347"/>
              <a:chExt cx="4044807" cy="1329875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15441518" y="7914347"/>
                <a:ext cx="2005553" cy="899203"/>
                <a:chOff x="0" y="0"/>
                <a:chExt cx="528211" cy="236827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528211" cy="236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8211" h="236827">
                      <a:moveTo>
                        <a:pt x="0" y="0"/>
                      </a:moveTo>
                      <a:lnTo>
                        <a:pt x="528211" y="0"/>
                      </a:lnTo>
                      <a:lnTo>
                        <a:pt x="528211" y="236827"/>
                      </a:lnTo>
                      <a:lnTo>
                        <a:pt x="0" y="236827"/>
                      </a:lnTo>
                      <a:close/>
                    </a:path>
                  </a:pathLst>
                </a:custGeom>
                <a:ln w="95250" cap="sq">
                  <a:solidFill>
                    <a:srgbClr val="FFDE59"/>
                  </a:solidFill>
                  <a:prstDash val="solid"/>
                  <a:miter/>
                </a:ln>
              </p:spPr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0" y="-38100"/>
                  <a:ext cx="528211" cy="274927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2" name="AutoShape 12"/>
              <p:cNvSpPr/>
              <p:nvPr/>
            </p:nvSpPr>
            <p:spPr>
              <a:xfrm flipV="1">
                <a:off x="13402264" y="8813550"/>
                <a:ext cx="1801392" cy="430672"/>
              </a:xfrm>
              <a:prstGeom prst="line">
                <a:avLst/>
              </a:prstGeom>
              <a:ln w="95250" cap="flat">
                <a:solidFill>
                  <a:srgbClr val="62112D"/>
                </a:solidFill>
                <a:prstDash val="solid"/>
                <a:headEnd type="none" w="sm" len="sm"/>
                <a:tailEnd type="triangle" w="lg" len="med"/>
              </a:ln>
            </p:spPr>
          </p:sp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785082" y="989119"/>
            <a:ext cx="7119480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JOURNALS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90896" y="945939"/>
            <a:ext cx="546751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Journal Tracking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25517AC-78E7-48EF-B434-822547B07A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0"/>
          <a:stretch/>
        </p:blipFill>
        <p:spPr>
          <a:xfrm>
            <a:off x="1" y="0"/>
            <a:ext cx="3657600" cy="4195912"/>
          </a:xfrm>
          <a:prstGeom prst="rect">
            <a:avLst/>
          </a:prstGeom>
        </p:spPr>
      </p:pic>
      <p:sp>
        <p:nvSpPr>
          <p:cNvPr id="14" name="Freeform 3">
            <a:extLst>
              <a:ext uri="{FF2B5EF4-FFF2-40B4-BE49-F238E27FC236}">
                <a16:creationId xmlns:a16="http://schemas.microsoft.com/office/drawing/2014/main" id="{8DE61D2C-2A40-4F0D-BAD2-6C02BF979227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130506-23AE-40B7-A7C5-B752B1755DDA}"/>
              </a:ext>
            </a:extLst>
          </p:cNvPr>
          <p:cNvGrpSpPr/>
          <p:nvPr/>
        </p:nvGrpSpPr>
        <p:grpSpPr>
          <a:xfrm>
            <a:off x="1470207" y="2181819"/>
            <a:ext cx="15913206" cy="6971974"/>
            <a:chOff x="1470207" y="2181819"/>
            <a:chExt cx="15913206" cy="697197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EDE066B-E65F-4866-9500-1131E9F2CC13}"/>
                </a:ext>
              </a:extLst>
            </p:cNvPr>
            <p:cNvGrpSpPr/>
            <p:nvPr/>
          </p:nvGrpSpPr>
          <p:grpSpPr>
            <a:xfrm>
              <a:off x="1470207" y="2181819"/>
              <a:ext cx="15913206" cy="6971974"/>
              <a:chOff x="1470207" y="2181819"/>
              <a:chExt cx="15913206" cy="697197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470207" y="2181819"/>
                <a:ext cx="15913206" cy="6971974"/>
              </a:xfrm>
              <a:custGeom>
                <a:avLst/>
                <a:gdLst/>
                <a:ahLst/>
                <a:cxnLst/>
                <a:rect l="l" t="t" r="r" b="b"/>
                <a:pathLst>
                  <a:path w="15913206" h="6971974">
                    <a:moveTo>
                      <a:pt x="0" y="0"/>
                    </a:moveTo>
                    <a:lnTo>
                      <a:pt x="15913206" y="0"/>
                    </a:lnTo>
                    <a:lnTo>
                      <a:pt x="15913206" y="6971974"/>
                    </a:lnTo>
                    <a:lnTo>
                      <a:pt x="0" y="697197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</p:sp>
          <p:grpSp>
            <p:nvGrpSpPr>
              <p:cNvPr id="9" name="Group 9"/>
              <p:cNvGrpSpPr/>
              <p:nvPr/>
            </p:nvGrpSpPr>
            <p:grpSpPr>
              <a:xfrm>
                <a:off x="2112863" y="6091088"/>
                <a:ext cx="13919610" cy="2313800"/>
                <a:chOff x="0" y="0"/>
                <a:chExt cx="3666070" cy="609396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3666070" cy="609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6070" h="609396">
                      <a:moveTo>
                        <a:pt x="0" y="0"/>
                      </a:moveTo>
                      <a:lnTo>
                        <a:pt x="3666070" y="0"/>
                      </a:lnTo>
                      <a:lnTo>
                        <a:pt x="3666070" y="609396"/>
                      </a:lnTo>
                      <a:lnTo>
                        <a:pt x="0" y="609396"/>
                      </a:lnTo>
                      <a:close/>
                    </a:path>
                  </a:pathLst>
                </a:custGeom>
                <a:ln w="95250" cap="sq">
                  <a:solidFill>
                    <a:srgbClr val="FFDE59"/>
                  </a:solidFill>
                  <a:prstDash val="solid"/>
                  <a:miter/>
                </a:ln>
              </p:spPr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0" y="-38100"/>
                  <a:ext cx="3666070" cy="647496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</p:grpSp>
        <p:sp>
          <p:nvSpPr>
            <p:cNvPr id="12" name="TextBox 12"/>
            <p:cNvSpPr txBox="1"/>
            <p:nvPr/>
          </p:nvSpPr>
          <p:spPr>
            <a:xfrm>
              <a:off x="12003213" y="3324604"/>
              <a:ext cx="4029260" cy="26466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19"/>
                </a:lnSpc>
              </a:pPr>
              <a:r>
                <a:rPr lang="en-US" sz="3799" b="1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Journal moves from Draft to Pending after submission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785082" y="1295128"/>
            <a:ext cx="7119480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JOURNALS</a:t>
            </a:r>
          </a:p>
        </p:txBody>
      </p:sp>
      <p:sp>
        <p:nvSpPr>
          <p:cNvPr id="8" name="Freeform 8"/>
          <p:cNvSpPr/>
          <p:nvPr/>
        </p:nvSpPr>
        <p:spPr>
          <a:xfrm>
            <a:off x="566472" y="2397488"/>
            <a:ext cx="18432144" cy="2937623"/>
          </a:xfrm>
          <a:custGeom>
            <a:avLst/>
            <a:gdLst/>
            <a:ahLst/>
            <a:cxnLst/>
            <a:rect l="l" t="t" r="r" b="b"/>
            <a:pathLst>
              <a:path w="18432144" h="2937623">
                <a:moveTo>
                  <a:pt x="0" y="0"/>
                </a:moveTo>
                <a:lnTo>
                  <a:pt x="18432144" y="0"/>
                </a:lnTo>
                <a:lnTo>
                  <a:pt x="18432144" y="2937623"/>
                </a:lnTo>
                <a:lnTo>
                  <a:pt x="0" y="29376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4968804" y="4228150"/>
            <a:ext cx="1670460" cy="517478"/>
            <a:chOff x="0" y="0"/>
            <a:chExt cx="439957" cy="1362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9957" cy="136290"/>
            </a:xfrm>
            <a:custGeom>
              <a:avLst/>
              <a:gdLst/>
              <a:ahLst/>
              <a:cxnLst/>
              <a:rect l="l" t="t" r="r" b="b"/>
              <a:pathLst>
                <a:path w="439957" h="136290">
                  <a:moveTo>
                    <a:pt x="0" y="0"/>
                  </a:moveTo>
                  <a:lnTo>
                    <a:pt x="439957" y="0"/>
                  </a:lnTo>
                  <a:lnTo>
                    <a:pt x="439957" y="136290"/>
                  </a:lnTo>
                  <a:lnTo>
                    <a:pt x="0" y="136290"/>
                  </a:lnTo>
                  <a:close/>
                </a:path>
              </a:pathLst>
            </a:custGeom>
            <a:ln w="952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39957" cy="174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00421" y="1251948"/>
            <a:ext cx="6384363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Recalling a Journal</a:t>
            </a:r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51C97C9B-9250-4DA0-801F-FCE19E27337A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EA0C33B-A693-4B8D-AFAC-8A5F2E1BB4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39"/>
          <a:stretch/>
        </p:blipFill>
        <p:spPr>
          <a:xfrm>
            <a:off x="1" y="0"/>
            <a:ext cx="3657600" cy="42281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72966" y="1000125"/>
            <a:ext cx="14542068" cy="1023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40"/>
              </a:lnSpc>
            </a:pPr>
            <a:r>
              <a:rPr lang="en-US" sz="65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478776" y="2670285"/>
            <a:ext cx="4955308" cy="845834"/>
            <a:chOff x="0" y="0"/>
            <a:chExt cx="6607077" cy="1127779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607077" cy="1127779"/>
              <a:chOff x="0" y="0"/>
              <a:chExt cx="1305102" cy="22277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305102" cy="222771"/>
              </a:xfrm>
              <a:custGeom>
                <a:avLst/>
                <a:gdLst/>
                <a:ahLst/>
                <a:cxnLst/>
                <a:rect l="l" t="t" r="r" b="b"/>
                <a:pathLst>
                  <a:path w="1305102" h="222771">
                    <a:moveTo>
                      <a:pt x="39059" y="0"/>
                    </a:moveTo>
                    <a:lnTo>
                      <a:pt x="1266043" y="0"/>
                    </a:lnTo>
                    <a:cubicBezTo>
                      <a:pt x="1287614" y="0"/>
                      <a:pt x="1305102" y="17487"/>
                      <a:pt x="1305102" y="39059"/>
                    </a:cubicBezTo>
                    <a:lnTo>
                      <a:pt x="1305102" y="183712"/>
                    </a:lnTo>
                    <a:cubicBezTo>
                      <a:pt x="1305102" y="205284"/>
                      <a:pt x="1287614" y="222771"/>
                      <a:pt x="1266043" y="222771"/>
                    </a:cubicBezTo>
                    <a:lnTo>
                      <a:pt x="39059" y="222771"/>
                    </a:lnTo>
                    <a:cubicBezTo>
                      <a:pt x="17487" y="222771"/>
                      <a:pt x="0" y="205284"/>
                      <a:pt x="0" y="183712"/>
                    </a:cubicBezTo>
                    <a:lnTo>
                      <a:pt x="0" y="39059"/>
                    </a:lnTo>
                    <a:cubicBezTo>
                      <a:pt x="0" y="17487"/>
                      <a:pt x="17487" y="0"/>
                      <a:pt x="39059" y="0"/>
                    </a:cubicBezTo>
                    <a:close/>
                  </a:path>
                </a:pathLst>
              </a:custGeom>
              <a:solidFill>
                <a:srgbClr val="62112D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305102" cy="2608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02806" y="304615"/>
              <a:ext cx="5853387" cy="4956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84"/>
                </a:lnSpc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Self Service Banner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55970" y="2670285"/>
            <a:ext cx="4955308" cy="845834"/>
            <a:chOff x="0" y="0"/>
            <a:chExt cx="6607077" cy="1127779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607077" cy="1127779"/>
              <a:chOff x="0" y="0"/>
              <a:chExt cx="1305102" cy="22277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305102" cy="222771"/>
              </a:xfrm>
              <a:custGeom>
                <a:avLst/>
                <a:gdLst/>
                <a:ahLst/>
                <a:cxnLst/>
                <a:rect l="l" t="t" r="r" b="b"/>
                <a:pathLst>
                  <a:path w="1305102" h="222771">
                    <a:moveTo>
                      <a:pt x="39059" y="0"/>
                    </a:moveTo>
                    <a:lnTo>
                      <a:pt x="1266043" y="0"/>
                    </a:lnTo>
                    <a:cubicBezTo>
                      <a:pt x="1287614" y="0"/>
                      <a:pt x="1305102" y="17487"/>
                      <a:pt x="1305102" y="39059"/>
                    </a:cubicBezTo>
                    <a:lnTo>
                      <a:pt x="1305102" y="183712"/>
                    </a:lnTo>
                    <a:cubicBezTo>
                      <a:pt x="1305102" y="205284"/>
                      <a:pt x="1287614" y="222771"/>
                      <a:pt x="1266043" y="222771"/>
                    </a:cubicBezTo>
                    <a:lnTo>
                      <a:pt x="39059" y="222771"/>
                    </a:lnTo>
                    <a:cubicBezTo>
                      <a:pt x="17487" y="222771"/>
                      <a:pt x="0" y="205284"/>
                      <a:pt x="0" y="183712"/>
                    </a:cubicBezTo>
                    <a:lnTo>
                      <a:pt x="0" y="39059"/>
                    </a:lnTo>
                    <a:cubicBezTo>
                      <a:pt x="0" y="17487"/>
                      <a:pt x="17487" y="0"/>
                      <a:pt x="39059" y="0"/>
                    </a:cubicBezTo>
                    <a:close/>
                  </a:path>
                </a:pathLst>
              </a:custGeom>
              <a:solidFill>
                <a:srgbClr val="62112D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305102" cy="2608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402806" y="304615"/>
              <a:ext cx="5853387" cy="4956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84"/>
                </a:lnSpc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FPAREQN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335587" y="3746840"/>
            <a:ext cx="9070060" cy="4211909"/>
          </a:xfrm>
          <a:custGeom>
            <a:avLst/>
            <a:gdLst/>
            <a:ahLst/>
            <a:cxnLst/>
            <a:rect l="l" t="t" r="r" b="b"/>
            <a:pathLst>
              <a:path w="9070060" h="4211909">
                <a:moveTo>
                  <a:pt x="0" y="0"/>
                </a:moveTo>
                <a:lnTo>
                  <a:pt x="9070061" y="0"/>
                </a:lnTo>
                <a:lnTo>
                  <a:pt x="9070061" y="4211909"/>
                </a:lnTo>
                <a:lnTo>
                  <a:pt x="0" y="421190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418884" y="3741274"/>
            <a:ext cx="6817431" cy="4622674"/>
          </a:xfrm>
          <a:custGeom>
            <a:avLst/>
            <a:gdLst/>
            <a:ahLst/>
            <a:cxnLst/>
            <a:rect l="l" t="t" r="r" b="b"/>
            <a:pathLst>
              <a:path w="6817431" h="4622674">
                <a:moveTo>
                  <a:pt x="0" y="0"/>
                </a:moveTo>
                <a:lnTo>
                  <a:pt x="6817431" y="0"/>
                </a:lnTo>
                <a:lnTo>
                  <a:pt x="6817431" y="4622675"/>
                </a:lnTo>
                <a:lnTo>
                  <a:pt x="0" y="462267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19200" y="2670285"/>
            <a:ext cx="845834" cy="845834"/>
          </a:xfrm>
          <a:custGeom>
            <a:avLst/>
            <a:gdLst/>
            <a:ahLst/>
            <a:cxnLst/>
            <a:rect l="l" t="t" r="r" b="b"/>
            <a:pathLst>
              <a:path w="845834" h="845834">
                <a:moveTo>
                  <a:pt x="0" y="0"/>
                </a:moveTo>
                <a:lnTo>
                  <a:pt x="845834" y="0"/>
                </a:lnTo>
                <a:lnTo>
                  <a:pt x="845834" y="845834"/>
                </a:lnTo>
                <a:lnTo>
                  <a:pt x="0" y="845834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476034" y="2670285"/>
            <a:ext cx="845834" cy="845834"/>
          </a:xfrm>
          <a:custGeom>
            <a:avLst/>
            <a:gdLst/>
            <a:ahLst/>
            <a:cxnLst/>
            <a:rect l="l" t="t" r="r" b="b"/>
            <a:pathLst>
              <a:path w="845834" h="845834">
                <a:moveTo>
                  <a:pt x="0" y="0"/>
                </a:moveTo>
                <a:lnTo>
                  <a:pt x="845834" y="0"/>
                </a:lnTo>
                <a:lnTo>
                  <a:pt x="845834" y="845834"/>
                </a:lnTo>
                <a:lnTo>
                  <a:pt x="0" y="84583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7994B35E-CE4A-435F-96E9-59FE768958F2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3353CC6-F142-4842-AD1B-D9EC85957F0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29924" y="0"/>
            <a:ext cx="2585851" cy="421190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52743" y="952014"/>
            <a:ext cx="969956" cy="242489"/>
          </a:xfrm>
          <a:custGeom>
            <a:avLst/>
            <a:gdLst/>
            <a:ahLst/>
            <a:cxnLst/>
            <a:rect l="l" t="t" r="r" b="b"/>
            <a:pathLst>
              <a:path w="969956" h="242489">
                <a:moveTo>
                  <a:pt x="0" y="0"/>
                </a:moveTo>
                <a:lnTo>
                  <a:pt x="969955" y="0"/>
                </a:lnTo>
                <a:lnTo>
                  <a:pt x="969955" y="242489"/>
                </a:lnTo>
                <a:lnTo>
                  <a:pt x="0" y="2424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822698" y="1462348"/>
            <a:ext cx="10936764" cy="94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6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4ADD0AC-E0C2-462F-A712-34A15F3722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80" r="-1"/>
          <a:stretch/>
        </p:blipFill>
        <p:spPr>
          <a:xfrm>
            <a:off x="12255662" y="1"/>
            <a:ext cx="6041649" cy="101727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50640918-552F-4950-8A38-9AAEDEEA4CC2}"/>
              </a:ext>
            </a:extLst>
          </p:cNvPr>
          <p:cNvGrpSpPr/>
          <p:nvPr/>
        </p:nvGrpSpPr>
        <p:grpSpPr>
          <a:xfrm>
            <a:off x="0" y="3215901"/>
            <a:ext cx="18288000" cy="7071099"/>
            <a:chOff x="0" y="3215901"/>
            <a:chExt cx="18288000" cy="7071099"/>
          </a:xfrm>
        </p:grpSpPr>
        <p:sp>
          <p:nvSpPr>
            <p:cNvPr id="14" name="Freeform 14"/>
            <p:cNvSpPr/>
            <p:nvPr/>
          </p:nvSpPr>
          <p:spPr>
            <a:xfrm>
              <a:off x="1822698" y="4226503"/>
              <a:ext cx="15778414" cy="4102388"/>
            </a:xfrm>
            <a:custGeom>
              <a:avLst/>
              <a:gdLst/>
              <a:ahLst/>
              <a:cxnLst/>
              <a:rect l="l" t="t" r="r" b="b"/>
              <a:pathLst>
                <a:path w="15778414" h="4102388">
                  <a:moveTo>
                    <a:pt x="0" y="0"/>
                  </a:moveTo>
                  <a:lnTo>
                    <a:pt x="15778414" y="0"/>
                  </a:lnTo>
                  <a:lnTo>
                    <a:pt x="15778414" y="4102388"/>
                  </a:lnTo>
                  <a:lnTo>
                    <a:pt x="0" y="4102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AutoShape 16"/>
            <p:cNvSpPr/>
            <p:nvPr/>
          </p:nvSpPr>
          <p:spPr>
            <a:xfrm>
              <a:off x="4593293" y="6249122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7" name="AutoShape 17"/>
            <p:cNvSpPr/>
            <p:nvPr/>
          </p:nvSpPr>
          <p:spPr>
            <a:xfrm>
              <a:off x="7740797" y="6249122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8" name="AutoShape 18"/>
            <p:cNvSpPr/>
            <p:nvPr/>
          </p:nvSpPr>
          <p:spPr>
            <a:xfrm>
              <a:off x="10954976" y="6249122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9" name="AutoShape 19"/>
            <p:cNvSpPr/>
            <p:nvPr/>
          </p:nvSpPr>
          <p:spPr>
            <a:xfrm>
              <a:off x="14217548" y="6249122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129896" y="3215901"/>
              <a:ext cx="229314" cy="8686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>
                  <a:solidFill>
                    <a:srgbClr val="62112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308748" y="3215901"/>
              <a:ext cx="348139" cy="8686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>
                  <a:solidFill>
                    <a:srgbClr val="62112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477242" y="3215901"/>
              <a:ext cx="368856" cy="8686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>
                  <a:solidFill>
                    <a:srgbClr val="62112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634127" y="3215901"/>
              <a:ext cx="412790" cy="8686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>
                  <a:solidFill>
                    <a:srgbClr val="62112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821254" y="3215901"/>
              <a:ext cx="396240" cy="8686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002518" y="5264045"/>
              <a:ext cx="2254756" cy="18082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8"/>
                </a:lnSpc>
                <a:spcBef>
                  <a:spcPct val="0"/>
                </a:spcBef>
              </a:pPr>
              <a:r>
                <a:rPr lang="en-US" sz="3434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Add Requestor Info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55440" y="5264045"/>
              <a:ext cx="2254756" cy="18082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8"/>
                </a:lnSpc>
                <a:spcBef>
                  <a:spcPct val="0"/>
                </a:spcBef>
              </a:pPr>
              <a:r>
                <a:rPr lang="en-US" sz="3434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Add Vendor Info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584527" y="5375806"/>
              <a:ext cx="2254756" cy="18082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8"/>
                </a:lnSpc>
                <a:spcBef>
                  <a:spcPct val="0"/>
                </a:spcBef>
              </a:pPr>
              <a:r>
                <a:rPr lang="en-US" sz="3434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Add Items to be Purchased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713144" y="5494551"/>
              <a:ext cx="2254756" cy="16348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88"/>
                </a:lnSpc>
                <a:spcBef>
                  <a:spcPct val="0"/>
                </a:spcBef>
              </a:pPr>
              <a:r>
                <a:rPr lang="en-US" sz="3134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Add Accounting (FOAP)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5260631" y="5680606"/>
              <a:ext cx="2254756" cy="11275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28"/>
                </a:lnSpc>
                <a:spcBef>
                  <a:spcPct val="0"/>
                </a:spcBef>
              </a:pPr>
              <a:r>
                <a:rPr lang="en-US" sz="3234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Submit for Approval</a:t>
              </a:r>
            </a:p>
          </p:txBody>
        </p:sp>
        <p:sp>
          <p:nvSpPr>
            <p:cNvPr id="30" name="Freeform 3">
              <a:extLst>
                <a:ext uri="{FF2B5EF4-FFF2-40B4-BE49-F238E27FC236}">
                  <a16:creationId xmlns:a16="http://schemas.microsoft.com/office/drawing/2014/main" id="{18011E79-6EA8-4CA8-A5E9-C875406B14FB}"/>
                </a:ext>
              </a:extLst>
            </p:cNvPr>
            <p:cNvSpPr/>
            <p:nvPr/>
          </p:nvSpPr>
          <p:spPr>
            <a:xfrm>
              <a:off x="0" y="6400800"/>
              <a:ext cx="18288000" cy="3886200"/>
            </a:xfrm>
            <a:custGeom>
              <a:avLst/>
              <a:gdLst/>
              <a:ahLst/>
              <a:cxnLst/>
              <a:rect l="l" t="t" r="r" b="b"/>
              <a:pathLst>
                <a:path w="18876577" h="3846103">
                  <a:moveTo>
                    <a:pt x="0" y="0"/>
                  </a:moveTo>
                  <a:lnTo>
                    <a:pt x="18876578" y="0"/>
                  </a:lnTo>
                  <a:lnTo>
                    <a:pt x="18876578" y="3846102"/>
                  </a:lnTo>
                  <a:lnTo>
                    <a:pt x="0" y="3846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110" t="49919" r="-1582" b="-47735"/>
              </a:stretch>
            </a:blipFill>
          </p:spPr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36566" y="501378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91789" y="458198"/>
            <a:ext cx="546751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Requestor Info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4ECB7314-A8E6-43B9-942C-FFB95401FBEC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4FC2D06-3A28-43C0-A8A2-4471DFCDEA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61"/>
          <a:stretch/>
        </p:blipFill>
        <p:spPr>
          <a:xfrm>
            <a:off x="1" y="0"/>
            <a:ext cx="3733800" cy="42291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FE78FB0-9673-4793-A4EE-347CE80313FA}"/>
              </a:ext>
            </a:extLst>
          </p:cNvPr>
          <p:cNvGrpSpPr/>
          <p:nvPr/>
        </p:nvGrpSpPr>
        <p:grpSpPr>
          <a:xfrm>
            <a:off x="1441315" y="1792351"/>
            <a:ext cx="17140974" cy="7520602"/>
            <a:chOff x="1441315" y="1792351"/>
            <a:chExt cx="17140974" cy="7520602"/>
          </a:xfrm>
        </p:grpSpPr>
        <p:sp>
          <p:nvSpPr>
            <p:cNvPr id="8" name="Freeform 8"/>
            <p:cNvSpPr/>
            <p:nvPr/>
          </p:nvSpPr>
          <p:spPr>
            <a:xfrm>
              <a:off x="1441315" y="1792351"/>
              <a:ext cx="17140974" cy="7520602"/>
            </a:xfrm>
            <a:custGeom>
              <a:avLst/>
              <a:gdLst/>
              <a:ahLst/>
              <a:cxnLst/>
              <a:rect l="l" t="t" r="r" b="b"/>
              <a:pathLst>
                <a:path w="17140974" h="7520602">
                  <a:moveTo>
                    <a:pt x="0" y="0"/>
                  </a:moveTo>
                  <a:lnTo>
                    <a:pt x="17140974" y="0"/>
                  </a:lnTo>
                  <a:lnTo>
                    <a:pt x="17140974" y="7520602"/>
                  </a:lnTo>
                  <a:lnTo>
                    <a:pt x="0" y="7520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AutoShape 10"/>
            <p:cNvSpPr/>
            <p:nvPr/>
          </p:nvSpPr>
          <p:spPr>
            <a:xfrm flipH="1">
              <a:off x="6122035" y="5095875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1" name="AutoShape 11"/>
            <p:cNvSpPr/>
            <p:nvPr/>
          </p:nvSpPr>
          <p:spPr>
            <a:xfrm flipH="1">
              <a:off x="6122035" y="6083286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2" name="AutoShape 12"/>
            <p:cNvSpPr/>
            <p:nvPr/>
          </p:nvSpPr>
          <p:spPr>
            <a:xfrm flipH="1">
              <a:off x="11456176" y="5871952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194202" y="3782060"/>
              <a:ext cx="4029260" cy="3980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19"/>
                </a:lnSpc>
              </a:pPr>
              <a:r>
                <a:rPr lang="en-US" sz="3799" b="1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Requisition data populates on right side of screen.</a:t>
              </a:r>
            </a:p>
            <a:p>
              <a:pPr algn="ctr">
                <a:lnSpc>
                  <a:spcPts val="5319"/>
                </a:lnSpc>
              </a:pPr>
              <a:r>
                <a:rPr lang="en-US" sz="3799" b="1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Click Next at the bottom.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36566" y="501378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91789" y="458198"/>
            <a:ext cx="546751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Vendor Info</a:t>
            </a: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F7F81380-BD27-4B06-ADAD-1CFB66262CAE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9841C6A-452A-4D92-AE33-C3E624773E9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02"/>
          <a:stretch/>
        </p:blipFill>
        <p:spPr>
          <a:xfrm>
            <a:off x="21521" y="0"/>
            <a:ext cx="3666542" cy="424336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72D9849-A39A-48E4-ACEF-23990105F3B3}"/>
              </a:ext>
            </a:extLst>
          </p:cNvPr>
          <p:cNvGrpSpPr/>
          <p:nvPr/>
        </p:nvGrpSpPr>
        <p:grpSpPr>
          <a:xfrm>
            <a:off x="1441315" y="1821775"/>
            <a:ext cx="16776631" cy="7350262"/>
            <a:chOff x="1441315" y="1821775"/>
            <a:chExt cx="16776631" cy="7350262"/>
          </a:xfrm>
        </p:grpSpPr>
        <p:sp>
          <p:nvSpPr>
            <p:cNvPr id="8" name="Freeform 8"/>
            <p:cNvSpPr/>
            <p:nvPr/>
          </p:nvSpPr>
          <p:spPr>
            <a:xfrm>
              <a:off x="1441315" y="1821775"/>
              <a:ext cx="16776631" cy="7350262"/>
            </a:xfrm>
            <a:custGeom>
              <a:avLst/>
              <a:gdLst/>
              <a:ahLst/>
              <a:cxnLst/>
              <a:rect l="l" t="t" r="r" b="b"/>
              <a:pathLst>
                <a:path w="16776631" h="7350262">
                  <a:moveTo>
                    <a:pt x="0" y="0"/>
                  </a:moveTo>
                  <a:lnTo>
                    <a:pt x="16776631" y="0"/>
                  </a:lnTo>
                  <a:lnTo>
                    <a:pt x="16776631" y="7350262"/>
                  </a:lnTo>
                  <a:lnTo>
                    <a:pt x="0" y="73502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AutoShape 10"/>
            <p:cNvSpPr/>
            <p:nvPr/>
          </p:nvSpPr>
          <p:spPr>
            <a:xfrm flipH="1">
              <a:off x="4716762" y="3819699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1" name="AutoShape 11"/>
            <p:cNvSpPr/>
            <p:nvPr/>
          </p:nvSpPr>
          <p:spPr>
            <a:xfrm flipH="1">
              <a:off x="7479388" y="4604683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800371" y="3458384"/>
              <a:ext cx="4029260" cy="646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sz="3799" b="1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uncheck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35153" y="4243368"/>
              <a:ext cx="4029260" cy="646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sz="3799" b="1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select a vendor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917446" y="6795790"/>
              <a:ext cx="4029260" cy="646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sz="3799" b="1" dirty="0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click Next</a:t>
              </a:r>
            </a:p>
          </p:txBody>
        </p:sp>
        <p:sp>
          <p:nvSpPr>
            <p:cNvPr id="15" name="AutoShape 15"/>
            <p:cNvSpPr/>
            <p:nvPr/>
          </p:nvSpPr>
          <p:spPr>
            <a:xfrm flipH="1">
              <a:off x="12094400" y="7157105"/>
              <a:ext cx="570012" cy="860314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501378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9645" y="415290"/>
            <a:ext cx="584706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Items to Purchase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FB194D-BD9E-421F-AF17-F26DA7D084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200400" cy="3543300"/>
          </a:xfrm>
          <a:prstGeom prst="rect">
            <a:avLst/>
          </a:prstGeom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FC6285EE-1466-46B1-8324-0DF36CE5BA71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485455A-6144-4706-AD3A-1F12E332A1BD}"/>
              </a:ext>
            </a:extLst>
          </p:cNvPr>
          <p:cNvGrpSpPr/>
          <p:nvPr/>
        </p:nvGrpSpPr>
        <p:grpSpPr>
          <a:xfrm>
            <a:off x="1668616" y="1603738"/>
            <a:ext cx="16322028" cy="8671077"/>
            <a:chOff x="1668616" y="1603738"/>
            <a:chExt cx="16322028" cy="8671077"/>
          </a:xfrm>
        </p:grpSpPr>
        <p:sp>
          <p:nvSpPr>
            <p:cNvPr id="8" name="Freeform 8"/>
            <p:cNvSpPr/>
            <p:nvPr/>
          </p:nvSpPr>
          <p:spPr>
            <a:xfrm>
              <a:off x="1668616" y="1603738"/>
              <a:ext cx="16322028" cy="8671077"/>
            </a:xfrm>
            <a:custGeom>
              <a:avLst/>
              <a:gdLst/>
              <a:ahLst/>
              <a:cxnLst/>
              <a:rect l="l" t="t" r="r" b="b"/>
              <a:pathLst>
                <a:path w="16322028" h="8671077">
                  <a:moveTo>
                    <a:pt x="0" y="0"/>
                  </a:moveTo>
                  <a:lnTo>
                    <a:pt x="16322028" y="0"/>
                  </a:lnTo>
                  <a:lnTo>
                    <a:pt x="16322028" y="8671077"/>
                  </a:lnTo>
                  <a:lnTo>
                    <a:pt x="0" y="8671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8065141" y="4900675"/>
              <a:ext cx="4029260" cy="26466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sz="3799" b="1" dirty="0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Begin typing the item to purchase based on your quote.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501378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099645" y="415290"/>
            <a:ext cx="584706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Items to Purchase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7D209F-BE91-448A-9931-8CEF499A93E1}"/>
              </a:ext>
            </a:extLst>
          </p:cNvPr>
          <p:cNvGrpSpPr/>
          <p:nvPr/>
        </p:nvGrpSpPr>
        <p:grpSpPr>
          <a:xfrm>
            <a:off x="1362021" y="1603738"/>
            <a:ext cx="17220268" cy="7677454"/>
            <a:chOff x="1362021" y="1603738"/>
            <a:chExt cx="17220268" cy="7677454"/>
          </a:xfrm>
        </p:grpSpPr>
        <p:sp>
          <p:nvSpPr>
            <p:cNvPr id="8" name="Freeform 8"/>
            <p:cNvSpPr/>
            <p:nvPr/>
          </p:nvSpPr>
          <p:spPr>
            <a:xfrm>
              <a:off x="1842784" y="8373474"/>
              <a:ext cx="15705884" cy="907718"/>
            </a:xfrm>
            <a:custGeom>
              <a:avLst/>
              <a:gdLst/>
              <a:ahLst/>
              <a:cxnLst/>
              <a:rect l="l" t="t" r="r" b="b"/>
              <a:pathLst>
                <a:path w="15705884" h="907718">
                  <a:moveTo>
                    <a:pt x="0" y="0"/>
                  </a:moveTo>
                  <a:lnTo>
                    <a:pt x="15705884" y="0"/>
                  </a:lnTo>
                  <a:lnTo>
                    <a:pt x="15705884" y="907718"/>
                  </a:lnTo>
                  <a:lnTo>
                    <a:pt x="0" y="9077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362021" y="1603738"/>
              <a:ext cx="17220268" cy="7587681"/>
            </a:xfrm>
            <a:custGeom>
              <a:avLst/>
              <a:gdLst/>
              <a:ahLst/>
              <a:cxnLst/>
              <a:rect l="l" t="t" r="r" b="b"/>
              <a:pathLst>
                <a:path w="17220268" h="7587681">
                  <a:moveTo>
                    <a:pt x="0" y="0"/>
                  </a:moveTo>
                  <a:lnTo>
                    <a:pt x="17220268" y="0"/>
                  </a:lnTo>
                  <a:lnTo>
                    <a:pt x="17220268" y="7587681"/>
                  </a:lnTo>
                  <a:lnTo>
                    <a:pt x="0" y="7587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AutoShape 10"/>
            <p:cNvSpPr/>
            <p:nvPr/>
          </p:nvSpPr>
          <p:spPr>
            <a:xfrm flipH="1">
              <a:off x="5931567" y="4073313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1" name="AutoShape 11"/>
            <p:cNvSpPr/>
            <p:nvPr/>
          </p:nvSpPr>
          <p:spPr>
            <a:xfrm flipH="1">
              <a:off x="4045536" y="4983843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2" name="AutoShape 12"/>
            <p:cNvSpPr/>
            <p:nvPr/>
          </p:nvSpPr>
          <p:spPr>
            <a:xfrm flipH="1">
              <a:off x="3095729" y="5824327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3" name="AutoShape 13"/>
            <p:cNvSpPr/>
            <p:nvPr/>
          </p:nvSpPr>
          <p:spPr>
            <a:xfrm flipH="1">
              <a:off x="5387988" y="5871952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141051" y="5710383"/>
              <a:ext cx="4029260" cy="26466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sz="3799" b="1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Enter item details and click Save button below.</a:t>
              </a:r>
            </a:p>
          </p:txBody>
        </p:sp>
      </p:grpSp>
      <p:sp>
        <p:nvSpPr>
          <p:cNvPr id="16" name="Freeform 3">
            <a:extLst>
              <a:ext uri="{FF2B5EF4-FFF2-40B4-BE49-F238E27FC236}">
                <a16:creationId xmlns:a16="http://schemas.microsoft.com/office/drawing/2014/main" id="{AA817954-CA1C-4D4D-B3EA-10DBFD40B0A7}"/>
              </a:ext>
            </a:extLst>
          </p:cNvPr>
          <p:cNvSpPr/>
          <p:nvPr/>
        </p:nvSpPr>
        <p:spPr>
          <a:xfrm>
            <a:off x="0" y="6466106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6A7849E-A76E-49C7-9C54-0D406A32D8F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095729" cy="346709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501378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5931567" y="4073313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AutoShape 9"/>
          <p:cNvSpPr/>
          <p:nvPr/>
        </p:nvSpPr>
        <p:spPr>
          <a:xfrm flipH="1">
            <a:off x="4045536" y="4983843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0" name="AutoShape 10"/>
          <p:cNvSpPr/>
          <p:nvPr/>
        </p:nvSpPr>
        <p:spPr>
          <a:xfrm flipH="1">
            <a:off x="3095729" y="5824327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1" name="AutoShape 11"/>
          <p:cNvSpPr/>
          <p:nvPr/>
        </p:nvSpPr>
        <p:spPr>
          <a:xfrm flipH="1">
            <a:off x="5387988" y="5871952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3" name="TextBox 13"/>
          <p:cNvSpPr txBox="1"/>
          <p:nvPr/>
        </p:nvSpPr>
        <p:spPr>
          <a:xfrm>
            <a:off x="11099645" y="415290"/>
            <a:ext cx="584706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Add Accounting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00A185FE-A13C-4597-A483-D2BB76B35258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A28EC98-35D8-480B-823D-C269A953E0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095729" cy="3543299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1028700" y="1603738"/>
            <a:ext cx="17553589" cy="7712608"/>
          </a:xfrm>
          <a:custGeom>
            <a:avLst/>
            <a:gdLst/>
            <a:ahLst/>
            <a:cxnLst/>
            <a:rect l="l" t="t" r="r" b="b"/>
            <a:pathLst>
              <a:path w="17553589" h="7712608">
                <a:moveTo>
                  <a:pt x="0" y="0"/>
                </a:moveTo>
                <a:lnTo>
                  <a:pt x="17553589" y="0"/>
                </a:lnTo>
                <a:lnTo>
                  <a:pt x="17553589" y="7712608"/>
                </a:lnTo>
                <a:lnTo>
                  <a:pt x="0" y="771260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501378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5931567" y="4073313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AutoShape 9"/>
          <p:cNvSpPr/>
          <p:nvPr/>
        </p:nvSpPr>
        <p:spPr>
          <a:xfrm flipH="1">
            <a:off x="4045536" y="4983843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0" name="AutoShape 10"/>
          <p:cNvSpPr/>
          <p:nvPr/>
        </p:nvSpPr>
        <p:spPr>
          <a:xfrm flipH="1">
            <a:off x="3095729" y="5824327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1" name="AutoShape 11"/>
          <p:cNvSpPr/>
          <p:nvPr/>
        </p:nvSpPr>
        <p:spPr>
          <a:xfrm flipH="1">
            <a:off x="5387988" y="5871952"/>
            <a:ext cx="671226" cy="0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3" name="TextBox 13"/>
          <p:cNvSpPr txBox="1"/>
          <p:nvPr/>
        </p:nvSpPr>
        <p:spPr>
          <a:xfrm>
            <a:off x="11099645" y="415290"/>
            <a:ext cx="584706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Add Accounting</a:t>
            </a: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2187D6FC-30CB-40AD-A37A-DD4D8399C978}"/>
              </a:ext>
            </a:extLst>
          </p:cNvPr>
          <p:cNvSpPr/>
          <p:nvPr/>
        </p:nvSpPr>
        <p:spPr>
          <a:xfrm>
            <a:off x="-3810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1302150-EBF5-472B-AC49-760C520692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095729" cy="354329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1AF0BF9-64DB-4491-AC03-C708BD8A864A}"/>
              </a:ext>
            </a:extLst>
          </p:cNvPr>
          <p:cNvGrpSpPr/>
          <p:nvPr/>
        </p:nvGrpSpPr>
        <p:grpSpPr>
          <a:xfrm>
            <a:off x="1028700" y="1603738"/>
            <a:ext cx="17553589" cy="7712608"/>
            <a:chOff x="1028700" y="1603738"/>
            <a:chExt cx="17553589" cy="7712608"/>
          </a:xfrm>
        </p:grpSpPr>
        <p:sp>
          <p:nvSpPr>
            <p:cNvPr id="12" name="Freeform 12"/>
            <p:cNvSpPr/>
            <p:nvPr/>
          </p:nvSpPr>
          <p:spPr>
            <a:xfrm>
              <a:off x="1028700" y="1603738"/>
              <a:ext cx="17553589" cy="7712608"/>
            </a:xfrm>
            <a:custGeom>
              <a:avLst/>
              <a:gdLst/>
              <a:ahLst/>
              <a:cxnLst/>
              <a:rect l="l" t="t" r="r" b="b"/>
              <a:pathLst>
                <a:path w="17553589" h="7712608">
                  <a:moveTo>
                    <a:pt x="0" y="0"/>
                  </a:moveTo>
                  <a:lnTo>
                    <a:pt x="17553589" y="0"/>
                  </a:lnTo>
                  <a:lnTo>
                    <a:pt x="17553589" y="7712608"/>
                  </a:lnTo>
                  <a:lnTo>
                    <a:pt x="0" y="7712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AutoShape 14"/>
            <p:cNvSpPr/>
            <p:nvPr/>
          </p:nvSpPr>
          <p:spPr>
            <a:xfrm flipH="1">
              <a:off x="11099645" y="6926692"/>
              <a:ext cx="671226" cy="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501378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9645" y="415290"/>
            <a:ext cx="584706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Add Accounting</a:t>
            </a: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D76A253B-C8ED-432C-A1DB-A6227B9A1790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11DDB6-99FB-47BC-8EC9-62F4A7CDAE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48000" cy="361950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583152" y="1809750"/>
            <a:ext cx="16704847" cy="7321797"/>
          </a:xfrm>
          <a:custGeom>
            <a:avLst/>
            <a:gdLst/>
            <a:ahLst/>
            <a:cxnLst/>
            <a:rect l="l" t="t" r="r" b="b"/>
            <a:pathLst>
              <a:path w="16409946" h="7179351">
                <a:moveTo>
                  <a:pt x="0" y="0"/>
                </a:moveTo>
                <a:lnTo>
                  <a:pt x="16409946" y="0"/>
                </a:lnTo>
                <a:lnTo>
                  <a:pt x="16409946" y="7179351"/>
                </a:lnTo>
                <a:lnTo>
                  <a:pt x="0" y="717935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501378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9645" y="415290"/>
            <a:ext cx="584706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Submission NSF</a:t>
            </a: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D34D410-F604-4A96-92A6-049EFAC25AB6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B4A3BCE-A7A1-4BAB-BD12-5AE228F204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124200" cy="354330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645136" y="2171700"/>
            <a:ext cx="15890477" cy="6981878"/>
          </a:xfrm>
          <a:custGeom>
            <a:avLst/>
            <a:gdLst/>
            <a:ahLst/>
            <a:cxnLst/>
            <a:rect l="l" t="t" r="r" b="b"/>
            <a:pathLst>
              <a:path w="15890477" h="6981878">
                <a:moveTo>
                  <a:pt x="0" y="0"/>
                </a:moveTo>
                <a:lnTo>
                  <a:pt x="15890477" y="0"/>
                </a:lnTo>
                <a:lnTo>
                  <a:pt x="15890477" y="6981878"/>
                </a:lnTo>
                <a:lnTo>
                  <a:pt x="0" y="698187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501378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99645" y="415290"/>
            <a:ext cx="584706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After Submission</a:t>
            </a:r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46BCC2E6-5CF8-406B-A19D-7DF764C6D19E}"/>
              </a:ext>
            </a:extLst>
          </p:cNvPr>
          <p:cNvSpPr/>
          <p:nvPr/>
        </p:nvSpPr>
        <p:spPr>
          <a:xfrm>
            <a:off x="-1905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CFC39A6-8B35-418C-B90F-E546C92B454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48000" cy="36195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825A666-F5EB-456B-BDC7-2A975E3D1C24}"/>
              </a:ext>
            </a:extLst>
          </p:cNvPr>
          <p:cNvGrpSpPr/>
          <p:nvPr/>
        </p:nvGrpSpPr>
        <p:grpSpPr>
          <a:xfrm>
            <a:off x="1373778" y="2044156"/>
            <a:ext cx="16933272" cy="7492973"/>
            <a:chOff x="1285370" y="1603738"/>
            <a:chExt cx="16933272" cy="7492973"/>
          </a:xfrm>
        </p:grpSpPr>
        <p:sp>
          <p:nvSpPr>
            <p:cNvPr id="8" name="Freeform 8"/>
            <p:cNvSpPr/>
            <p:nvPr/>
          </p:nvSpPr>
          <p:spPr>
            <a:xfrm>
              <a:off x="1285370" y="1603738"/>
              <a:ext cx="16933272" cy="7492973"/>
            </a:xfrm>
            <a:custGeom>
              <a:avLst/>
              <a:gdLst/>
              <a:ahLst/>
              <a:cxnLst/>
              <a:rect l="l" t="t" r="r" b="b"/>
              <a:pathLst>
                <a:path w="16933272" h="7492973">
                  <a:moveTo>
                    <a:pt x="0" y="0"/>
                  </a:moveTo>
                  <a:lnTo>
                    <a:pt x="16933272" y="0"/>
                  </a:lnTo>
                  <a:lnTo>
                    <a:pt x="16933272" y="7492973"/>
                  </a:lnTo>
                  <a:lnTo>
                    <a:pt x="0" y="74929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4588163" y="3468564"/>
              <a:ext cx="6632662" cy="646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sz="3799" b="1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incomplete requisitions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588163" y="5111221"/>
              <a:ext cx="6632662" cy="646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sz="3799" b="1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requisitions in approvals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885196" y="7415044"/>
              <a:ext cx="7554701" cy="646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sz="3799" b="1" dirty="0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awaiting or converted to PO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501378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8" name="AutoShape 8"/>
          <p:cNvSpPr/>
          <p:nvPr/>
        </p:nvSpPr>
        <p:spPr>
          <a:xfrm flipH="1" flipV="1">
            <a:off x="15373912" y="3368540"/>
            <a:ext cx="544672" cy="741247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Freeform 9"/>
          <p:cNvSpPr/>
          <p:nvPr/>
        </p:nvSpPr>
        <p:spPr>
          <a:xfrm>
            <a:off x="830125" y="1919368"/>
            <a:ext cx="17457875" cy="4309913"/>
          </a:xfrm>
          <a:custGeom>
            <a:avLst/>
            <a:gdLst/>
            <a:ahLst/>
            <a:cxnLst/>
            <a:rect l="l" t="t" r="r" b="b"/>
            <a:pathLst>
              <a:path w="17457875" h="4309913">
                <a:moveTo>
                  <a:pt x="0" y="0"/>
                </a:moveTo>
                <a:lnTo>
                  <a:pt x="17457875" y="0"/>
                </a:lnTo>
                <a:lnTo>
                  <a:pt x="17457875" y="4309913"/>
                </a:lnTo>
                <a:lnTo>
                  <a:pt x="0" y="43099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099645" y="415290"/>
            <a:ext cx="584706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After Submission</a:t>
            </a:r>
          </a:p>
        </p:txBody>
      </p:sp>
      <p:sp>
        <p:nvSpPr>
          <p:cNvPr id="11" name="AutoShape 11"/>
          <p:cNvSpPr/>
          <p:nvPr/>
        </p:nvSpPr>
        <p:spPr>
          <a:xfrm flipV="1">
            <a:off x="11770871" y="4974140"/>
            <a:ext cx="2528790" cy="1952552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2" name="TextBox 12"/>
          <p:cNvSpPr txBox="1"/>
          <p:nvPr/>
        </p:nvSpPr>
        <p:spPr>
          <a:xfrm>
            <a:off x="5633508" y="6565377"/>
            <a:ext cx="7627017" cy="1313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Click the “i” icon to see approval queue information.</a:t>
            </a:r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3A282D37-037D-413D-B267-3387C037BBF6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00328E-1831-4BEE-BE39-38A5F0AB60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12420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1476103"/>
            <a:ext cx="809398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MY REQUISITIONS</a:t>
            </a:r>
          </a:p>
        </p:txBody>
      </p:sp>
      <p:sp>
        <p:nvSpPr>
          <p:cNvPr id="8" name="Freeform 8"/>
          <p:cNvSpPr/>
          <p:nvPr/>
        </p:nvSpPr>
        <p:spPr>
          <a:xfrm>
            <a:off x="558937" y="2941969"/>
            <a:ext cx="18023352" cy="2951324"/>
          </a:xfrm>
          <a:custGeom>
            <a:avLst/>
            <a:gdLst/>
            <a:ahLst/>
            <a:cxnLst/>
            <a:rect l="l" t="t" r="r" b="b"/>
            <a:pathLst>
              <a:path w="18023352" h="2951324">
                <a:moveTo>
                  <a:pt x="0" y="0"/>
                </a:moveTo>
                <a:lnTo>
                  <a:pt x="18023352" y="0"/>
                </a:lnTo>
                <a:lnTo>
                  <a:pt x="18023352" y="2951324"/>
                </a:lnTo>
                <a:lnTo>
                  <a:pt x="0" y="29513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099645" y="1390015"/>
            <a:ext cx="5847061" cy="97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800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After Submission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57104" y="6722852"/>
            <a:ext cx="7627017" cy="1313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Click the “i” icon to see purchase order information.</a:t>
            </a:r>
          </a:p>
        </p:txBody>
      </p:sp>
      <p:sp>
        <p:nvSpPr>
          <p:cNvPr id="11" name="AutoShape 11"/>
          <p:cNvSpPr/>
          <p:nvPr/>
        </p:nvSpPr>
        <p:spPr>
          <a:xfrm flipV="1">
            <a:off x="11832114" y="5141949"/>
            <a:ext cx="2528790" cy="1952552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F5C782DC-763E-4DF5-933D-071CD80FEB61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1554D1-EA9C-4ED6-9907-760116A8BD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2678"/>
          <a:stretch/>
        </p:blipFill>
        <p:spPr>
          <a:xfrm>
            <a:off x="1" y="0"/>
            <a:ext cx="3733800" cy="43053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800100"/>
            <a:ext cx="1163750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APPROVE DOCUMENTS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062458" y="7875117"/>
            <a:ext cx="7627017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User ID will auto-populate.</a:t>
            </a:r>
          </a:p>
        </p:txBody>
      </p:sp>
      <p:sp>
        <p:nvSpPr>
          <p:cNvPr id="9" name="Freeform 9"/>
          <p:cNvSpPr/>
          <p:nvPr/>
        </p:nvSpPr>
        <p:spPr>
          <a:xfrm>
            <a:off x="1764109" y="2067442"/>
            <a:ext cx="15507158" cy="5883874"/>
          </a:xfrm>
          <a:custGeom>
            <a:avLst/>
            <a:gdLst/>
            <a:ahLst/>
            <a:cxnLst/>
            <a:rect l="l" t="t" r="r" b="b"/>
            <a:pathLst>
              <a:path w="15507158" h="5883874">
                <a:moveTo>
                  <a:pt x="0" y="0"/>
                </a:moveTo>
                <a:lnTo>
                  <a:pt x="15507158" y="0"/>
                </a:lnTo>
                <a:lnTo>
                  <a:pt x="15507158" y="5883875"/>
                </a:lnTo>
                <a:lnTo>
                  <a:pt x="0" y="58838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flipH="1" flipV="1">
            <a:off x="5613828" y="6045908"/>
            <a:ext cx="1448631" cy="1639503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1" name="TextBox 11"/>
          <p:cNvSpPr txBox="1"/>
          <p:nvPr/>
        </p:nvSpPr>
        <p:spPr>
          <a:xfrm>
            <a:off x="6780958" y="2350652"/>
            <a:ext cx="9651886" cy="1313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Click Submit to view all documents where you are the next approver.</a:t>
            </a:r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02B44A53-856C-4477-B64D-7CB095FC3786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7E39C01-6476-47F8-BC67-8DE72270CC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124200" cy="366383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800100"/>
            <a:ext cx="1163750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APPROVE DOCUMENTS</a:t>
            </a: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3A65E38C-3E4F-4024-8F7C-9B633825CBDC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3B8AA6D-8E89-46FC-BD09-20CBC2F6C9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200400" cy="377190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409977" y="1902460"/>
            <a:ext cx="16150308" cy="7802618"/>
          </a:xfrm>
          <a:custGeom>
            <a:avLst/>
            <a:gdLst/>
            <a:ahLst/>
            <a:cxnLst/>
            <a:rect l="l" t="t" r="r" b="b"/>
            <a:pathLst>
              <a:path w="16150308" h="7802618">
                <a:moveTo>
                  <a:pt x="0" y="0"/>
                </a:moveTo>
                <a:lnTo>
                  <a:pt x="16150308" y="0"/>
                </a:lnTo>
                <a:lnTo>
                  <a:pt x="16150308" y="7802618"/>
                </a:lnTo>
                <a:lnTo>
                  <a:pt x="0" y="780261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800100"/>
            <a:ext cx="1163750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APPROVE DOCUMENTS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139014" y="1009015"/>
            <a:ext cx="4549030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Disapprove</a:t>
            </a: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A679BE51-1A7B-46D8-ACAC-6674E83D121A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82B6A9-6D54-477A-9D9A-D52DC9F3FF0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48000" cy="354330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2021729" y="1902460"/>
            <a:ext cx="13510620" cy="7749019"/>
          </a:xfrm>
          <a:custGeom>
            <a:avLst/>
            <a:gdLst/>
            <a:ahLst/>
            <a:cxnLst/>
            <a:rect l="l" t="t" r="r" b="b"/>
            <a:pathLst>
              <a:path w="13510620" h="7749019">
                <a:moveTo>
                  <a:pt x="0" y="0"/>
                </a:moveTo>
                <a:lnTo>
                  <a:pt x="13510619" y="0"/>
                </a:lnTo>
                <a:lnTo>
                  <a:pt x="13510619" y="7749019"/>
                </a:lnTo>
                <a:lnTo>
                  <a:pt x="0" y="77490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800100"/>
            <a:ext cx="1163750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APPROVE DOCUMENTS</a:t>
            </a:r>
          </a:p>
        </p:txBody>
      </p:sp>
      <p:sp>
        <p:nvSpPr>
          <p:cNvPr id="8" name="Freeform 8"/>
          <p:cNvSpPr/>
          <p:nvPr/>
        </p:nvSpPr>
        <p:spPr>
          <a:xfrm>
            <a:off x="1055854" y="2027907"/>
            <a:ext cx="16484394" cy="6033317"/>
          </a:xfrm>
          <a:custGeom>
            <a:avLst/>
            <a:gdLst/>
            <a:ahLst/>
            <a:cxnLst/>
            <a:rect l="l" t="t" r="r" b="b"/>
            <a:pathLst>
              <a:path w="16484394" h="6033317">
                <a:moveTo>
                  <a:pt x="0" y="0"/>
                </a:moveTo>
                <a:lnTo>
                  <a:pt x="16484394" y="0"/>
                </a:lnTo>
                <a:lnTo>
                  <a:pt x="16484394" y="6033317"/>
                </a:lnTo>
                <a:lnTo>
                  <a:pt x="0" y="60333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 flipH="1" flipV="1">
            <a:off x="9583801" y="6257017"/>
            <a:ext cx="1448631" cy="1639503"/>
          </a:xfrm>
          <a:prstGeom prst="line">
            <a:avLst/>
          </a:prstGeom>
          <a:ln w="95250" cap="flat">
            <a:solidFill>
              <a:srgbClr val="62112D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0" name="TextBox 10"/>
          <p:cNvSpPr txBox="1"/>
          <p:nvPr/>
        </p:nvSpPr>
        <p:spPr>
          <a:xfrm>
            <a:off x="10308117" y="8051684"/>
            <a:ext cx="7627017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Enter the requisition number.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47608" y="2350652"/>
            <a:ext cx="9651886" cy="1313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Click Submit to view only what’s in the Document Number field.</a:t>
            </a:r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4A4CC144-CC84-438E-9B57-7BCABB46852A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A384736-ABE1-4CF8-BD80-592DDBE448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124200" cy="35433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800100"/>
            <a:ext cx="1163750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APPROVE DOCUMENTS</a:t>
            </a:r>
          </a:p>
        </p:txBody>
      </p:sp>
      <p:sp>
        <p:nvSpPr>
          <p:cNvPr id="8" name="Freeform 8"/>
          <p:cNvSpPr/>
          <p:nvPr/>
        </p:nvSpPr>
        <p:spPr>
          <a:xfrm>
            <a:off x="1336628" y="2019048"/>
            <a:ext cx="15922672" cy="2497869"/>
          </a:xfrm>
          <a:custGeom>
            <a:avLst/>
            <a:gdLst/>
            <a:ahLst/>
            <a:cxnLst/>
            <a:rect l="l" t="t" r="r" b="b"/>
            <a:pathLst>
              <a:path w="15922672" h="2497869">
                <a:moveTo>
                  <a:pt x="0" y="0"/>
                </a:moveTo>
                <a:lnTo>
                  <a:pt x="15922672" y="0"/>
                </a:lnTo>
                <a:lnTo>
                  <a:pt x="15922672" y="2497869"/>
                </a:lnTo>
                <a:lnTo>
                  <a:pt x="0" y="249786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36628" y="4862828"/>
            <a:ext cx="15336372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* Detailed Help Hints *</a:t>
            </a: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2D6013EA-37F4-40D2-8A3E-05E8ABF28FDA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191DD2-DA20-44F9-8F6C-C51EED86301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20040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800100"/>
            <a:ext cx="1163750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APPROVE DOCUMENTS</a:t>
            </a: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5464F10B-FAA3-4DC7-9E12-8CBE731FC57B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C42575A-5011-4012-9A42-8FC4A994E0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44818" cy="37719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B0D8853-E287-4665-B4BF-A69EDF1CB7F4}"/>
              </a:ext>
            </a:extLst>
          </p:cNvPr>
          <p:cNvGrpSpPr/>
          <p:nvPr/>
        </p:nvGrpSpPr>
        <p:grpSpPr>
          <a:xfrm>
            <a:off x="1299954" y="1902460"/>
            <a:ext cx="17416735" cy="7783104"/>
            <a:chOff x="1299954" y="1902460"/>
            <a:chExt cx="17416735" cy="7783104"/>
          </a:xfrm>
        </p:grpSpPr>
        <p:sp>
          <p:nvSpPr>
            <p:cNvPr id="8" name="Freeform 8"/>
            <p:cNvSpPr/>
            <p:nvPr/>
          </p:nvSpPr>
          <p:spPr>
            <a:xfrm>
              <a:off x="1299954" y="1902460"/>
              <a:ext cx="17416735" cy="7783104"/>
            </a:xfrm>
            <a:custGeom>
              <a:avLst/>
              <a:gdLst/>
              <a:ahLst/>
              <a:cxnLst/>
              <a:rect l="l" t="t" r="r" b="b"/>
              <a:pathLst>
                <a:path w="17416735" h="7783104">
                  <a:moveTo>
                    <a:pt x="0" y="0"/>
                  </a:moveTo>
                  <a:lnTo>
                    <a:pt x="17416735" y="0"/>
                  </a:lnTo>
                  <a:lnTo>
                    <a:pt x="17416735" y="7783104"/>
                  </a:lnTo>
                  <a:lnTo>
                    <a:pt x="0" y="7783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 flipH="1">
              <a:off x="3862641" y="5384344"/>
              <a:ext cx="3777436" cy="276139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943898" y="4497069"/>
              <a:ext cx="9445022" cy="646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sz="3799" b="1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Click the requisition number to review.</a:t>
              </a: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800100"/>
            <a:ext cx="1163750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APPROVE DOCUMENTS</a:t>
            </a:r>
          </a:p>
        </p:txBody>
      </p:sp>
      <p:sp>
        <p:nvSpPr>
          <p:cNvPr id="8" name="Freeform 8"/>
          <p:cNvSpPr/>
          <p:nvPr/>
        </p:nvSpPr>
        <p:spPr>
          <a:xfrm>
            <a:off x="1028700" y="2164332"/>
            <a:ext cx="7586514" cy="6458687"/>
          </a:xfrm>
          <a:custGeom>
            <a:avLst/>
            <a:gdLst/>
            <a:ahLst/>
            <a:cxnLst/>
            <a:rect l="l" t="t" r="r" b="b"/>
            <a:pathLst>
              <a:path w="7586514" h="6458687">
                <a:moveTo>
                  <a:pt x="0" y="0"/>
                </a:moveTo>
                <a:lnTo>
                  <a:pt x="7586514" y="0"/>
                </a:lnTo>
                <a:lnTo>
                  <a:pt x="7586514" y="6458687"/>
                </a:lnTo>
                <a:lnTo>
                  <a:pt x="0" y="645868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622196" y="2280897"/>
            <a:ext cx="8637104" cy="6225556"/>
          </a:xfrm>
          <a:custGeom>
            <a:avLst/>
            <a:gdLst/>
            <a:ahLst/>
            <a:cxnLst/>
            <a:rect l="l" t="t" r="r" b="b"/>
            <a:pathLst>
              <a:path w="8637104" h="6225556">
                <a:moveTo>
                  <a:pt x="0" y="0"/>
                </a:moveTo>
                <a:lnTo>
                  <a:pt x="8637104" y="0"/>
                </a:lnTo>
                <a:lnTo>
                  <a:pt x="8637104" y="6225556"/>
                </a:lnTo>
                <a:lnTo>
                  <a:pt x="0" y="622555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6BB5712A-06F2-4E9F-80F7-72ECC00C2183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CE439D-5874-4034-80DC-E53F4945CFF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124200" cy="36957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800100"/>
            <a:ext cx="1163750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APPROVE DOCUMENTS</a:t>
            </a: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876694F9-7881-4D94-896D-C3D2D0098EAB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29CCE9-E2B0-401D-959C-7E3C4D6241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124200" cy="36195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5C4BA21-34DE-4F0E-8047-086AE438CB96}"/>
              </a:ext>
            </a:extLst>
          </p:cNvPr>
          <p:cNvGrpSpPr/>
          <p:nvPr/>
        </p:nvGrpSpPr>
        <p:grpSpPr>
          <a:xfrm>
            <a:off x="1299954" y="1902460"/>
            <a:ext cx="17416735" cy="7783104"/>
            <a:chOff x="1299954" y="1902460"/>
            <a:chExt cx="17416735" cy="7783104"/>
          </a:xfrm>
        </p:grpSpPr>
        <p:sp>
          <p:nvSpPr>
            <p:cNvPr id="8" name="Freeform 8"/>
            <p:cNvSpPr/>
            <p:nvPr/>
          </p:nvSpPr>
          <p:spPr>
            <a:xfrm>
              <a:off x="1299954" y="1902460"/>
              <a:ext cx="17416735" cy="7783104"/>
            </a:xfrm>
            <a:custGeom>
              <a:avLst/>
              <a:gdLst/>
              <a:ahLst/>
              <a:cxnLst/>
              <a:rect l="l" t="t" r="r" b="b"/>
              <a:pathLst>
                <a:path w="17416735" h="7783104">
                  <a:moveTo>
                    <a:pt x="0" y="0"/>
                  </a:moveTo>
                  <a:lnTo>
                    <a:pt x="17416735" y="0"/>
                  </a:lnTo>
                  <a:lnTo>
                    <a:pt x="17416735" y="7783104"/>
                  </a:lnTo>
                  <a:lnTo>
                    <a:pt x="0" y="7783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>
              <a:off x="12040970" y="4779221"/>
              <a:ext cx="2548846" cy="3384850"/>
            </a:xfrm>
            <a:prstGeom prst="line">
              <a:avLst/>
            </a:prstGeom>
            <a:ln w="95250" cap="flat">
              <a:solidFill>
                <a:srgbClr val="62112D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052375" y="3928621"/>
              <a:ext cx="11773828" cy="6464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sz="3799" b="1">
                  <a:solidFill>
                    <a:srgbClr val="62112D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Click the History icon to review approval history.</a:t>
              </a: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555802" y="800100"/>
            <a:ext cx="11637501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</a:pPr>
            <a:r>
              <a:rPr lang="en-US" sz="70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APPROVE DOCUMENTS</a:t>
            </a:r>
          </a:p>
        </p:txBody>
      </p:sp>
      <p:sp>
        <p:nvSpPr>
          <p:cNvPr id="8" name="Freeform 8"/>
          <p:cNvSpPr/>
          <p:nvPr/>
        </p:nvSpPr>
        <p:spPr>
          <a:xfrm>
            <a:off x="855801" y="2378710"/>
            <a:ext cx="9608319" cy="5796202"/>
          </a:xfrm>
          <a:custGeom>
            <a:avLst/>
            <a:gdLst/>
            <a:ahLst/>
            <a:cxnLst/>
            <a:rect l="l" t="t" r="r" b="b"/>
            <a:pathLst>
              <a:path w="9608319" h="5796202">
                <a:moveTo>
                  <a:pt x="0" y="0"/>
                </a:moveTo>
                <a:lnTo>
                  <a:pt x="9608319" y="0"/>
                </a:lnTo>
                <a:lnTo>
                  <a:pt x="9608319" y="5796202"/>
                </a:lnTo>
                <a:lnTo>
                  <a:pt x="0" y="57962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464120" y="2417859"/>
            <a:ext cx="6642974" cy="6393765"/>
          </a:xfrm>
          <a:custGeom>
            <a:avLst/>
            <a:gdLst/>
            <a:ahLst/>
            <a:cxnLst/>
            <a:rect l="l" t="t" r="r" b="b"/>
            <a:pathLst>
              <a:path w="6642974" h="6393765">
                <a:moveTo>
                  <a:pt x="0" y="0"/>
                </a:moveTo>
                <a:lnTo>
                  <a:pt x="6642974" y="0"/>
                </a:lnTo>
                <a:lnTo>
                  <a:pt x="6642974" y="6393765"/>
                </a:lnTo>
                <a:lnTo>
                  <a:pt x="0" y="639376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139014" y="1009015"/>
            <a:ext cx="4549030" cy="64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 b="1">
                <a:solidFill>
                  <a:srgbClr val="62112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Approval History</a:t>
            </a: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CCD0A7EB-7643-4774-8D7A-A60320B6EC83}"/>
              </a:ext>
            </a:extLst>
          </p:cNvPr>
          <p:cNvSpPr/>
          <p:nvPr/>
        </p:nvSpPr>
        <p:spPr>
          <a:xfrm>
            <a:off x="0" y="6400800"/>
            <a:ext cx="18288000" cy="3886200"/>
          </a:xfrm>
          <a:custGeom>
            <a:avLst/>
            <a:gdLst/>
            <a:ahLst/>
            <a:cxnLst/>
            <a:rect l="l" t="t" r="r" b="b"/>
            <a:pathLst>
              <a:path w="18876577" h="3846103">
                <a:moveTo>
                  <a:pt x="0" y="0"/>
                </a:moveTo>
                <a:lnTo>
                  <a:pt x="18876578" y="0"/>
                </a:lnTo>
                <a:lnTo>
                  <a:pt x="18876578" y="3846102"/>
                </a:lnTo>
                <a:lnTo>
                  <a:pt x="0" y="384610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10" t="49919" r="-1582" b="-47735"/>
            </a:stretch>
          </a:blipFill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CED1D7-9A98-4C61-9F10-FE9C2ACD5B6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12420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236623" y="900865"/>
            <a:ext cx="1022677" cy="255669"/>
          </a:xfrm>
          <a:custGeom>
            <a:avLst/>
            <a:gdLst/>
            <a:ahLst/>
            <a:cxnLst/>
            <a:rect l="l" t="t" r="r" b="b"/>
            <a:pathLst>
              <a:path w="1022677" h="255669">
                <a:moveTo>
                  <a:pt x="0" y="0"/>
                </a:moveTo>
                <a:lnTo>
                  <a:pt x="1022677" y="0"/>
                </a:lnTo>
                <a:lnTo>
                  <a:pt x="1022677" y="255670"/>
                </a:lnTo>
                <a:lnTo>
                  <a:pt x="0" y="255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729415"/>
            <a:ext cx="9032119" cy="179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84"/>
              </a:lnSpc>
            </a:pPr>
            <a:r>
              <a:rPr lang="en-US" sz="6400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THANK YOU FOR ATTENDING!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1996" y="6093767"/>
            <a:ext cx="4375668" cy="59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September 30, 2026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5727354"/>
            <a:ext cx="7827165" cy="3778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Business Process Improvement (BPI)</a:t>
            </a:r>
          </a:p>
          <a:p>
            <a:pPr algn="l"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Division of Business &amp; Finance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BPI@aamu.edu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Brittany Jackson, ERP Manager</a:t>
            </a:r>
          </a:p>
          <a:p>
            <a:pPr algn="l">
              <a:lnSpc>
                <a:spcPts val="4340"/>
              </a:lnSpc>
            </a:pPr>
            <a:r>
              <a:rPr lang="en-US" sz="3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Alyssa Du Toit, Business Systems Analyst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1996" y="2781674"/>
            <a:ext cx="9332367" cy="249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28"/>
              </a:lnSpc>
            </a:pPr>
            <a:r>
              <a:rPr lang="en-US" sz="8800" b="1">
                <a:solidFill>
                  <a:srgbClr val="62112D"/>
                </a:solidFill>
                <a:latin typeface="Poppins Heavy"/>
                <a:ea typeface="Poppins Heavy"/>
                <a:cs typeface="Poppins Heavy"/>
                <a:sym typeface="Poppins Heavy"/>
              </a:rPr>
              <a:t>GOT QUESTIONS?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3A990B8-4E6C-4D87-A233-4819FF42874C}"/>
              </a:ext>
            </a:extLst>
          </p:cNvPr>
          <p:cNvGrpSpPr/>
          <p:nvPr/>
        </p:nvGrpSpPr>
        <p:grpSpPr>
          <a:xfrm>
            <a:off x="8492053" y="0"/>
            <a:ext cx="14549260" cy="11438240"/>
            <a:chOff x="8492053" y="0"/>
            <a:chExt cx="14549260" cy="11438240"/>
          </a:xfrm>
        </p:grpSpPr>
        <p:grpSp>
          <p:nvGrpSpPr>
            <p:cNvPr id="27" name="Group 3">
              <a:extLst>
                <a:ext uri="{FF2B5EF4-FFF2-40B4-BE49-F238E27FC236}">
                  <a16:creationId xmlns:a16="http://schemas.microsoft.com/office/drawing/2014/main" id="{80F4C06B-F173-4E10-B6D2-CDA8F7F85F8F}"/>
                </a:ext>
              </a:extLst>
            </p:cNvPr>
            <p:cNvGrpSpPr/>
            <p:nvPr/>
          </p:nvGrpSpPr>
          <p:grpSpPr>
            <a:xfrm>
              <a:off x="10985833" y="0"/>
              <a:ext cx="7302167" cy="9172698"/>
              <a:chOff x="0" y="0"/>
              <a:chExt cx="1201003" cy="711200"/>
            </a:xfrm>
          </p:grpSpPr>
          <p:sp>
            <p:nvSpPr>
              <p:cNvPr id="31" name="Freeform 4">
                <a:extLst>
                  <a:ext uri="{FF2B5EF4-FFF2-40B4-BE49-F238E27FC236}">
                    <a16:creationId xmlns:a16="http://schemas.microsoft.com/office/drawing/2014/main" id="{CF141EC3-E088-4287-8C65-55751D9210F1}"/>
                  </a:ext>
                </a:extLst>
              </p:cNvPr>
              <p:cNvSpPr/>
              <p:nvPr/>
            </p:nvSpPr>
            <p:spPr>
              <a:xfrm>
                <a:off x="0" y="0"/>
                <a:ext cx="1201003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1201003" h="711200">
                    <a:moveTo>
                      <a:pt x="600502" y="711200"/>
                    </a:moveTo>
                    <a:lnTo>
                      <a:pt x="1201003" y="0"/>
                    </a:lnTo>
                    <a:lnTo>
                      <a:pt x="0" y="0"/>
                    </a:lnTo>
                    <a:lnTo>
                      <a:pt x="600502" y="711200"/>
                    </a:lnTo>
                    <a:close/>
                  </a:path>
                </a:pathLst>
              </a:custGeom>
              <a:solidFill>
                <a:srgbClr val="62112D"/>
              </a:solidFill>
            </p:spPr>
          </p:sp>
          <p:sp>
            <p:nvSpPr>
              <p:cNvPr id="32" name="TextBox 5">
                <a:extLst>
                  <a:ext uri="{FF2B5EF4-FFF2-40B4-BE49-F238E27FC236}">
                    <a16:creationId xmlns:a16="http://schemas.microsoft.com/office/drawing/2014/main" id="{87E2ADF3-803D-4B80-9BC4-6C1E1C0B140C}"/>
                  </a:ext>
                </a:extLst>
              </p:cNvPr>
              <p:cNvSpPr txBox="1"/>
              <p:nvPr/>
            </p:nvSpPr>
            <p:spPr>
              <a:xfrm>
                <a:off x="187657" y="12700"/>
                <a:ext cx="825690" cy="368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" name="Group 6">
              <a:extLst>
                <a:ext uri="{FF2B5EF4-FFF2-40B4-BE49-F238E27FC236}">
                  <a16:creationId xmlns:a16="http://schemas.microsoft.com/office/drawing/2014/main" id="{40FAF785-98C8-4F9C-B265-C536A9D6C098}"/>
                </a:ext>
              </a:extLst>
            </p:cNvPr>
            <p:cNvGrpSpPr/>
            <p:nvPr/>
          </p:nvGrpSpPr>
          <p:grpSpPr>
            <a:xfrm rot="18914010">
              <a:off x="8492053" y="4051841"/>
              <a:ext cx="14549260" cy="7386399"/>
              <a:chOff x="0" y="0"/>
              <a:chExt cx="1071178" cy="813006"/>
            </a:xfrm>
          </p:grpSpPr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3F8D23F3-B739-4180-9ED0-07670F71D8A7}"/>
                  </a:ext>
                </a:extLst>
              </p:cNvPr>
              <p:cNvSpPr/>
              <p:nvPr/>
            </p:nvSpPr>
            <p:spPr>
              <a:xfrm>
                <a:off x="0" y="0"/>
                <a:ext cx="1071178" cy="813006"/>
              </a:xfrm>
              <a:custGeom>
                <a:avLst/>
                <a:gdLst/>
                <a:ahLst/>
                <a:cxnLst/>
                <a:rect l="l" t="t" r="r" b="b"/>
                <a:pathLst>
                  <a:path w="1071178" h="813006">
                    <a:moveTo>
                      <a:pt x="535589" y="813006"/>
                    </a:moveTo>
                    <a:lnTo>
                      <a:pt x="1071178" y="0"/>
                    </a:lnTo>
                    <a:lnTo>
                      <a:pt x="0" y="0"/>
                    </a:lnTo>
                    <a:lnTo>
                      <a:pt x="535589" y="813006"/>
                    </a:lnTo>
                    <a:close/>
                  </a:path>
                </a:pathLst>
              </a:custGeom>
              <a:solidFill>
                <a:srgbClr val="62112D"/>
              </a:solidFill>
            </p:spPr>
            <p:txBody>
              <a:bodyPr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0" name="TextBox 8">
                <a:extLst>
                  <a:ext uri="{FF2B5EF4-FFF2-40B4-BE49-F238E27FC236}">
                    <a16:creationId xmlns:a16="http://schemas.microsoft.com/office/drawing/2014/main" id="{43C940FB-F4B2-4F39-A6B7-C92FC26DC5FF}"/>
                  </a:ext>
                </a:extLst>
              </p:cNvPr>
              <p:cNvSpPr txBox="1"/>
              <p:nvPr/>
            </p:nvSpPr>
            <p:spPr>
              <a:xfrm>
                <a:off x="167372" y="211605"/>
                <a:ext cx="736435" cy="32301"/>
              </a:xfrm>
              <a:prstGeom prst="rect">
                <a:avLst/>
              </a:prstGeom>
            </p:spPr>
            <p:txBody>
              <a:bodyPr lIns="50800" tIns="50800" rIns="50800" bIns="50800" rtlCol="0" anchor="ctr">
                <a:noAutofit/>
              </a:bodyPr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A06B3EF-E435-49BC-B634-2070A665A869}"/>
              </a:ext>
            </a:extLst>
          </p:cNvPr>
          <p:cNvGrpSpPr/>
          <p:nvPr/>
        </p:nvGrpSpPr>
        <p:grpSpPr>
          <a:xfrm>
            <a:off x="9344767" y="1869759"/>
            <a:ext cx="7792943" cy="7278171"/>
            <a:chOff x="9344767" y="1869759"/>
            <a:chExt cx="7792943" cy="7278171"/>
          </a:xfrm>
        </p:grpSpPr>
        <p:grpSp>
          <p:nvGrpSpPr>
            <p:cNvPr id="9" name="Group 9"/>
            <p:cNvGrpSpPr/>
            <p:nvPr/>
          </p:nvGrpSpPr>
          <p:grpSpPr>
            <a:xfrm>
              <a:off x="9344767" y="1869759"/>
              <a:ext cx="6804013" cy="6804013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583525" y="8850"/>
                    </a:moveTo>
                    <a:lnTo>
                      <a:pt x="803950" y="229275"/>
                    </a:lnTo>
                    <a:cubicBezTo>
                      <a:pt x="809616" y="234941"/>
                      <a:pt x="812800" y="242627"/>
                      <a:pt x="812800" y="250641"/>
                    </a:cubicBezTo>
                    <a:lnTo>
                      <a:pt x="812800" y="562159"/>
                    </a:lnTo>
                    <a:cubicBezTo>
                      <a:pt x="812800" y="570173"/>
                      <a:pt x="809616" y="577859"/>
                      <a:pt x="803950" y="583525"/>
                    </a:cubicBezTo>
                    <a:lnTo>
                      <a:pt x="583525" y="803950"/>
                    </a:lnTo>
                    <a:cubicBezTo>
                      <a:pt x="577859" y="809616"/>
                      <a:pt x="570173" y="812800"/>
                      <a:pt x="562159" y="812800"/>
                    </a:cubicBezTo>
                    <a:lnTo>
                      <a:pt x="250641" y="812800"/>
                    </a:lnTo>
                    <a:cubicBezTo>
                      <a:pt x="242627" y="812800"/>
                      <a:pt x="234941" y="809616"/>
                      <a:pt x="229275" y="803950"/>
                    </a:cubicBezTo>
                    <a:lnTo>
                      <a:pt x="8850" y="583525"/>
                    </a:lnTo>
                    <a:cubicBezTo>
                      <a:pt x="3184" y="577859"/>
                      <a:pt x="0" y="570173"/>
                      <a:pt x="0" y="562159"/>
                    </a:cubicBezTo>
                    <a:lnTo>
                      <a:pt x="0" y="250641"/>
                    </a:lnTo>
                    <a:cubicBezTo>
                      <a:pt x="0" y="242627"/>
                      <a:pt x="3184" y="234941"/>
                      <a:pt x="8850" y="229275"/>
                    </a:cubicBezTo>
                    <a:lnTo>
                      <a:pt x="229275" y="8850"/>
                    </a:lnTo>
                    <a:cubicBezTo>
                      <a:pt x="234941" y="3184"/>
                      <a:pt x="242627" y="0"/>
                      <a:pt x="250641" y="0"/>
                    </a:cubicBezTo>
                    <a:lnTo>
                      <a:pt x="562159" y="0"/>
                    </a:lnTo>
                    <a:cubicBezTo>
                      <a:pt x="570173" y="0"/>
                      <a:pt x="577859" y="3184"/>
                      <a:pt x="583525" y="8850"/>
                    </a:cubicBezTo>
                    <a:close/>
                  </a:path>
                </a:pathLst>
              </a:custGeom>
              <a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428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13261545" y="5271765"/>
              <a:ext cx="3876165" cy="3876165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590210" y="15535"/>
                    </a:moveTo>
                    <a:lnTo>
                      <a:pt x="797265" y="222590"/>
                    </a:lnTo>
                    <a:cubicBezTo>
                      <a:pt x="807212" y="232537"/>
                      <a:pt x="812800" y="246028"/>
                      <a:pt x="812800" y="260095"/>
                    </a:cubicBezTo>
                    <a:lnTo>
                      <a:pt x="812800" y="552705"/>
                    </a:lnTo>
                    <a:cubicBezTo>
                      <a:pt x="812800" y="566772"/>
                      <a:pt x="807212" y="580263"/>
                      <a:pt x="797265" y="590210"/>
                    </a:cubicBezTo>
                    <a:lnTo>
                      <a:pt x="590210" y="797265"/>
                    </a:lnTo>
                    <a:cubicBezTo>
                      <a:pt x="580263" y="807212"/>
                      <a:pt x="566772" y="812800"/>
                      <a:pt x="552705" y="812800"/>
                    </a:cubicBezTo>
                    <a:lnTo>
                      <a:pt x="260095" y="812800"/>
                    </a:lnTo>
                    <a:cubicBezTo>
                      <a:pt x="246028" y="812800"/>
                      <a:pt x="232537" y="807212"/>
                      <a:pt x="222590" y="797265"/>
                    </a:cubicBezTo>
                    <a:lnTo>
                      <a:pt x="15535" y="590210"/>
                    </a:lnTo>
                    <a:cubicBezTo>
                      <a:pt x="5588" y="580263"/>
                      <a:pt x="0" y="566772"/>
                      <a:pt x="0" y="552705"/>
                    </a:cubicBezTo>
                    <a:lnTo>
                      <a:pt x="0" y="260095"/>
                    </a:lnTo>
                    <a:cubicBezTo>
                      <a:pt x="0" y="246028"/>
                      <a:pt x="5588" y="232537"/>
                      <a:pt x="15535" y="222590"/>
                    </a:cubicBezTo>
                    <a:lnTo>
                      <a:pt x="222590" y="15535"/>
                    </a:lnTo>
                    <a:cubicBezTo>
                      <a:pt x="232537" y="5588"/>
                      <a:pt x="246028" y="0"/>
                      <a:pt x="260095" y="0"/>
                    </a:cubicBezTo>
                    <a:lnTo>
                      <a:pt x="552705" y="0"/>
                    </a:lnTo>
                    <a:cubicBezTo>
                      <a:pt x="566772" y="0"/>
                      <a:pt x="580263" y="5588"/>
                      <a:pt x="590210" y="15535"/>
                    </a:cubicBez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42875" cap="sq">
                <a:solidFill>
                  <a:srgbClr val="FFFFFF"/>
                </a:solidFill>
                <a:prstDash val="solid"/>
                <a:miter/>
              </a:ln>
            </p:spPr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872</Words>
  <Application>Microsoft Office PowerPoint</Application>
  <PresentationFormat>Custom</PresentationFormat>
  <Paragraphs>208</Paragraphs>
  <Slides>48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Open Sans</vt:lpstr>
      <vt:lpstr>Canva Sans Bold</vt:lpstr>
      <vt:lpstr>Canva Sans</vt:lpstr>
      <vt:lpstr>Open Sans Bold</vt:lpstr>
      <vt:lpstr>Arial</vt:lpstr>
      <vt:lpstr>Poppins Bold</vt:lpstr>
      <vt:lpstr>Calibri</vt:lpstr>
      <vt:lpstr>Poppins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BPI - BF SSB Training 09-30-26 - SLIDES</dc:title>
  <dc:creator>Alyssa DuToit</dc:creator>
  <cp:lastModifiedBy>Alyssa DuToit</cp:lastModifiedBy>
  <cp:revision>38</cp:revision>
  <dcterms:created xsi:type="dcterms:W3CDTF">2006-08-16T00:00:00Z</dcterms:created>
  <dcterms:modified xsi:type="dcterms:W3CDTF">2026-10-05T21:30:47Z</dcterms:modified>
  <dc:identifier>DAHWmjTFRZc</dc:identifier>
</cp:coreProperties>
</file>