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0" r:id="rId1"/>
  </p:sldMasterIdLst>
  <p:sldIdLst>
    <p:sldId id="256" r:id="rId2"/>
    <p:sldId id="257" r:id="rId3"/>
    <p:sldId id="276" r:id="rId4"/>
    <p:sldId id="260" r:id="rId5"/>
    <p:sldId id="261" r:id="rId6"/>
    <p:sldId id="262" r:id="rId7"/>
    <p:sldId id="263" r:id="rId8"/>
    <p:sldId id="264" r:id="rId9"/>
    <p:sldId id="265" r:id="rId10"/>
    <p:sldId id="266" r:id="rId11"/>
    <p:sldId id="267" r:id="rId12"/>
    <p:sldId id="268" r:id="rId13"/>
    <p:sldId id="269" r:id="rId14"/>
    <p:sldId id="270" r:id="rId15"/>
    <p:sldId id="271" r:id="rId16"/>
    <p:sldId id="280" r:id="rId17"/>
    <p:sldId id="273" r:id="rId18"/>
    <p:sldId id="274" r:id="rId19"/>
    <p:sldId id="275" r:id="rId20"/>
    <p:sldId id="272" r:id="rId21"/>
    <p:sldId id="259" r:id="rId22"/>
    <p:sldId id="258" r:id="rId23"/>
    <p:sldId id="277" r:id="rId24"/>
    <p:sldId id="278" r:id="rId25"/>
    <p:sldId id="27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8" d="100"/>
          <a:sy n="88" d="100"/>
        </p:scale>
        <p:origin x="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4/22/2021</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D57F1E4F-1CFF-5643-939E-217C01CDF56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272805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67695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2836085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42A54C80-263E-416B-A8E0-580EDEADCBDC}" type="datetimeFigureOut">
              <a:rPr lang="en-US" smtClean="0"/>
              <a:t>4/22/2021</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3763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544584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836356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9088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88574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080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190930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B61BEF0D-F0BB-DE4B-95CE-6DB70DBA9567}" type="datetimeFigureOut">
              <a:rPr lang="en-US" smtClean="0"/>
              <a:pPr/>
              <a:t>4/22/2021</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D57F1E4F-1CFF-5643-939E-217C01CDF565}" type="slidenum">
              <a:rPr lang="en-US" smtClean="0"/>
              <a:pPr/>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742996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4/22/2021</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17103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accounts.payable@aamu.ed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travel@aamu.ed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package" Target="../embeddings/Microsoft_Word_Document1.docx"/></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40FE75-727C-4114-AD2A-B0EE09274A0A}"/>
              </a:ext>
            </a:extLst>
          </p:cNvPr>
          <p:cNvSpPr>
            <a:spLocks noGrp="1"/>
          </p:cNvSpPr>
          <p:nvPr>
            <p:ph type="ctrTitle"/>
          </p:nvPr>
        </p:nvSpPr>
        <p:spPr>
          <a:xfrm>
            <a:off x="1777463" y="992095"/>
            <a:ext cx="8637073" cy="2618554"/>
          </a:xfrm>
        </p:spPr>
        <p:txBody>
          <a:bodyPr/>
          <a:lstStyle/>
          <a:p>
            <a:pPr algn="ctr"/>
            <a:r>
              <a:rPr lang="en-US" dirty="0"/>
              <a:t>Fiscal Year Closeout</a:t>
            </a:r>
          </a:p>
        </p:txBody>
      </p:sp>
    </p:spTree>
    <p:extLst>
      <p:ext uri="{BB962C8B-B14F-4D97-AF65-F5344CB8AC3E}">
        <p14:creationId xmlns:p14="http://schemas.microsoft.com/office/powerpoint/2010/main" val="2028287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xmlns="" id="{CCF5E3B9-8624-4085-B870-6D2DC94B5EA6}"/>
              </a:ext>
            </a:extLst>
          </p:cNvPr>
          <p:cNvSpPr>
            <a:spLocks noGrp="1"/>
          </p:cNvSpPr>
          <p:nvPr>
            <p:ph idx="1"/>
          </p:nvPr>
        </p:nvSpPr>
        <p:spPr>
          <a:xfrm>
            <a:off x="1130270" y="1781712"/>
            <a:ext cx="9603275" cy="3294576"/>
          </a:xfrm>
        </p:spPr>
        <p:txBody>
          <a:bodyPr/>
          <a:lstStyle/>
          <a:p>
            <a:pPr marL="0" indent="0">
              <a:buNone/>
            </a:pPr>
            <a:r>
              <a:rPr lang="en-US" dirty="0"/>
              <a:t>6. Under the Submission category, double click in the ‘description’ field</a:t>
            </a:r>
          </a:p>
          <a:p>
            <a:pPr marL="0" indent="0">
              <a:buNone/>
            </a:pPr>
            <a:r>
              <a:rPr lang="en-US" dirty="0"/>
              <a:t>7. Click Save</a:t>
            </a:r>
          </a:p>
        </p:txBody>
      </p:sp>
      <p:pic>
        <p:nvPicPr>
          <p:cNvPr id="6" name="Picture 2">
            <a:extLst>
              <a:ext uri="{FF2B5EF4-FFF2-40B4-BE49-F238E27FC236}">
                <a16:creationId xmlns:a16="http://schemas.microsoft.com/office/drawing/2014/main" xmlns="" id="{D8F96E5B-2AA2-498E-B3D8-42C240635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774" t="2623" b="30446"/>
          <a:stretch>
            <a:fillRect/>
          </a:stretch>
        </p:blipFill>
        <p:spPr bwMode="auto">
          <a:xfrm>
            <a:off x="3151256" y="2246998"/>
            <a:ext cx="7184235" cy="37586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3">
            <a:extLst>
              <a:ext uri="{FF2B5EF4-FFF2-40B4-BE49-F238E27FC236}">
                <a16:creationId xmlns:a16="http://schemas.microsoft.com/office/drawing/2014/main" xmlns="" id="{FD75C43B-FDC1-4090-81B3-90854D8CE917}"/>
              </a:ext>
            </a:extLst>
          </p:cNvPr>
          <p:cNvSpPr/>
          <p:nvPr/>
        </p:nvSpPr>
        <p:spPr>
          <a:xfrm>
            <a:off x="3214255" y="5200073"/>
            <a:ext cx="3131127" cy="609600"/>
          </a:xfrm>
          <a:prstGeom prst="rect">
            <a:avLst/>
          </a:prstGeom>
          <a:solidFill>
            <a:schemeClr val="accent1">
              <a:alpha val="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xmlns="" id="{FE160153-EF64-487B-AE4D-35365323C82A}"/>
              </a:ext>
            </a:extLst>
          </p:cNvPr>
          <p:cNvSpPr/>
          <p:nvPr/>
        </p:nvSpPr>
        <p:spPr>
          <a:xfrm>
            <a:off x="9861095" y="5704197"/>
            <a:ext cx="666706" cy="40095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828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xmlns="" id="{CCF5E3B9-8624-4085-B870-6D2DC94B5EA6}"/>
              </a:ext>
            </a:extLst>
          </p:cNvPr>
          <p:cNvSpPr>
            <a:spLocks noGrp="1"/>
          </p:cNvSpPr>
          <p:nvPr>
            <p:ph idx="1"/>
          </p:nvPr>
        </p:nvSpPr>
        <p:spPr>
          <a:xfrm>
            <a:off x="1130270" y="1781712"/>
            <a:ext cx="9603275" cy="3294576"/>
          </a:xfrm>
        </p:spPr>
        <p:txBody>
          <a:bodyPr/>
          <a:lstStyle/>
          <a:p>
            <a:pPr marL="0" indent="0">
              <a:buNone/>
            </a:pPr>
            <a:r>
              <a:rPr lang="en-US" dirty="0"/>
              <a:t>8. On the next screen, click on ‘Related’</a:t>
            </a:r>
          </a:p>
        </p:txBody>
      </p:sp>
      <p:pic>
        <p:nvPicPr>
          <p:cNvPr id="6146" name="Picture 2">
            <a:extLst>
              <a:ext uri="{FF2B5EF4-FFF2-40B4-BE49-F238E27FC236}">
                <a16:creationId xmlns:a16="http://schemas.microsoft.com/office/drawing/2014/main" xmlns="" id="{653466C3-4C1F-4D83-99BD-4587BBB28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872" t="2548" b="32582"/>
          <a:stretch>
            <a:fillRect/>
          </a:stretch>
        </p:blipFill>
        <p:spPr bwMode="auto">
          <a:xfrm>
            <a:off x="2820193" y="2253674"/>
            <a:ext cx="6624253" cy="33691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8">
            <a:extLst>
              <a:ext uri="{FF2B5EF4-FFF2-40B4-BE49-F238E27FC236}">
                <a16:creationId xmlns:a16="http://schemas.microsoft.com/office/drawing/2014/main" xmlns="" id="{19B00248-D1AB-45B2-A3E1-0CB78C27AAEE}"/>
              </a:ext>
            </a:extLst>
          </p:cNvPr>
          <p:cNvSpPr/>
          <p:nvPr/>
        </p:nvSpPr>
        <p:spPr>
          <a:xfrm>
            <a:off x="8337093" y="2364509"/>
            <a:ext cx="594470" cy="34405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91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xmlns="" id="{CCF5E3B9-8624-4085-B870-6D2DC94B5EA6}"/>
              </a:ext>
            </a:extLst>
          </p:cNvPr>
          <p:cNvSpPr>
            <a:spLocks noGrp="1"/>
          </p:cNvSpPr>
          <p:nvPr>
            <p:ph idx="1"/>
          </p:nvPr>
        </p:nvSpPr>
        <p:spPr>
          <a:xfrm>
            <a:off x="1130270" y="1781712"/>
            <a:ext cx="9603275" cy="3294576"/>
          </a:xfrm>
        </p:spPr>
        <p:txBody>
          <a:bodyPr/>
          <a:lstStyle/>
          <a:p>
            <a:pPr marL="0" indent="0">
              <a:buNone/>
            </a:pPr>
            <a:r>
              <a:rPr lang="en-US" dirty="0"/>
              <a:t>9. Double click on ‘Review Output’</a:t>
            </a:r>
          </a:p>
        </p:txBody>
      </p:sp>
      <p:pic>
        <p:nvPicPr>
          <p:cNvPr id="7171" name="Picture 3">
            <a:extLst>
              <a:ext uri="{FF2B5EF4-FFF2-40B4-BE49-F238E27FC236}">
                <a16:creationId xmlns:a16="http://schemas.microsoft.com/office/drawing/2014/main" xmlns="" id="{D27BDFC8-D57B-41E5-9DA7-1E4505F9F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776" t="2199" b="33022"/>
          <a:stretch>
            <a:fillRect/>
          </a:stretch>
        </p:blipFill>
        <p:spPr bwMode="auto">
          <a:xfrm>
            <a:off x="2488194" y="2250250"/>
            <a:ext cx="7215612" cy="36544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8">
            <a:extLst>
              <a:ext uri="{FF2B5EF4-FFF2-40B4-BE49-F238E27FC236}">
                <a16:creationId xmlns:a16="http://schemas.microsoft.com/office/drawing/2014/main" xmlns="" id="{19B00248-D1AB-45B2-A3E1-0CB78C27AAEE}"/>
              </a:ext>
            </a:extLst>
          </p:cNvPr>
          <p:cNvSpPr/>
          <p:nvPr/>
        </p:nvSpPr>
        <p:spPr>
          <a:xfrm>
            <a:off x="8176926" y="2752725"/>
            <a:ext cx="1179509" cy="34405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2562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xmlns="" id="{CCF5E3B9-8624-4085-B870-6D2DC94B5EA6}"/>
              </a:ext>
            </a:extLst>
          </p:cNvPr>
          <p:cNvSpPr>
            <a:spLocks noGrp="1"/>
          </p:cNvSpPr>
          <p:nvPr>
            <p:ph idx="1"/>
          </p:nvPr>
        </p:nvSpPr>
        <p:spPr>
          <a:xfrm>
            <a:off x="1130270" y="1781712"/>
            <a:ext cx="9603275" cy="3294576"/>
          </a:xfrm>
        </p:spPr>
        <p:txBody>
          <a:bodyPr/>
          <a:lstStyle/>
          <a:p>
            <a:pPr marL="0" indent="0">
              <a:buNone/>
            </a:pPr>
            <a:r>
              <a:rPr lang="en-US" dirty="0"/>
              <a:t>10. Double click in the field ‘File Name’</a:t>
            </a:r>
          </a:p>
        </p:txBody>
      </p:sp>
      <p:pic>
        <p:nvPicPr>
          <p:cNvPr id="8194" name="Picture 2">
            <a:extLst>
              <a:ext uri="{FF2B5EF4-FFF2-40B4-BE49-F238E27FC236}">
                <a16:creationId xmlns:a16="http://schemas.microsoft.com/office/drawing/2014/main" xmlns="" id="{1EBC0D44-F911-4717-90AC-9B69101A4F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872" t="3066" b="34783"/>
          <a:stretch/>
        </p:blipFill>
        <p:spPr bwMode="auto">
          <a:xfrm>
            <a:off x="3252789" y="2299854"/>
            <a:ext cx="6937025" cy="33805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8">
            <a:extLst>
              <a:ext uri="{FF2B5EF4-FFF2-40B4-BE49-F238E27FC236}">
                <a16:creationId xmlns:a16="http://schemas.microsoft.com/office/drawing/2014/main" xmlns="" id="{19B00248-D1AB-45B2-A3E1-0CB78C27AAEE}"/>
              </a:ext>
            </a:extLst>
          </p:cNvPr>
          <p:cNvSpPr/>
          <p:nvPr/>
        </p:nvSpPr>
        <p:spPr>
          <a:xfrm>
            <a:off x="3470811" y="2742294"/>
            <a:ext cx="1803153" cy="34405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19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xmlns="" id="{CCF5E3B9-8624-4085-B870-6D2DC94B5EA6}"/>
              </a:ext>
            </a:extLst>
          </p:cNvPr>
          <p:cNvSpPr>
            <a:spLocks noGrp="1"/>
          </p:cNvSpPr>
          <p:nvPr>
            <p:ph idx="1"/>
          </p:nvPr>
        </p:nvSpPr>
        <p:spPr>
          <a:xfrm>
            <a:off x="1130270" y="1781712"/>
            <a:ext cx="9603275" cy="3294576"/>
          </a:xfrm>
        </p:spPr>
        <p:txBody>
          <a:bodyPr/>
          <a:lstStyle/>
          <a:p>
            <a:pPr marL="0" indent="0">
              <a:buNone/>
            </a:pPr>
            <a:r>
              <a:rPr lang="en-US" dirty="0"/>
              <a:t>11. Double click on the file ending in (.</a:t>
            </a:r>
            <a:r>
              <a:rPr lang="en-US" dirty="0" err="1"/>
              <a:t>lis</a:t>
            </a:r>
            <a:r>
              <a:rPr lang="en-US" dirty="0"/>
              <a:t>)</a:t>
            </a:r>
          </a:p>
        </p:txBody>
      </p:sp>
      <p:pic>
        <p:nvPicPr>
          <p:cNvPr id="9218" name="Picture 2">
            <a:extLst>
              <a:ext uri="{FF2B5EF4-FFF2-40B4-BE49-F238E27FC236}">
                <a16:creationId xmlns:a16="http://schemas.microsoft.com/office/drawing/2014/main" xmlns="" id="{6296F958-7AA2-41AA-BBAF-624EDD333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970" t="1761" b="33463"/>
          <a:stretch>
            <a:fillRect/>
          </a:stretch>
        </p:blipFill>
        <p:spPr bwMode="auto">
          <a:xfrm>
            <a:off x="2723604" y="2274206"/>
            <a:ext cx="6935571" cy="35354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8">
            <a:extLst>
              <a:ext uri="{FF2B5EF4-FFF2-40B4-BE49-F238E27FC236}">
                <a16:creationId xmlns:a16="http://schemas.microsoft.com/office/drawing/2014/main" xmlns="" id="{19B00248-D1AB-45B2-A3E1-0CB78C27AAEE}"/>
              </a:ext>
            </a:extLst>
          </p:cNvPr>
          <p:cNvSpPr/>
          <p:nvPr/>
        </p:nvSpPr>
        <p:spPr>
          <a:xfrm>
            <a:off x="4625357" y="3676072"/>
            <a:ext cx="3234788" cy="254249"/>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783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xmlns="" id="{CCF5E3B9-8624-4085-B870-6D2DC94B5EA6}"/>
              </a:ext>
            </a:extLst>
          </p:cNvPr>
          <p:cNvSpPr>
            <a:spLocks noGrp="1"/>
          </p:cNvSpPr>
          <p:nvPr>
            <p:ph idx="1"/>
          </p:nvPr>
        </p:nvSpPr>
        <p:spPr>
          <a:xfrm>
            <a:off x="1130270" y="1781712"/>
            <a:ext cx="9603275" cy="3294576"/>
          </a:xfrm>
        </p:spPr>
        <p:txBody>
          <a:bodyPr/>
          <a:lstStyle/>
          <a:p>
            <a:pPr marL="0" indent="0">
              <a:buNone/>
            </a:pPr>
            <a:r>
              <a:rPr lang="en-US" dirty="0"/>
              <a:t>The report will appear. From here, you can export the report into excel to view your department’s information. To do so;</a:t>
            </a:r>
          </a:p>
          <a:p>
            <a:r>
              <a:rPr lang="en-US" dirty="0"/>
              <a:t>Select ‘Tools” then ‘Export’</a:t>
            </a:r>
          </a:p>
          <a:p>
            <a:pPr marL="0" indent="0">
              <a:buNone/>
            </a:pPr>
            <a:endParaRPr lang="en-US" dirty="0"/>
          </a:p>
        </p:txBody>
      </p:sp>
      <p:pic>
        <p:nvPicPr>
          <p:cNvPr id="10242" name="Picture 2">
            <a:extLst>
              <a:ext uri="{FF2B5EF4-FFF2-40B4-BE49-F238E27FC236}">
                <a16:creationId xmlns:a16="http://schemas.microsoft.com/office/drawing/2014/main" xmlns="" id="{62F61A85-108E-4274-B368-2FF2F1F933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477" t="2200" r="-159" b="78701"/>
          <a:stretch/>
        </p:blipFill>
        <p:spPr bwMode="auto">
          <a:xfrm>
            <a:off x="1130269" y="3264910"/>
            <a:ext cx="4540857" cy="22034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8">
            <a:extLst>
              <a:ext uri="{FF2B5EF4-FFF2-40B4-BE49-F238E27FC236}">
                <a16:creationId xmlns:a16="http://schemas.microsoft.com/office/drawing/2014/main" xmlns="" id="{19B00248-D1AB-45B2-A3E1-0CB78C27AAEE}"/>
              </a:ext>
            </a:extLst>
          </p:cNvPr>
          <p:cNvSpPr/>
          <p:nvPr/>
        </p:nvSpPr>
        <p:spPr>
          <a:xfrm>
            <a:off x="4753389" y="3694547"/>
            <a:ext cx="843847" cy="34199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a:extLst>
              <a:ext uri="{FF2B5EF4-FFF2-40B4-BE49-F238E27FC236}">
                <a16:creationId xmlns:a16="http://schemas.microsoft.com/office/drawing/2014/main" xmlns="" id="{B990D16B-1CD3-4382-9122-754B6B7E7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2628" b="30818"/>
          <a:stretch>
            <a:fillRect/>
          </a:stretch>
        </p:blipFill>
        <p:spPr bwMode="auto">
          <a:xfrm>
            <a:off x="7067405" y="2556914"/>
            <a:ext cx="1984231" cy="34414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Oval 7">
            <a:extLst>
              <a:ext uri="{FF2B5EF4-FFF2-40B4-BE49-F238E27FC236}">
                <a16:creationId xmlns:a16="http://schemas.microsoft.com/office/drawing/2014/main" xmlns="" id="{686C4640-1E42-4730-BE06-CAF7718A520F}"/>
              </a:ext>
            </a:extLst>
          </p:cNvPr>
          <p:cNvSpPr/>
          <p:nvPr/>
        </p:nvSpPr>
        <p:spPr>
          <a:xfrm>
            <a:off x="7280327" y="3415398"/>
            <a:ext cx="1872909" cy="34199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040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xmlns="" id="{CCF5E3B9-8624-4085-B870-6D2DC94B5EA6}"/>
              </a:ext>
            </a:extLst>
          </p:cNvPr>
          <p:cNvSpPr>
            <a:spLocks noGrp="1"/>
          </p:cNvSpPr>
          <p:nvPr>
            <p:ph idx="1"/>
          </p:nvPr>
        </p:nvSpPr>
        <p:spPr>
          <a:xfrm>
            <a:off x="1130270" y="1781712"/>
            <a:ext cx="9603275" cy="3294576"/>
          </a:xfrm>
        </p:spPr>
        <p:txBody>
          <a:bodyPr/>
          <a:lstStyle/>
          <a:p>
            <a:pPr marL="0" indent="0">
              <a:buNone/>
            </a:pPr>
            <a:r>
              <a:rPr lang="en-US" dirty="0"/>
              <a:t>You can also review this file in a pdf format. To do so;</a:t>
            </a:r>
          </a:p>
          <a:p>
            <a:r>
              <a:rPr lang="en-US" dirty="0"/>
              <a:t>Select ‘Tools” then </a:t>
            </a:r>
          </a:p>
          <a:p>
            <a:r>
              <a:rPr lang="en-US" dirty="0"/>
              <a:t>‘Show Document (Save and Print File)’</a:t>
            </a:r>
          </a:p>
          <a:p>
            <a:r>
              <a:rPr lang="en-US" dirty="0"/>
              <a:t>Click ‘yes</a:t>
            </a:r>
          </a:p>
          <a:p>
            <a:pPr marL="0" indent="0">
              <a:buNone/>
            </a:pPr>
            <a:endParaRPr lang="en-US" dirty="0"/>
          </a:p>
        </p:txBody>
      </p:sp>
      <p:pic>
        <p:nvPicPr>
          <p:cNvPr id="10242" name="Picture 2">
            <a:extLst>
              <a:ext uri="{FF2B5EF4-FFF2-40B4-BE49-F238E27FC236}">
                <a16:creationId xmlns:a16="http://schemas.microsoft.com/office/drawing/2014/main" xmlns="" id="{62F61A85-108E-4274-B368-2FF2F1F933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477" t="2200" r="-159" b="78701"/>
          <a:stretch/>
        </p:blipFill>
        <p:spPr bwMode="auto">
          <a:xfrm>
            <a:off x="2905423" y="3701250"/>
            <a:ext cx="4540857" cy="22034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8">
            <a:extLst>
              <a:ext uri="{FF2B5EF4-FFF2-40B4-BE49-F238E27FC236}">
                <a16:creationId xmlns:a16="http://schemas.microsoft.com/office/drawing/2014/main" xmlns="" id="{19B00248-D1AB-45B2-A3E1-0CB78C27AAEE}"/>
              </a:ext>
            </a:extLst>
          </p:cNvPr>
          <p:cNvSpPr/>
          <p:nvPr/>
        </p:nvSpPr>
        <p:spPr>
          <a:xfrm>
            <a:off x="6512427" y="4156230"/>
            <a:ext cx="843847" cy="34199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a:extLst>
              <a:ext uri="{FF2B5EF4-FFF2-40B4-BE49-F238E27FC236}">
                <a16:creationId xmlns:a16="http://schemas.microsoft.com/office/drawing/2014/main" xmlns="" id="{B990D16B-1CD3-4382-9122-754B6B7E7B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628" t="43859" b="30817"/>
          <a:stretch/>
        </p:blipFill>
        <p:spPr bwMode="auto">
          <a:xfrm>
            <a:off x="8110115" y="2093758"/>
            <a:ext cx="3248693" cy="20624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Oval 7">
            <a:extLst>
              <a:ext uri="{FF2B5EF4-FFF2-40B4-BE49-F238E27FC236}">
                <a16:creationId xmlns:a16="http://schemas.microsoft.com/office/drawing/2014/main" xmlns="" id="{686C4640-1E42-4730-BE06-CAF7718A520F}"/>
              </a:ext>
            </a:extLst>
          </p:cNvPr>
          <p:cNvSpPr/>
          <p:nvPr/>
        </p:nvSpPr>
        <p:spPr>
          <a:xfrm>
            <a:off x="8704058" y="2607771"/>
            <a:ext cx="2542626" cy="341996"/>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a:extLst>
              <a:ext uri="{FF2B5EF4-FFF2-40B4-BE49-F238E27FC236}">
                <a16:creationId xmlns:a16="http://schemas.microsoft.com/office/drawing/2014/main" xmlns="" id="{2927905D-7F42-4022-BE83-869BBDBA1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807" r="29622" b="77052"/>
          <a:stretch>
            <a:fillRect/>
          </a:stretch>
        </p:blipFill>
        <p:spPr bwMode="auto">
          <a:xfrm>
            <a:off x="7983852" y="4468275"/>
            <a:ext cx="3983038" cy="12160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Oval 9">
            <a:extLst>
              <a:ext uri="{FF2B5EF4-FFF2-40B4-BE49-F238E27FC236}">
                <a16:creationId xmlns:a16="http://schemas.microsoft.com/office/drawing/2014/main" xmlns="" id="{35FE8F42-33BF-4A2B-BAA6-077E3959F05F}"/>
              </a:ext>
            </a:extLst>
          </p:cNvPr>
          <p:cNvSpPr/>
          <p:nvPr/>
        </p:nvSpPr>
        <p:spPr>
          <a:xfrm>
            <a:off x="11358808" y="5167424"/>
            <a:ext cx="531568" cy="260770"/>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316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ADF01FF-E753-45BD-9F99-1273F7708570}"/>
              </a:ext>
            </a:extLst>
          </p:cNvPr>
          <p:cNvSpPr>
            <a:spLocks noGrp="1"/>
          </p:cNvSpPr>
          <p:nvPr>
            <p:ph idx="1"/>
          </p:nvPr>
        </p:nvSpPr>
        <p:spPr>
          <a:xfrm>
            <a:off x="1047143" y="1626824"/>
            <a:ext cx="9603275" cy="3294576"/>
          </a:xfrm>
        </p:spPr>
        <p:txBody>
          <a:bodyPr>
            <a:normAutofit fontScale="92500" lnSpcReduction="20000"/>
          </a:bodyPr>
          <a:lstStyle/>
          <a:p>
            <a:pPr marL="0" indent="0" algn="ctr">
              <a:buNone/>
            </a:pPr>
            <a:r>
              <a:rPr lang="en-US" sz="6600" dirty="0"/>
              <a:t>OKAY-TO-PAY</a:t>
            </a:r>
          </a:p>
          <a:p>
            <a:pPr marL="0" indent="0" algn="ctr">
              <a:buNone/>
            </a:pPr>
            <a:r>
              <a:rPr lang="en-US" sz="6600" dirty="0"/>
              <a:t>VS</a:t>
            </a:r>
          </a:p>
          <a:p>
            <a:pPr marL="0" indent="0" algn="ctr">
              <a:buNone/>
            </a:pPr>
            <a:r>
              <a:rPr lang="en-US" sz="6600" dirty="0"/>
              <a:t>RECEIVER CODES</a:t>
            </a:r>
          </a:p>
        </p:txBody>
      </p:sp>
    </p:spTree>
    <p:extLst>
      <p:ext uri="{BB962C8B-B14F-4D97-AF65-F5344CB8AC3E}">
        <p14:creationId xmlns:p14="http://schemas.microsoft.com/office/powerpoint/2010/main" val="2390877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308224-CD98-43B5-A5DE-25AD55ED3AFD}"/>
              </a:ext>
            </a:extLst>
          </p:cNvPr>
          <p:cNvSpPr>
            <a:spLocks noGrp="1"/>
          </p:cNvSpPr>
          <p:nvPr>
            <p:ph type="title"/>
          </p:nvPr>
        </p:nvSpPr>
        <p:spPr/>
        <p:txBody>
          <a:bodyPr/>
          <a:lstStyle/>
          <a:p>
            <a:r>
              <a:rPr lang="en-US" dirty="0"/>
              <a:t>What is an Okay-to-Pay </a:t>
            </a:r>
            <a:r>
              <a:rPr lang="en-US" sz="2800" dirty="0"/>
              <a:t>(Non-touchable Services)</a:t>
            </a:r>
            <a:endParaRPr lang="en-US" dirty="0"/>
          </a:p>
        </p:txBody>
      </p:sp>
      <p:sp>
        <p:nvSpPr>
          <p:cNvPr id="3" name="Content Placeholder 2">
            <a:extLst>
              <a:ext uri="{FF2B5EF4-FFF2-40B4-BE49-F238E27FC236}">
                <a16:creationId xmlns:a16="http://schemas.microsoft.com/office/drawing/2014/main" xmlns="" id="{04DEF323-337A-4725-A1ED-AACA7E37B698}"/>
              </a:ext>
            </a:extLst>
          </p:cNvPr>
          <p:cNvSpPr>
            <a:spLocks noGrp="1"/>
          </p:cNvSpPr>
          <p:nvPr>
            <p:ph idx="1"/>
          </p:nvPr>
        </p:nvSpPr>
        <p:spPr>
          <a:xfrm>
            <a:off x="1130270" y="1865745"/>
            <a:ext cx="10156566" cy="3600600"/>
          </a:xfrm>
        </p:spPr>
        <p:txBody>
          <a:bodyPr>
            <a:normAutofit/>
          </a:bodyPr>
          <a:lstStyle/>
          <a:p>
            <a:r>
              <a:rPr lang="en-US" dirty="0"/>
              <a:t>An Okay-to-Pay is an email sent to Accounts Payable for services rendered from an approved vendor. These are non-touchable services. Once the service is complete and an invoice has been received, the requestor will need to send an email to the Accounts Payable office at </a:t>
            </a:r>
            <a:r>
              <a:rPr lang="en-US" dirty="0">
                <a:hlinkClick r:id="rId2"/>
              </a:rPr>
              <a:t>accounts.payable@aamu.edu</a:t>
            </a:r>
            <a:r>
              <a:rPr lang="en-US" dirty="0"/>
              <a:t> with an ‘Okay to Pay” notice. </a:t>
            </a:r>
          </a:p>
          <a:p>
            <a:r>
              <a:rPr lang="en-US" dirty="0"/>
              <a:t>This notice serves as confirmation that the requestor has received the service in full and is satisfied with the Accounts Payable department proceeding with payment. </a:t>
            </a:r>
          </a:p>
        </p:txBody>
      </p:sp>
      <p:pic>
        <p:nvPicPr>
          <p:cNvPr id="11266" name="Picture 2">
            <a:extLst>
              <a:ext uri="{FF2B5EF4-FFF2-40B4-BE49-F238E27FC236}">
                <a16:creationId xmlns:a16="http://schemas.microsoft.com/office/drawing/2014/main" xmlns="" id="{EA49B11D-C8AF-4F2F-A556-76671E99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551" t="33902" r="5049" b="40508"/>
          <a:stretch>
            <a:fillRect/>
          </a:stretch>
        </p:blipFill>
        <p:spPr bwMode="auto">
          <a:xfrm>
            <a:off x="3148012" y="4681248"/>
            <a:ext cx="5307013" cy="13366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376570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308224-CD98-43B5-A5DE-25AD55ED3AFD}"/>
              </a:ext>
            </a:extLst>
          </p:cNvPr>
          <p:cNvSpPr>
            <a:spLocks noGrp="1"/>
          </p:cNvSpPr>
          <p:nvPr>
            <p:ph type="title"/>
          </p:nvPr>
        </p:nvSpPr>
        <p:spPr/>
        <p:txBody>
          <a:bodyPr/>
          <a:lstStyle/>
          <a:p>
            <a:r>
              <a:rPr lang="en-US" dirty="0"/>
              <a:t>What is a Receiver Code</a:t>
            </a:r>
            <a:r>
              <a:rPr lang="en-US" sz="2800" dirty="0"/>
              <a:t>(Touchable Services)</a:t>
            </a:r>
            <a:endParaRPr lang="en-US" dirty="0"/>
          </a:p>
        </p:txBody>
      </p:sp>
      <p:sp>
        <p:nvSpPr>
          <p:cNvPr id="3" name="Content Placeholder 2">
            <a:extLst>
              <a:ext uri="{FF2B5EF4-FFF2-40B4-BE49-F238E27FC236}">
                <a16:creationId xmlns:a16="http://schemas.microsoft.com/office/drawing/2014/main" xmlns="" id="{04DEF323-337A-4725-A1ED-AACA7E37B698}"/>
              </a:ext>
            </a:extLst>
          </p:cNvPr>
          <p:cNvSpPr>
            <a:spLocks noGrp="1"/>
          </p:cNvSpPr>
          <p:nvPr>
            <p:ph idx="1"/>
          </p:nvPr>
        </p:nvSpPr>
        <p:spPr>
          <a:xfrm>
            <a:off x="1130270" y="1865745"/>
            <a:ext cx="10156566" cy="3600600"/>
          </a:xfrm>
        </p:spPr>
        <p:txBody>
          <a:bodyPr>
            <a:normAutofit/>
          </a:bodyPr>
          <a:lstStyle/>
          <a:p>
            <a:r>
              <a:rPr lang="en-US" dirty="0"/>
              <a:t>A Receiver Code is a code uploaded into Banner by the Property Management department once the requestor has received the product for activities that involve tangible (touchable) items such as a lab top, desk or etc.</a:t>
            </a:r>
          </a:p>
          <a:p>
            <a:r>
              <a:rPr lang="en-US" dirty="0"/>
              <a:t>This code serves as verification that the item has been received by the requestor. Once the receiver code has been uploaded to Banner, the requestor should email the PO number and invoice to the Accounts Payable team for payment processing. </a:t>
            </a:r>
          </a:p>
        </p:txBody>
      </p:sp>
    </p:spTree>
    <p:extLst>
      <p:ext uri="{BB962C8B-B14F-4D97-AF65-F5344CB8AC3E}">
        <p14:creationId xmlns:p14="http://schemas.microsoft.com/office/powerpoint/2010/main" val="982084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9E2735-E265-42B4-B068-5DA18BB780C1}"/>
              </a:ext>
            </a:extLst>
          </p:cNvPr>
          <p:cNvSpPr>
            <a:spLocks noGrp="1"/>
          </p:cNvSpPr>
          <p:nvPr>
            <p:ph idx="1"/>
          </p:nvPr>
        </p:nvSpPr>
        <p:spPr>
          <a:xfrm>
            <a:off x="1207388" y="1781712"/>
            <a:ext cx="9603275" cy="3294576"/>
          </a:xfrm>
        </p:spPr>
        <p:txBody>
          <a:bodyPr>
            <a:normAutofit/>
          </a:bodyPr>
          <a:lstStyle/>
          <a:p>
            <a:r>
              <a:rPr lang="en-US" sz="2400" dirty="0"/>
              <a:t>This PowerPoint will aid in understanding the fiscal year close out process. Upon completion of this PowerPoint, you will be able to do the following: </a:t>
            </a:r>
            <a:r>
              <a:rPr lang="en-US" sz="1800" i="1" dirty="0"/>
              <a:t>(Encumbrances are all POs, E#s and Requisitions) </a:t>
            </a:r>
          </a:p>
          <a:p>
            <a:pPr lvl="1"/>
            <a:r>
              <a:rPr lang="en-US" sz="2000" dirty="0"/>
              <a:t>Running an Open Encumbrance report</a:t>
            </a:r>
          </a:p>
          <a:p>
            <a:pPr lvl="1"/>
            <a:r>
              <a:rPr lang="en-US" sz="2000" dirty="0"/>
              <a:t>Understand Okay-to-pay versus Receiver code for payment requests</a:t>
            </a:r>
          </a:p>
          <a:p>
            <a:pPr lvl="1"/>
            <a:r>
              <a:rPr lang="en-US" sz="2000" dirty="0"/>
              <a:t>Understand Encumbrance/Purchase Order rollover request</a:t>
            </a:r>
          </a:p>
          <a:p>
            <a:pPr lvl="1"/>
            <a:r>
              <a:rPr lang="en-US" sz="2000" dirty="0"/>
              <a:t>Requesting Liquidation of an Encumbrance</a:t>
            </a:r>
          </a:p>
          <a:p>
            <a:pPr marL="457200" lvl="1" indent="0">
              <a:buNone/>
            </a:pPr>
            <a:endParaRPr lang="en-US" sz="2000" dirty="0"/>
          </a:p>
        </p:txBody>
      </p:sp>
      <p:sp>
        <p:nvSpPr>
          <p:cNvPr id="5" name="Title 4">
            <a:extLst>
              <a:ext uri="{FF2B5EF4-FFF2-40B4-BE49-F238E27FC236}">
                <a16:creationId xmlns:a16="http://schemas.microsoft.com/office/drawing/2014/main" xmlns="" id="{4117230F-4D80-463C-AFF5-2B0737A42B2B}"/>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4158138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ADF01FF-E753-45BD-9F99-1273F7708570}"/>
              </a:ext>
            </a:extLst>
          </p:cNvPr>
          <p:cNvSpPr>
            <a:spLocks noGrp="1"/>
          </p:cNvSpPr>
          <p:nvPr>
            <p:ph idx="1"/>
          </p:nvPr>
        </p:nvSpPr>
        <p:spPr>
          <a:xfrm>
            <a:off x="1047143" y="1626824"/>
            <a:ext cx="9603275" cy="3294576"/>
          </a:xfrm>
        </p:spPr>
        <p:txBody>
          <a:bodyPr>
            <a:normAutofit/>
          </a:bodyPr>
          <a:lstStyle/>
          <a:p>
            <a:pPr marL="0" indent="0" algn="ctr">
              <a:buNone/>
            </a:pPr>
            <a:r>
              <a:rPr lang="en-US" sz="6600" dirty="0"/>
              <a:t>ENCUMBRANCE </a:t>
            </a:r>
          </a:p>
          <a:p>
            <a:pPr marL="0" indent="0" algn="ctr">
              <a:buNone/>
            </a:pPr>
            <a:r>
              <a:rPr lang="en-US" sz="6600" dirty="0"/>
              <a:t>ROLLOVER</a:t>
            </a:r>
          </a:p>
        </p:txBody>
      </p:sp>
    </p:spTree>
    <p:extLst>
      <p:ext uri="{BB962C8B-B14F-4D97-AF65-F5344CB8AC3E}">
        <p14:creationId xmlns:p14="http://schemas.microsoft.com/office/powerpoint/2010/main" val="3413800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6A8F6-FE7E-44ED-8227-B89DDC8AC728}"/>
              </a:ext>
            </a:extLst>
          </p:cNvPr>
          <p:cNvSpPr>
            <a:spLocks noGrp="1"/>
          </p:cNvSpPr>
          <p:nvPr>
            <p:ph type="title"/>
          </p:nvPr>
        </p:nvSpPr>
        <p:spPr/>
        <p:txBody>
          <a:bodyPr/>
          <a:lstStyle/>
          <a:p>
            <a:r>
              <a:rPr lang="en-US" dirty="0"/>
              <a:t>What is an encumbrance rollover?</a:t>
            </a:r>
          </a:p>
        </p:txBody>
      </p:sp>
      <p:sp>
        <p:nvSpPr>
          <p:cNvPr id="3" name="Content Placeholder 2">
            <a:extLst>
              <a:ext uri="{FF2B5EF4-FFF2-40B4-BE49-F238E27FC236}">
                <a16:creationId xmlns:a16="http://schemas.microsoft.com/office/drawing/2014/main" xmlns="" id="{DE6E2836-A12C-43F7-91FE-0A2742EDE4E9}"/>
              </a:ext>
            </a:extLst>
          </p:cNvPr>
          <p:cNvSpPr>
            <a:spLocks noGrp="1"/>
          </p:cNvSpPr>
          <p:nvPr>
            <p:ph idx="1"/>
          </p:nvPr>
        </p:nvSpPr>
        <p:spPr/>
        <p:txBody>
          <a:bodyPr/>
          <a:lstStyle/>
          <a:p>
            <a:pPr marL="0" indent="0">
              <a:buNone/>
            </a:pPr>
            <a:r>
              <a:rPr lang="en-US" dirty="0"/>
              <a:t>An </a:t>
            </a:r>
            <a:r>
              <a:rPr lang="en-US" b="1" dirty="0"/>
              <a:t>encumbrance rollover </a:t>
            </a:r>
            <a:r>
              <a:rPr lang="en-US" dirty="0"/>
              <a:t>is requesting commitments that were established during one fiscal to roll over to the fiscal year. These requests should be sent by September 30</a:t>
            </a:r>
            <a:r>
              <a:rPr lang="en-US" baseline="30000" dirty="0"/>
              <a:t>th</a:t>
            </a:r>
            <a:r>
              <a:rPr lang="en-US" dirty="0"/>
              <a:t> to Jamie (Evans) Nettles in Accounts Payable</a:t>
            </a:r>
          </a:p>
          <a:p>
            <a:pPr marL="0" indent="0">
              <a:buNone/>
            </a:pPr>
            <a:r>
              <a:rPr lang="en-US" dirty="0"/>
              <a:t>Example: Products were purchased </a:t>
            </a:r>
            <a:r>
              <a:rPr lang="en-US" b="1" i="1" dirty="0">
                <a:solidFill>
                  <a:srgbClr val="FF0000"/>
                </a:solidFill>
              </a:rPr>
              <a:t>before</a:t>
            </a:r>
            <a:r>
              <a:rPr lang="en-US" dirty="0"/>
              <a:t> the end of the fiscal year, September 30, however, the vendor has stated the products </a:t>
            </a:r>
            <a:r>
              <a:rPr lang="en-US" b="1" i="1" dirty="0">
                <a:solidFill>
                  <a:srgbClr val="FF0000"/>
                </a:solidFill>
              </a:rPr>
              <a:t>will not </a:t>
            </a:r>
            <a:r>
              <a:rPr lang="en-US" dirty="0"/>
              <a:t>arrive until after the end of the fiscal year, September 30.  </a:t>
            </a:r>
          </a:p>
        </p:txBody>
      </p:sp>
    </p:spTree>
    <p:extLst>
      <p:ext uri="{BB962C8B-B14F-4D97-AF65-F5344CB8AC3E}">
        <p14:creationId xmlns:p14="http://schemas.microsoft.com/office/powerpoint/2010/main" val="4040998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098DAC-0426-4A40-9F04-66F618B916AA}"/>
              </a:ext>
            </a:extLst>
          </p:cNvPr>
          <p:cNvSpPr>
            <a:spLocks noGrp="1"/>
          </p:cNvSpPr>
          <p:nvPr>
            <p:ph type="title"/>
          </p:nvPr>
        </p:nvSpPr>
        <p:spPr/>
        <p:txBody>
          <a:bodyPr/>
          <a:lstStyle/>
          <a:p>
            <a:r>
              <a:rPr lang="en-US" dirty="0"/>
              <a:t>Encumbrance/Purchase Order Rollover</a:t>
            </a:r>
          </a:p>
        </p:txBody>
      </p:sp>
      <p:sp>
        <p:nvSpPr>
          <p:cNvPr id="5" name="TextBox 4">
            <a:extLst>
              <a:ext uri="{FF2B5EF4-FFF2-40B4-BE49-F238E27FC236}">
                <a16:creationId xmlns:a16="http://schemas.microsoft.com/office/drawing/2014/main" xmlns="" id="{AD00DCCF-57CB-4FBA-A6AF-A1C1467CEFA9}"/>
              </a:ext>
            </a:extLst>
          </p:cNvPr>
          <p:cNvSpPr txBox="1"/>
          <p:nvPr/>
        </p:nvSpPr>
        <p:spPr>
          <a:xfrm>
            <a:off x="4578456" y="1778708"/>
            <a:ext cx="2603716" cy="1261884"/>
          </a:xfrm>
          <a:prstGeom prst="rect">
            <a:avLst/>
          </a:prstGeom>
          <a:solidFill>
            <a:schemeClr val="accent6">
              <a:lumMod val="40000"/>
              <a:lumOff val="60000"/>
            </a:schemeClr>
          </a:solidFill>
        </p:spPr>
        <p:txBody>
          <a:bodyPr wrap="square" rtlCol="0">
            <a:spAutoFit/>
          </a:bodyPr>
          <a:lstStyle/>
          <a:p>
            <a:pPr algn="ctr"/>
            <a:r>
              <a:rPr lang="en-US" sz="1200" b="1" dirty="0"/>
              <a:t>(start here)                          </a:t>
            </a:r>
            <a:r>
              <a:rPr lang="en-US" sz="1600" b="1" dirty="0"/>
              <a:t>Have you ordered products on a current fiscal year PO and the items haven’t arrived?</a:t>
            </a:r>
            <a:endParaRPr lang="en-US" sz="2000" b="1" dirty="0"/>
          </a:p>
        </p:txBody>
      </p:sp>
      <p:sp>
        <p:nvSpPr>
          <p:cNvPr id="6" name="TextBox 5">
            <a:extLst>
              <a:ext uri="{FF2B5EF4-FFF2-40B4-BE49-F238E27FC236}">
                <a16:creationId xmlns:a16="http://schemas.microsoft.com/office/drawing/2014/main" xmlns="" id="{02E4D62F-0B88-4C7F-8BED-332E3A841627}"/>
              </a:ext>
            </a:extLst>
          </p:cNvPr>
          <p:cNvSpPr txBox="1"/>
          <p:nvPr/>
        </p:nvSpPr>
        <p:spPr>
          <a:xfrm>
            <a:off x="2905284" y="2373450"/>
            <a:ext cx="805912" cy="369332"/>
          </a:xfrm>
          <a:prstGeom prst="rect">
            <a:avLst/>
          </a:prstGeom>
          <a:solidFill>
            <a:srgbClr val="92D050"/>
          </a:solidFill>
        </p:spPr>
        <p:txBody>
          <a:bodyPr wrap="square" rtlCol="0">
            <a:spAutoFit/>
          </a:bodyPr>
          <a:lstStyle/>
          <a:p>
            <a:pPr algn="ctr"/>
            <a:r>
              <a:rPr lang="en-US" b="1" dirty="0"/>
              <a:t>YES</a:t>
            </a:r>
          </a:p>
        </p:txBody>
      </p:sp>
      <p:sp>
        <p:nvSpPr>
          <p:cNvPr id="7" name="TextBox 6">
            <a:extLst>
              <a:ext uri="{FF2B5EF4-FFF2-40B4-BE49-F238E27FC236}">
                <a16:creationId xmlns:a16="http://schemas.microsoft.com/office/drawing/2014/main" xmlns="" id="{A79BCE03-8062-4CAD-9958-BF6262649127}"/>
              </a:ext>
            </a:extLst>
          </p:cNvPr>
          <p:cNvSpPr txBox="1"/>
          <p:nvPr/>
        </p:nvSpPr>
        <p:spPr>
          <a:xfrm>
            <a:off x="9090562" y="2500295"/>
            <a:ext cx="1315743" cy="369332"/>
          </a:xfrm>
          <a:prstGeom prst="rect">
            <a:avLst/>
          </a:prstGeom>
          <a:solidFill>
            <a:srgbClr val="FF0000"/>
          </a:solidFill>
        </p:spPr>
        <p:txBody>
          <a:bodyPr wrap="square" rtlCol="0">
            <a:spAutoFit/>
          </a:bodyPr>
          <a:lstStyle/>
          <a:p>
            <a:pPr algn="ctr"/>
            <a:r>
              <a:rPr lang="en-US" b="1" dirty="0"/>
              <a:t>NO</a:t>
            </a:r>
          </a:p>
        </p:txBody>
      </p:sp>
      <p:sp>
        <p:nvSpPr>
          <p:cNvPr id="13" name="TextBox 12">
            <a:extLst>
              <a:ext uri="{FF2B5EF4-FFF2-40B4-BE49-F238E27FC236}">
                <a16:creationId xmlns:a16="http://schemas.microsoft.com/office/drawing/2014/main" xmlns="" id="{C0FC21EA-E831-4637-B7FD-9B010C86A384}"/>
              </a:ext>
            </a:extLst>
          </p:cNvPr>
          <p:cNvSpPr txBox="1"/>
          <p:nvPr/>
        </p:nvSpPr>
        <p:spPr>
          <a:xfrm>
            <a:off x="607984" y="2055707"/>
            <a:ext cx="1332855" cy="523220"/>
          </a:xfrm>
          <a:prstGeom prst="rect">
            <a:avLst/>
          </a:prstGeom>
          <a:solidFill>
            <a:schemeClr val="accent6">
              <a:lumMod val="40000"/>
              <a:lumOff val="60000"/>
            </a:schemeClr>
          </a:solidFill>
        </p:spPr>
        <p:txBody>
          <a:bodyPr wrap="square" rtlCol="0">
            <a:spAutoFit/>
          </a:bodyPr>
          <a:lstStyle/>
          <a:p>
            <a:pPr algn="ctr"/>
            <a:r>
              <a:rPr lang="en-US" sz="1400" b="1" dirty="0"/>
              <a:t>Is the fiscal year ending?</a:t>
            </a:r>
          </a:p>
        </p:txBody>
      </p:sp>
      <p:sp>
        <p:nvSpPr>
          <p:cNvPr id="15" name="TextBox 14">
            <a:extLst>
              <a:ext uri="{FF2B5EF4-FFF2-40B4-BE49-F238E27FC236}">
                <a16:creationId xmlns:a16="http://schemas.microsoft.com/office/drawing/2014/main" xmlns="" id="{CC0B67EC-5F67-4BA1-A704-3F62D0C535A9}"/>
              </a:ext>
            </a:extLst>
          </p:cNvPr>
          <p:cNvSpPr txBox="1"/>
          <p:nvPr/>
        </p:nvSpPr>
        <p:spPr>
          <a:xfrm>
            <a:off x="536239" y="3528635"/>
            <a:ext cx="643179" cy="369332"/>
          </a:xfrm>
          <a:prstGeom prst="rect">
            <a:avLst/>
          </a:prstGeom>
          <a:solidFill>
            <a:srgbClr val="92D050"/>
          </a:solidFill>
        </p:spPr>
        <p:txBody>
          <a:bodyPr wrap="square" rtlCol="0">
            <a:spAutoFit/>
          </a:bodyPr>
          <a:lstStyle/>
          <a:p>
            <a:pPr algn="ctr"/>
            <a:r>
              <a:rPr lang="en-US" b="1" dirty="0"/>
              <a:t>YES</a:t>
            </a:r>
          </a:p>
        </p:txBody>
      </p:sp>
      <p:sp>
        <p:nvSpPr>
          <p:cNvPr id="16" name="TextBox 15">
            <a:extLst>
              <a:ext uri="{FF2B5EF4-FFF2-40B4-BE49-F238E27FC236}">
                <a16:creationId xmlns:a16="http://schemas.microsoft.com/office/drawing/2014/main" xmlns="" id="{164418C9-D070-4625-BB89-09B00D6A8258}"/>
              </a:ext>
            </a:extLst>
          </p:cNvPr>
          <p:cNvSpPr txBox="1"/>
          <p:nvPr/>
        </p:nvSpPr>
        <p:spPr>
          <a:xfrm>
            <a:off x="1940839" y="3429000"/>
            <a:ext cx="1421197" cy="369332"/>
          </a:xfrm>
          <a:prstGeom prst="rect">
            <a:avLst/>
          </a:prstGeom>
          <a:solidFill>
            <a:srgbClr val="FF0000"/>
          </a:solidFill>
        </p:spPr>
        <p:txBody>
          <a:bodyPr wrap="square" rtlCol="0">
            <a:spAutoFit/>
          </a:bodyPr>
          <a:lstStyle/>
          <a:p>
            <a:pPr algn="ctr"/>
            <a:r>
              <a:rPr lang="en-US" b="1" dirty="0"/>
              <a:t>NO</a:t>
            </a:r>
          </a:p>
        </p:txBody>
      </p:sp>
      <p:sp>
        <p:nvSpPr>
          <p:cNvPr id="26" name="TextBox 25">
            <a:extLst>
              <a:ext uri="{FF2B5EF4-FFF2-40B4-BE49-F238E27FC236}">
                <a16:creationId xmlns:a16="http://schemas.microsoft.com/office/drawing/2014/main" xmlns="" id="{DB2152E6-71F9-4F1B-B435-4C0F2D6E776E}"/>
              </a:ext>
            </a:extLst>
          </p:cNvPr>
          <p:cNvSpPr txBox="1"/>
          <p:nvPr/>
        </p:nvSpPr>
        <p:spPr>
          <a:xfrm>
            <a:off x="1521739" y="4603184"/>
            <a:ext cx="2000431" cy="1169551"/>
          </a:xfrm>
          <a:prstGeom prst="rect">
            <a:avLst/>
          </a:prstGeom>
          <a:solidFill>
            <a:schemeClr val="accent6">
              <a:lumMod val="40000"/>
              <a:lumOff val="60000"/>
            </a:schemeClr>
          </a:solidFill>
        </p:spPr>
        <p:txBody>
          <a:bodyPr wrap="square" rtlCol="0">
            <a:spAutoFit/>
          </a:bodyPr>
          <a:lstStyle/>
          <a:p>
            <a:r>
              <a:rPr lang="en-US" sz="1400" b="1" dirty="0"/>
              <a:t>Send an email to Accounts Payable requesting a rollover of PO to the new fiscal year.</a:t>
            </a:r>
          </a:p>
        </p:txBody>
      </p:sp>
      <p:sp>
        <p:nvSpPr>
          <p:cNvPr id="28" name="TextBox 27">
            <a:extLst>
              <a:ext uri="{FF2B5EF4-FFF2-40B4-BE49-F238E27FC236}">
                <a16:creationId xmlns:a16="http://schemas.microsoft.com/office/drawing/2014/main" xmlns="" id="{C509BC8A-6780-413F-A8D7-CC18CEAA002F}"/>
              </a:ext>
            </a:extLst>
          </p:cNvPr>
          <p:cNvSpPr txBox="1"/>
          <p:nvPr/>
        </p:nvSpPr>
        <p:spPr>
          <a:xfrm>
            <a:off x="5017162" y="4458126"/>
            <a:ext cx="4440135" cy="523220"/>
          </a:xfrm>
          <a:prstGeom prst="rect">
            <a:avLst/>
          </a:prstGeom>
          <a:solidFill>
            <a:schemeClr val="accent6">
              <a:lumMod val="40000"/>
              <a:lumOff val="60000"/>
            </a:schemeClr>
          </a:solidFill>
        </p:spPr>
        <p:txBody>
          <a:bodyPr wrap="square" rtlCol="0">
            <a:spAutoFit/>
          </a:bodyPr>
          <a:lstStyle/>
          <a:p>
            <a:r>
              <a:rPr lang="en-US" sz="1400" b="1" dirty="0"/>
              <a:t>Once the items arrive, please email Accounts Payable following the request to pay guidelines</a:t>
            </a:r>
          </a:p>
        </p:txBody>
      </p:sp>
      <p:sp>
        <p:nvSpPr>
          <p:cNvPr id="43" name="Arrow: Bent-Up 42">
            <a:extLst>
              <a:ext uri="{FF2B5EF4-FFF2-40B4-BE49-F238E27FC236}">
                <a16:creationId xmlns:a16="http://schemas.microsoft.com/office/drawing/2014/main" xmlns="" id="{F9FAF0AC-D057-4BDF-B727-D91B10254742}"/>
              </a:ext>
            </a:extLst>
          </p:cNvPr>
          <p:cNvSpPr/>
          <p:nvPr/>
        </p:nvSpPr>
        <p:spPr>
          <a:xfrm rot="5400000">
            <a:off x="1091002" y="3066449"/>
            <a:ext cx="1097280" cy="292106"/>
          </a:xfrm>
          <a:prstGeom prst="bentUpArrow">
            <a:avLst/>
          </a:prstGeom>
          <a:solidFill>
            <a:schemeClr val="tx1"/>
          </a:solidFill>
          <a:ln w="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cxnSp>
        <p:nvCxnSpPr>
          <p:cNvPr id="48" name="Connector: Elbow 47">
            <a:extLst>
              <a:ext uri="{FF2B5EF4-FFF2-40B4-BE49-F238E27FC236}">
                <a16:creationId xmlns:a16="http://schemas.microsoft.com/office/drawing/2014/main" xmlns="" id="{4A2DC1E5-55AD-46A7-AC50-5C0B3EE4FCC9}"/>
              </a:ext>
            </a:extLst>
          </p:cNvPr>
          <p:cNvCxnSpPr>
            <a:cxnSpLocks/>
          </p:cNvCxnSpPr>
          <p:nvPr/>
        </p:nvCxnSpPr>
        <p:spPr>
          <a:xfrm>
            <a:off x="3522170" y="3632626"/>
            <a:ext cx="1395982" cy="1222816"/>
          </a:xfrm>
          <a:prstGeom prst="bentConnector3">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09CA36E8-7011-49F5-9609-DD1DAE4D670F}"/>
              </a:ext>
            </a:extLst>
          </p:cNvPr>
          <p:cNvSpPr txBox="1"/>
          <p:nvPr/>
        </p:nvSpPr>
        <p:spPr>
          <a:xfrm>
            <a:off x="7416251" y="5338725"/>
            <a:ext cx="4664364" cy="646331"/>
          </a:xfrm>
          <a:prstGeom prst="rect">
            <a:avLst/>
          </a:prstGeom>
          <a:noFill/>
        </p:spPr>
        <p:txBody>
          <a:bodyPr wrap="square" rtlCol="0">
            <a:spAutoFit/>
          </a:bodyPr>
          <a:lstStyle/>
          <a:p>
            <a:r>
              <a:rPr lang="en-US" sz="1200" b="1" dirty="0">
                <a:highlight>
                  <a:srgbClr val="FFFF00"/>
                </a:highlight>
              </a:rPr>
              <a:t>***Please note: Rolling over an encumbrance/PO does not roll over funds, only the ability to process the payment at a later date. </a:t>
            </a:r>
          </a:p>
        </p:txBody>
      </p:sp>
      <p:cxnSp>
        <p:nvCxnSpPr>
          <p:cNvPr id="53" name="Connector: Elbow 52">
            <a:extLst>
              <a:ext uri="{FF2B5EF4-FFF2-40B4-BE49-F238E27FC236}">
                <a16:creationId xmlns:a16="http://schemas.microsoft.com/office/drawing/2014/main" xmlns="" id="{8443280F-10A4-4398-BBA8-1C7DE9DB0D1C}"/>
              </a:ext>
            </a:extLst>
          </p:cNvPr>
          <p:cNvCxnSpPr>
            <a:cxnSpLocks/>
          </p:cNvCxnSpPr>
          <p:nvPr/>
        </p:nvCxnSpPr>
        <p:spPr>
          <a:xfrm>
            <a:off x="7264828" y="2061939"/>
            <a:ext cx="1608927" cy="623022"/>
          </a:xfrm>
          <a:prstGeom prst="bentConnector3">
            <a:avLst>
              <a:gd name="adj1" fmla="val 5000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0B6E98A-0C55-434E-8A4C-97E33EEEE2EE}"/>
              </a:ext>
            </a:extLst>
          </p:cNvPr>
          <p:cNvCxnSpPr>
            <a:cxnSpLocks/>
          </p:cNvCxnSpPr>
          <p:nvPr/>
        </p:nvCxnSpPr>
        <p:spPr>
          <a:xfrm flipH="1">
            <a:off x="3802251" y="2578927"/>
            <a:ext cx="630265"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70" name="Straight Arrow Connector 69">
            <a:extLst>
              <a:ext uri="{FF2B5EF4-FFF2-40B4-BE49-F238E27FC236}">
                <a16:creationId xmlns:a16="http://schemas.microsoft.com/office/drawing/2014/main" xmlns="" id="{9C334B63-ABBA-4037-9F26-F61D85337EC7}"/>
              </a:ext>
            </a:extLst>
          </p:cNvPr>
          <p:cNvCxnSpPr>
            <a:cxnSpLocks/>
          </p:cNvCxnSpPr>
          <p:nvPr/>
        </p:nvCxnSpPr>
        <p:spPr>
          <a:xfrm flipH="1">
            <a:off x="2077415" y="2500295"/>
            <a:ext cx="630265"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71" name="Straight Arrow Connector 70">
            <a:extLst>
              <a:ext uri="{FF2B5EF4-FFF2-40B4-BE49-F238E27FC236}">
                <a16:creationId xmlns:a16="http://schemas.microsoft.com/office/drawing/2014/main" xmlns="" id="{CDEC8286-F97F-4CC8-914A-80C50B75EFF9}"/>
              </a:ext>
            </a:extLst>
          </p:cNvPr>
          <p:cNvCxnSpPr>
            <a:cxnSpLocks/>
          </p:cNvCxnSpPr>
          <p:nvPr/>
        </p:nvCxnSpPr>
        <p:spPr>
          <a:xfrm>
            <a:off x="746532" y="2708461"/>
            <a:ext cx="0" cy="72053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74" name="Arrow: Bent-Up 73">
            <a:extLst>
              <a:ext uri="{FF2B5EF4-FFF2-40B4-BE49-F238E27FC236}">
                <a16:creationId xmlns:a16="http://schemas.microsoft.com/office/drawing/2014/main" xmlns="" id="{B1C288F6-DBBA-4DAB-BCDC-EB1499857B3F}"/>
              </a:ext>
            </a:extLst>
          </p:cNvPr>
          <p:cNvSpPr/>
          <p:nvPr/>
        </p:nvSpPr>
        <p:spPr>
          <a:xfrm rot="5400000">
            <a:off x="291084" y="4638503"/>
            <a:ext cx="1681015" cy="365760"/>
          </a:xfrm>
          <a:prstGeom prst="bentUpArrow">
            <a:avLst/>
          </a:prstGeom>
          <a:solidFill>
            <a:schemeClr val="tx1"/>
          </a:solidFill>
          <a:ln w="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75" name="Arrow: Bent-Up 74">
            <a:extLst>
              <a:ext uri="{FF2B5EF4-FFF2-40B4-BE49-F238E27FC236}">
                <a16:creationId xmlns:a16="http://schemas.microsoft.com/office/drawing/2014/main" xmlns="" id="{A0FB52CD-5D61-4B9D-8853-91C8DEC57B24}"/>
              </a:ext>
            </a:extLst>
          </p:cNvPr>
          <p:cNvSpPr/>
          <p:nvPr/>
        </p:nvSpPr>
        <p:spPr>
          <a:xfrm rot="16200000" flipH="1">
            <a:off x="8907926" y="3834940"/>
            <a:ext cx="1681015" cy="365760"/>
          </a:xfrm>
          <a:prstGeom prst="bentUpArrow">
            <a:avLst/>
          </a:prstGeom>
          <a:solidFill>
            <a:schemeClr val="tx1"/>
          </a:solidFill>
          <a:ln w="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Tree>
    <p:extLst>
      <p:ext uri="{BB962C8B-B14F-4D97-AF65-F5344CB8AC3E}">
        <p14:creationId xmlns:p14="http://schemas.microsoft.com/office/powerpoint/2010/main" val="434529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18E98B7-91E3-4FC6-B665-72C251217716}"/>
              </a:ext>
            </a:extLst>
          </p:cNvPr>
          <p:cNvSpPr>
            <a:spLocks noGrp="1"/>
          </p:cNvSpPr>
          <p:nvPr>
            <p:ph idx="1"/>
          </p:nvPr>
        </p:nvSpPr>
        <p:spPr>
          <a:xfrm>
            <a:off x="1130270" y="1330036"/>
            <a:ext cx="9603275" cy="4136309"/>
          </a:xfrm>
        </p:spPr>
        <p:txBody>
          <a:bodyPr>
            <a:normAutofit/>
          </a:bodyPr>
          <a:lstStyle/>
          <a:p>
            <a:pPr marL="0" indent="0" algn="ctr">
              <a:buNone/>
            </a:pPr>
            <a:r>
              <a:rPr lang="en-US" sz="7200" dirty="0"/>
              <a:t>ENCUMBRANCE LIQUIDATION</a:t>
            </a:r>
          </a:p>
        </p:txBody>
      </p:sp>
    </p:spTree>
    <p:extLst>
      <p:ext uri="{BB962C8B-B14F-4D97-AF65-F5344CB8AC3E}">
        <p14:creationId xmlns:p14="http://schemas.microsoft.com/office/powerpoint/2010/main" val="3544593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CC99D-1B7A-46E8-91BC-23AFDDDE287E}"/>
              </a:ext>
            </a:extLst>
          </p:cNvPr>
          <p:cNvSpPr>
            <a:spLocks noGrp="1"/>
          </p:cNvSpPr>
          <p:nvPr>
            <p:ph type="title"/>
          </p:nvPr>
        </p:nvSpPr>
        <p:spPr/>
        <p:txBody>
          <a:bodyPr/>
          <a:lstStyle/>
          <a:p>
            <a:r>
              <a:rPr lang="en-US" dirty="0"/>
              <a:t>Encumbrance Liquidation	</a:t>
            </a:r>
          </a:p>
        </p:txBody>
      </p:sp>
      <p:sp>
        <p:nvSpPr>
          <p:cNvPr id="3" name="Content Placeholder 2">
            <a:extLst>
              <a:ext uri="{FF2B5EF4-FFF2-40B4-BE49-F238E27FC236}">
                <a16:creationId xmlns:a16="http://schemas.microsoft.com/office/drawing/2014/main" xmlns="" id="{7B117CE3-E414-423B-9E37-B31B76737E30}"/>
              </a:ext>
            </a:extLst>
          </p:cNvPr>
          <p:cNvSpPr>
            <a:spLocks noGrp="1"/>
          </p:cNvSpPr>
          <p:nvPr>
            <p:ph idx="1"/>
          </p:nvPr>
        </p:nvSpPr>
        <p:spPr>
          <a:xfrm>
            <a:off x="1130270" y="1736436"/>
            <a:ext cx="9603275" cy="3729909"/>
          </a:xfrm>
        </p:spPr>
        <p:txBody>
          <a:bodyPr/>
          <a:lstStyle/>
          <a:p>
            <a:r>
              <a:rPr lang="en-US" dirty="0"/>
              <a:t>If you have funds available on an encumbrance, requisition or purchase order and you no longer require the funds for the vendor, you must request an encumbrance liquidation. An encumbrance liquidation will close out the funds and put the money back into the specified budget line item listed on the encumbrance, requisition or purchase order.</a:t>
            </a:r>
          </a:p>
          <a:p>
            <a:r>
              <a:rPr lang="en-US" dirty="0"/>
              <a:t>Encumbrance liquidations are done on the 17</a:t>
            </a:r>
            <a:r>
              <a:rPr lang="en-US" baseline="30000" dirty="0"/>
              <a:t>th</a:t>
            </a:r>
            <a:r>
              <a:rPr lang="en-US" dirty="0"/>
              <a:t> of every month (following Monday if date falls on a weekend). </a:t>
            </a:r>
          </a:p>
          <a:p>
            <a:r>
              <a:rPr lang="en-US" dirty="0"/>
              <a:t>Please email encumbrance liquidation requests to </a:t>
            </a:r>
            <a:r>
              <a:rPr lang="en-US" dirty="0">
                <a:hlinkClick r:id="rId2"/>
              </a:rPr>
              <a:t>travel@aamu.edu</a:t>
            </a:r>
            <a:r>
              <a:rPr lang="en-US" dirty="0"/>
              <a:t> with the liquidation request form (next slide)</a:t>
            </a:r>
          </a:p>
          <a:p>
            <a:pPr lvl="1"/>
            <a:endParaRPr lang="en-US" dirty="0"/>
          </a:p>
        </p:txBody>
      </p:sp>
    </p:spTree>
    <p:extLst>
      <p:ext uri="{BB962C8B-B14F-4D97-AF65-F5344CB8AC3E}">
        <p14:creationId xmlns:p14="http://schemas.microsoft.com/office/powerpoint/2010/main" val="410599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A466A-7FB2-4C29-BA26-BCE321C4FC93}"/>
              </a:ext>
            </a:extLst>
          </p:cNvPr>
          <p:cNvSpPr>
            <a:spLocks noGrp="1"/>
          </p:cNvSpPr>
          <p:nvPr>
            <p:ph type="title"/>
          </p:nvPr>
        </p:nvSpPr>
        <p:spPr/>
        <p:txBody>
          <a:bodyPr/>
          <a:lstStyle/>
          <a:p>
            <a:r>
              <a:rPr lang="en-US" dirty="0"/>
              <a:t>Liquidation Request Form</a:t>
            </a:r>
          </a:p>
        </p:txBody>
      </p:sp>
      <p:graphicFrame>
        <p:nvGraphicFramePr>
          <p:cNvPr id="5" name="Object 4">
            <a:extLst>
              <a:ext uri="{FF2B5EF4-FFF2-40B4-BE49-F238E27FC236}">
                <a16:creationId xmlns:a16="http://schemas.microsoft.com/office/drawing/2014/main" xmlns="" id="{AC9CD6B6-8DDF-4F0D-8843-945E2356CA00}"/>
              </a:ext>
            </a:extLst>
          </p:cNvPr>
          <p:cNvGraphicFramePr>
            <a:graphicFrameLocks noChangeAspect="1"/>
          </p:cNvGraphicFramePr>
          <p:nvPr>
            <p:extLst>
              <p:ext uri="{D42A27DB-BD31-4B8C-83A1-F6EECF244321}">
                <p14:modId xmlns:p14="http://schemas.microsoft.com/office/powerpoint/2010/main" val="3952581138"/>
              </p:ext>
            </p:extLst>
          </p:nvPr>
        </p:nvGraphicFramePr>
        <p:xfrm>
          <a:off x="1130300" y="2001838"/>
          <a:ext cx="9675813" cy="4057217"/>
        </p:xfrm>
        <a:graphic>
          <a:graphicData uri="http://schemas.openxmlformats.org/presentationml/2006/ole">
            <mc:AlternateContent xmlns:mc="http://schemas.openxmlformats.org/markup-compatibility/2006">
              <mc:Choice xmlns:v="urn:schemas-microsoft-com:vml" Requires="v">
                <p:oleObj spid="_x0000_s12298" name="Document" r:id="rId4" imgW="8961120" imgH="5703840" progId="Word.Document.12">
                  <p:embed/>
                </p:oleObj>
              </mc:Choice>
              <mc:Fallback>
                <p:oleObj name="Document" r:id="rId4" imgW="8961120" imgH="5703840" progId="Word.Document.12">
                  <p:embed/>
                  <p:pic>
                    <p:nvPicPr>
                      <p:cNvPr id="0" name=""/>
                      <p:cNvPicPr/>
                      <p:nvPr/>
                    </p:nvPicPr>
                    <p:blipFill>
                      <a:blip r:embed="rId5"/>
                      <a:stretch>
                        <a:fillRect/>
                      </a:stretch>
                    </p:blipFill>
                    <p:spPr>
                      <a:xfrm>
                        <a:off x="1130300" y="2001838"/>
                        <a:ext cx="9675813" cy="4057217"/>
                      </a:xfrm>
                      <a:prstGeom prst="rect">
                        <a:avLst/>
                      </a:prstGeom>
                    </p:spPr>
                  </p:pic>
                </p:oleObj>
              </mc:Fallback>
            </mc:AlternateContent>
          </a:graphicData>
        </a:graphic>
      </p:graphicFrame>
    </p:spTree>
    <p:extLst>
      <p:ext uri="{BB962C8B-B14F-4D97-AF65-F5344CB8AC3E}">
        <p14:creationId xmlns:p14="http://schemas.microsoft.com/office/powerpoint/2010/main" val="114129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32109E7-7B10-44FD-B15B-307EF8F3E890}"/>
              </a:ext>
            </a:extLst>
          </p:cNvPr>
          <p:cNvSpPr>
            <a:spLocks noGrp="1"/>
          </p:cNvSpPr>
          <p:nvPr>
            <p:ph idx="1"/>
          </p:nvPr>
        </p:nvSpPr>
        <p:spPr>
          <a:xfrm>
            <a:off x="1130270" y="1117600"/>
            <a:ext cx="9603275" cy="4348745"/>
          </a:xfrm>
        </p:spPr>
        <p:txBody>
          <a:bodyPr>
            <a:normAutofit fontScale="92500" lnSpcReduction="20000"/>
          </a:bodyPr>
          <a:lstStyle/>
          <a:p>
            <a:pPr marL="0" indent="0" algn="ctr">
              <a:buNone/>
            </a:pPr>
            <a:r>
              <a:rPr lang="en-US" sz="6600" dirty="0"/>
              <a:t>RUNNING </a:t>
            </a:r>
          </a:p>
          <a:p>
            <a:pPr marL="0" indent="0" algn="ctr">
              <a:buNone/>
            </a:pPr>
            <a:r>
              <a:rPr lang="en-US" sz="6600" dirty="0"/>
              <a:t>AN </a:t>
            </a:r>
          </a:p>
          <a:p>
            <a:pPr marL="0" indent="0" algn="ctr">
              <a:buNone/>
            </a:pPr>
            <a:r>
              <a:rPr lang="en-US" sz="6600" dirty="0"/>
              <a:t>OPEN ENCUMBRANCE REPORT</a:t>
            </a:r>
          </a:p>
        </p:txBody>
      </p:sp>
    </p:spTree>
    <p:extLst>
      <p:ext uri="{BB962C8B-B14F-4D97-AF65-F5344CB8AC3E}">
        <p14:creationId xmlns:p14="http://schemas.microsoft.com/office/powerpoint/2010/main" val="1101353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EBFC7E-1438-49F6-82F2-8AEEAFFF0F24}"/>
              </a:ext>
            </a:extLst>
          </p:cNvPr>
          <p:cNvSpPr>
            <a:spLocks noGrp="1"/>
          </p:cNvSpPr>
          <p:nvPr>
            <p:ph type="title"/>
          </p:nvPr>
        </p:nvSpPr>
        <p:spPr/>
        <p:txBody>
          <a:bodyPr/>
          <a:lstStyle/>
          <a:p>
            <a:r>
              <a:rPr lang="en-US" dirty="0"/>
              <a:t>Running an Open Encumbrance Report</a:t>
            </a:r>
          </a:p>
        </p:txBody>
      </p:sp>
      <p:sp>
        <p:nvSpPr>
          <p:cNvPr id="3" name="Content Placeholder 2">
            <a:extLst>
              <a:ext uri="{FF2B5EF4-FFF2-40B4-BE49-F238E27FC236}">
                <a16:creationId xmlns:a16="http://schemas.microsoft.com/office/drawing/2014/main" xmlns="" id="{AE1EC201-83F1-454C-9574-D120930C0254}"/>
              </a:ext>
            </a:extLst>
          </p:cNvPr>
          <p:cNvSpPr>
            <a:spLocks noGrp="1"/>
          </p:cNvSpPr>
          <p:nvPr>
            <p:ph idx="1"/>
          </p:nvPr>
        </p:nvSpPr>
        <p:spPr>
          <a:xfrm>
            <a:off x="1130269" y="1781712"/>
            <a:ext cx="9603275" cy="3294576"/>
          </a:xfrm>
        </p:spPr>
        <p:txBody>
          <a:bodyPr/>
          <a:lstStyle/>
          <a:p>
            <a:pPr marL="0" indent="0">
              <a:buNone/>
            </a:pPr>
            <a:r>
              <a:rPr lang="en-US" dirty="0"/>
              <a:t>An open encumbrance report is used to determine all open commitments: encumbrances, requisitions and purchase orders for the current fiscal year that still have available funding. This report is used to determine the next course of action for processing payment, liquidating funds or requesting a rollover.  </a:t>
            </a:r>
          </a:p>
        </p:txBody>
      </p:sp>
    </p:spTree>
    <p:extLst>
      <p:ext uri="{BB962C8B-B14F-4D97-AF65-F5344CB8AC3E}">
        <p14:creationId xmlns:p14="http://schemas.microsoft.com/office/powerpoint/2010/main" val="831031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xmlns="" id="{CCF5E3B9-8624-4085-B870-6D2DC94B5EA6}"/>
              </a:ext>
            </a:extLst>
          </p:cNvPr>
          <p:cNvSpPr>
            <a:spLocks noGrp="1"/>
          </p:cNvSpPr>
          <p:nvPr>
            <p:ph idx="1"/>
          </p:nvPr>
        </p:nvSpPr>
        <p:spPr>
          <a:xfrm>
            <a:off x="1130270" y="1781712"/>
            <a:ext cx="9603275" cy="3294576"/>
          </a:xfrm>
        </p:spPr>
        <p:txBody>
          <a:bodyPr/>
          <a:lstStyle/>
          <a:p>
            <a:pPr marL="0" indent="0">
              <a:buNone/>
            </a:pPr>
            <a:r>
              <a:rPr lang="en-US" dirty="0"/>
              <a:t>1. In Banner, search the form Open Encumbrance Report or FGROPNE</a:t>
            </a:r>
          </a:p>
        </p:txBody>
      </p:sp>
      <p:pic>
        <p:nvPicPr>
          <p:cNvPr id="1026" name="Picture 2">
            <a:extLst>
              <a:ext uri="{FF2B5EF4-FFF2-40B4-BE49-F238E27FC236}">
                <a16:creationId xmlns:a16="http://schemas.microsoft.com/office/drawing/2014/main" xmlns="" id="{D434C17F-FAC5-4EE0-B581-1F06E111A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967" t="16621" r="1753" b="42638"/>
          <a:stretch>
            <a:fillRect/>
          </a:stretch>
        </p:blipFill>
        <p:spPr bwMode="auto">
          <a:xfrm>
            <a:off x="2570956" y="2595418"/>
            <a:ext cx="7050088" cy="26098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627203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xmlns="" id="{CCF5E3B9-8624-4085-B870-6D2DC94B5EA6}"/>
              </a:ext>
            </a:extLst>
          </p:cNvPr>
          <p:cNvSpPr>
            <a:spLocks noGrp="1"/>
          </p:cNvSpPr>
          <p:nvPr>
            <p:ph idx="1"/>
          </p:nvPr>
        </p:nvSpPr>
        <p:spPr>
          <a:xfrm>
            <a:off x="1130270" y="1781712"/>
            <a:ext cx="9603275" cy="3294576"/>
          </a:xfrm>
        </p:spPr>
        <p:txBody>
          <a:bodyPr/>
          <a:lstStyle/>
          <a:p>
            <a:pPr marL="0" indent="0">
              <a:buNone/>
            </a:pPr>
            <a:r>
              <a:rPr lang="en-US" dirty="0"/>
              <a:t>2. The process field will display FGROPNE. Click Go</a:t>
            </a:r>
          </a:p>
        </p:txBody>
      </p:sp>
      <p:pic>
        <p:nvPicPr>
          <p:cNvPr id="2050" name="Picture 2">
            <a:extLst>
              <a:ext uri="{FF2B5EF4-FFF2-40B4-BE49-F238E27FC236}">
                <a16:creationId xmlns:a16="http://schemas.microsoft.com/office/drawing/2014/main" xmlns="" id="{DB65EC5D-8CAA-42B0-A0E9-A718B66B2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774" t="2937" b="76611"/>
          <a:stretch>
            <a:fillRect/>
          </a:stretch>
        </p:blipFill>
        <p:spPr bwMode="auto">
          <a:xfrm>
            <a:off x="1458455" y="2554045"/>
            <a:ext cx="8809038" cy="14065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Oval 4">
            <a:extLst>
              <a:ext uri="{FF2B5EF4-FFF2-40B4-BE49-F238E27FC236}">
                <a16:creationId xmlns:a16="http://schemas.microsoft.com/office/drawing/2014/main" xmlns="" id="{5456D5BE-6F94-4D21-85C9-BBBE4597E34D}"/>
              </a:ext>
            </a:extLst>
          </p:cNvPr>
          <p:cNvSpPr/>
          <p:nvPr/>
        </p:nvSpPr>
        <p:spPr>
          <a:xfrm>
            <a:off x="9426984" y="2871682"/>
            <a:ext cx="932872" cy="445655"/>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935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7E820-BD67-48D1-BC4E-7C882591A26C}"/>
              </a:ext>
            </a:extLst>
          </p:cNvPr>
          <p:cNvSpPr>
            <a:spLocks noGrp="1"/>
          </p:cNvSpPr>
          <p:nvPr>
            <p:ph type="title"/>
          </p:nvPr>
        </p:nvSpPr>
        <p:spPr/>
        <p:txBody>
          <a:bodyPr/>
          <a:lstStyle/>
          <a:p>
            <a:r>
              <a:rPr lang="en-US" dirty="0"/>
              <a:t>Running an Open Encumbrance Report cont’d</a:t>
            </a:r>
          </a:p>
        </p:txBody>
      </p:sp>
      <p:sp>
        <p:nvSpPr>
          <p:cNvPr id="3" name="Content Placeholder 2">
            <a:extLst>
              <a:ext uri="{FF2B5EF4-FFF2-40B4-BE49-F238E27FC236}">
                <a16:creationId xmlns:a16="http://schemas.microsoft.com/office/drawing/2014/main" xmlns="" id="{CCF5E3B9-8624-4085-B870-6D2DC94B5EA6}"/>
              </a:ext>
            </a:extLst>
          </p:cNvPr>
          <p:cNvSpPr>
            <a:spLocks noGrp="1"/>
          </p:cNvSpPr>
          <p:nvPr>
            <p:ph idx="1"/>
          </p:nvPr>
        </p:nvSpPr>
        <p:spPr>
          <a:xfrm>
            <a:off x="1130270" y="1781712"/>
            <a:ext cx="9603275" cy="3294576"/>
          </a:xfrm>
        </p:spPr>
        <p:txBody>
          <a:bodyPr/>
          <a:lstStyle/>
          <a:p>
            <a:pPr marL="0" indent="0">
              <a:buNone/>
            </a:pPr>
            <a:r>
              <a:rPr lang="en-US" dirty="0"/>
              <a:t>3. Select DATABASE in the printer field.</a:t>
            </a:r>
          </a:p>
          <a:p>
            <a:pPr marL="0" indent="0">
              <a:buNone/>
            </a:pPr>
            <a:r>
              <a:rPr lang="en-US" dirty="0"/>
              <a:t>4. Under Parameters – the Report Layout should be ‘F’</a:t>
            </a:r>
          </a:p>
          <a:p>
            <a:pPr marL="0" indent="0">
              <a:buNone/>
            </a:pPr>
            <a:r>
              <a:rPr lang="en-US" dirty="0"/>
              <a:t>5. The report can be pulled by entering your department’s FUND or Organization Code in the To and From fields. </a:t>
            </a:r>
          </a:p>
          <a:p>
            <a:pPr marL="0" indent="0" algn="ctr">
              <a:buNone/>
            </a:pPr>
            <a:r>
              <a:rPr lang="en-US" dirty="0">
                <a:solidFill>
                  <a:srgbClr val="FF0000"/>
                </a:solidFill>
              </a:rPr>
              <a:t>Example on next slide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48452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7E820-BD67-48D1-BC4E-7C882591A26C}"/>
              </a:ext>
            </a:extLst>
          </p:cNvPr>
          <p:cNvSpPr>
            <a:spLocks noGrp="1"/>
          </p:cNvSpPr>
          <p:nvPr>
            <p:ph type="title"/>
          </p:nvPr>
        </p:nvSpPr>
        <p:spPr/>
        <p:txBody>
          <a:bodyPr/>
          <a:lstStyle/>
          <a:p>
            <a:r>
              <a:rPr lang="en-US" dirty="0"/>
              <a:t>Running an Open Encumbrance Report cont’d</a:t>
            </a:r>
          </a:p>
        </p:txBody>
      </p:sp>
      <p:pic>
        <p:nvPicPr>
          <p:cNvPr id="4098" name="Picture 2">
            <a:extLst>
              <a:ext uri="{FF2B5EF4-FFF2-40B4-BE49-F238E27FC236}">
                <a16:creationId xmlns:a16="http://schemas.microsoft.com/office/drawing/2014/main" xmlns="" id="{835BDF15-99A7-4071-B27B-A9986DF65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844" t="1761" b="27739"/>
          <a:stretch>
            <a:fillRect/>
          </a:stretch>
        </p:blipFill>
        <p:spPr bwMode="auto">
          <a:xfrm>
            <a:off x="2294367" y="1762845"/>
            <a:ext cx="7275079" cy="40192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794511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7E820-BD67-48D1-BC4E-7C882591A26C}"/>
              </a:ext>
            </a:extLst>
          </p:cNvPr>
          <p:cNvSpPr>
            <a:spLocks noGrp="1"/>
          </p:cNvSpPr>
          <p:nvPr>
            <p:ph type="title"/>
          </p:nvPr>
        </p:nvSpPr>
        <p:spPr/>
        <p:txBody>
          <a:bodyPr/>
          <a:lstStyle/>
          <a:p>
            <a:r>
              <a:rPr lang="en-US" dirty="0"/>
              <a:t>Running an Open Encumbrance Report cont’d</a:t>
            </a:r>
          </a:p>
        </p:txBody>
      </p:sp>
      <p:pic>
        <p:nvPicPr>
          <p:cNvPr id="5122" name="Picture 2">
            <a:extLst>
              <a:ext uri="{FF2B5EF4-FFF2-40B4-BE49-F238E27FC236}">
                <a16:creationId xmlns:a16="http://schemas.microsoft.com/office/drawing/2014/main" xmlns="" id="{C780D59B-FB1A-42C6-9906-1F016B70D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774" t="2623" b="30446"/>
          <a:stretch>
            <a:fillRect/>
          </a:stretch>
        </p:blipFill>
        <p:spPr bwMode="auto">
          <a:xfrm>
            <a:off x="2079838" y="1660957"/>
            <a:ext cx="7704138" cy="40306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9228394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docProps/app.xml><?xml version="1.0" encoding="utf-8"?>
<Properties xmlns="http://schemas.openxmlformats.org/officeDocument/2006/extended-properties" xmlns:vt="http://schemas.openxmlformats.org/officeDocument/2006/docPropsVTypes">
  <Template>Gallery</Template>
  <TotalTime>271</TotalTime>
  <Words>862</Words>
  <Application>Microsoft Office PowerPoint</Application>
  <PresentationFormat>Widescreen</PresentationFormat>
  <Paragraphs>72</Paragraphs>
  <Slides>25</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9" baseType="lpstr">
      <vt:lpstr>Arial</vt:lpstr>
      <vt:lpstr>Century Gothic</vt:lpstr>
      <vt:lpstr>Gallery</vt:lpstr>
      <vt:lpstr>Document</vt:lpstr>
      <vt:lpstr>Fiscal Year Closeout</vt:lpstr>
      <vt:lpstr>Introduction</vt:lpstr>
      <vt:lpstr>PowerPoint Presentation</vt:lpstr>
      <vt:lpstr>Running an Open Encumbrance Report</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Running an Open Encumbrance Report cont’d</vt:lpstr>
      <vt:lpstr>PowerPoint Presentation</vt:lpstr>
      <vt:lpstr>What is an Okay-to-Pay (Non-touchable Services)</vt:lpstr>
      <vt:lpstr>What is a Receiver Code(Touchable Services)</vt:lpstr>
      <vt:lpstr>PowerPoint Presentation</vt:lpstr>
      <vt:lpstr>What is an encumbrance rollover?</vt:lpstr>
      <vt:lpstr>Encumbrance/Purchase Order Rollover</vt:lpstr>
      <vt:lpstr>PowerPoint Presentation</vt:lpstr>
      <vt:lpstr>Encumbrance Liquidation </vt:lpstr>
      <vt:lpstr>Liquidation Request Form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Fiscal Year Closeout</dc:title>
  <dc:creator>jamie evans</dc:creator>
  <cp:lastModifiedBy>Courtney Davis</cp:lastModifiedBy>
  <cp:revision>26</cp:revision>
  <dcterms:created xsi:type="dcterms:W3CDTF">2021-03-19T16:21:44Z</dcterms:created>
  <dcterms:modified xsi:type="dcterms:W3CDTF">2021-04-22T17:59:17Z</dcterms:modified>
</cp:coreProperties>
</file>