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8" r:id="rId2"/>
    <p:sldId id="263" r:id="rId3"/>
    <p:sldId id="264" r:id="rId4"/>
    <p:sldId id="265" r:id="rId5"/>
    <p:sldId id="268" r:id="rId6"/>
    <p:sldId id="267" r:id="rId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98002E"/>
    <a:srgbClr val="640000"/>
    <a:srgbClr val="9900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23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B7655A9-89C1-4B29-8220-C9125D421B4F}" type="datetimeFigureOut">
              <a:rPr lang="en-US" smtClean="0"/>
              <a:pPr/>
              <a:t>10/7/2020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D8CE09A-7A99-4ED9-B429-082A7823BE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17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ver_Slid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rgbClr val="98002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34000"/>
            <a:ext cx="6400800" cy="1371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latin typeface="Arial Narrow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76200"/>
            <a:ext cx="8229600" cy="1143000"/>
          </a:xfrm>
        </p:spPr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98002E"/>
              </a:buClr>
              <a:buSzPct val="100000"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62CD7-1540-4CC5-950C-29E97A1AD4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eader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212140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8162CD7-1540-4CC5-950C-29E97A1AD4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7663" indent="-347663" algn="l" defTabSz="914400" rtl="0" eaLnBrk="1" latinLnBrk="0" hangingPunct="1">
        <a:spcBef>
          <a:spcPct val="20000"/>
        </a:spcBef>
        <a:buClr>
          <a:srgbClr val="800000"/>
        </a:buClr>
        <a:buSzPct val="100000"/>
        <a:buFont typeface="Arial" pitchFamily="34" charset="0"/>
        <a:buChar char="►"/>
        <a:defRPr sz="24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SzPct val="120000"/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itchFamily="2" charset="2"/>
        <a:buChar char="w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marilyn.saintjones@aamu.edu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8332" y="2221508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Alabama A&amp;M University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98981" y="1608758"/>
            <a:ext cx="67367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Graduate Studies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8981" y="3419836"/>
            <a:ext cx="685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AUDIT &amp; </a:t>
            </a:r>
            <a:r>
              <a:rPr lang="en-US" sz="7200" b="1" dirty="0">
                <a:solidFill>
                  <a:schemeClr val="bg1"/>
                </a:solidFill>
              </a:rPr>
              <a:t>CLEARANCES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62CD7-1540-4CC5-950C-29E97A1AD45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10" y="177282"/>
            <a:ext cx="7997890" cy="889518"/>
          </a:xfrm>
        </p:spPr>
        <p:txBody>
          <a:bodyPr/>
          <a:lstStyle/>
          <a:p>
            <a:r>
              <a:rPr lang="en-US" dirty="0"/>
              <a:t>Grad Event 2020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2625" y="1313581"/>
            <a:ext cx="76726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Congratulations!!!</a:t>
            </a:r>
          </a:p>
          <a:p>
            <a:endParaRPr lang="en-US" dirty="0"/>
          </a:p>
          <a:p>
            <a:r>
              <a:rPr lang="en-US" sz="2400" dirty="0"/>
              <a:t>You  have crossed a major milestone … </a:t>
            </a:r>
          </a:p>
          <a:p>
            <a:endParaRPr lang="en-US" sz="2400" dirty="0"/>
          </a:p>
          <a:p>
            <a:pPr algn="r"/>
            <a:r>
              <a:rPr lang="en-US" sz="2400" i="1" dirty="0"/>
              <a:t>… Now, just a few points to keep  in mind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247" y="3330698"/>
            <a:ext cx="4023360" cy="337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3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62CD7-1540-4CC5-950C-29E97A1AD45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10" y="177282"/>
            <a:ext cx="7997890" cy="889518"/>
          </a:xfrm>
        </p:spPr>
        <p:txBody>
          <a:bodyPr/>
          <a:lstStyle/>
          <a:p>
            <a:r>
              <a:rPr lang="en-US" dirty="0"/>
              <a:t>Grad Event 2020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8666" y="1810234"/>
            <a:ext cx="767260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Look Closely and Follow Your Audit</a:t>
            </a:r>
          </a:p>
          <a:p>
            <a:r>
              <a:rPr lang="en-US" sz="3600" i="1" dirty="0"/>
              <a:t>Comply with instructions from your audit report …</a:t>
            </a:r>
          </a:p>
          <a:p>
            <a:r>
              <a:rPr lang="en-US" sz="3200" dirty="0"/>
              <a:t>	- Programs of Study </a:t>
            </a:r>
          </a:p>
          <a:p>
            <a:r>
              <a:rPr lang="en-US" sz="3200" dirty="0"/>
              <a:t>		</a:t>
            </a:r>
            <a:r>
              <a:rPr lang="en-US" sz="3200" i="1" dirty="0"/>
              <a:t>Do you have proper signatures?</a:t>
            </a:r>
          </a:p>
          <a:p>
            <a:r>
              <a:rPr lang="en-US" sz="3200" i="1" dirty="0"/>
              <a:t>		Are all proper courses reflected?</a:t>
            </a:r>
          </a:p>
          <a:p>
            <a:r>
              <a:rPr lang="en-US" sz="3200" i="1" dirty="0"/>
              <a:t>		Have you dropped any courses?</a:t>
            </a:r>
          </a:p>
          <a:p>
            <a:r>
              <a:rPr lang="en-US" sz="3600" dirty="0"/>
              <a:t>	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98" y="4089033"/>
            <a:ext cx="1605641" cy="199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8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62CD7-1540-4CC5-950C-29E97A1AD45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10" y="177282"/>
            <a:ext cx="7997890" cy="889518"/>
          </a:xfrm>
        </p:spPr>
        <p:txBody>
          <a:bodyPr/>
          <a:lstStyle/>
          <a:p>
            <a:r>
              <a:rPr lang="en-US" dirty="0"/>
              <a:t>Grad Event 2020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0021" y="1432079"/>
            <a:ext cx="767260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Clearance</a:t>
            </a:r>
          </a:p>
          <a:p>
            <a:r>
              <a:rPr lang="en-US" dirty="0"/>
              <a:t>	</a:t>
            </a:r>
            <a:r>
              <a:rPr lang="en-US" sz="2400" b="1" i="1" dirty="0"/>
              <a:t>Graduate Studies only clears “Academically”</a:t>
            </a:r>
          </a:p>
          <a:p>
            <a:endParaRPr lang="en-US" dirty="0"/>
          </a:p>
          <a:p>
            <a:r>
              <a:rPr lang="en-US" dirty="0"/>
              <a:t>	Review the Graduation Clearance Screen to find </a:t>
            </a:r>
            <a:r>
              <a:rPr lang="en-US" b="1" dirty="0"/>
              <a:t>OTHER</a:t>
            </a:r>
            <a:r>
              <a:rPr lang="en-US" dirty="0"/>
              <a:t> 	</a:t>
            </a:r>
          </a:p>
          <a:p>
            <a:r>
              <a:rPr lang="en-US" dirty="0"/>
              <a:t>	graduation clearance requirements.  </a:t>
            </a:r>
          </a:p>
          <a:p>
            <a:r>
              <a:rPr lang="en-US" dirty="0"/>
              <a:t>	</a:t>
            </a:r>
            <a:r>
              <a:rPr lang="en-US" dirty="0">
                <a:hlinkClick r:id="rId2" action="ppaction://hlinksldjump"/>
              </a:rPr>
              <a:t>http://galileo.aamu.edu/graduationclearance/student_login/login.asp</a:t>
            </a:r>
            <a:endParaRPr lang="en-US" dirty="0"/>
          </a:p>
          <a:p>
            <a:endParaRPr lang="en-US" dirty="0"/>
          </a:p>
          <a:p>
            <a:r>
              <a:rPr lang="en-US" dirty="0"/>
              <a:t>	These may include …</a:t>
            </a:r>
          </a:p>
          <a:p>
            <a:endParaRPr lang="en-US" dirty="0"/>
          </a:p>
          <a:p>
            <a:r>
              <a:rPr lang="en-US" dirty="0"/>
              <a:t>		- Clearance from the Business Office</a:t>
            </a:r>
          </a:p>
          <a:p>
            <a:endParaRPr lang="en-US" dirty="0"/>
          </a:p>
          <a:p>
            <a:r>
              <a:rPr lang="en-US" dirty="0"/>
              <a:t>		- Clearance from Financial Aid Office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713321"/>
            <a:ext cx="1605641" cy="199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4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62CD7-1540-4CC5-950C-29E97A1AD45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10" y="177282"/>
            <a:ext cx="7997890" cy="889518"/>
          </a:xfrm>
        </p:spPr>
        <p:txBody>
          <a:bodyPr/>
          <a:lstStyle/>
          <a:p>
            <a:r>
              <a:rPr lang="en-US" dirty="0"/>
              <a:t>Grad Event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8C7737-8B1C-4FAF-A93E-A1E7002974DE}"/>
              </a:ext>
            </a:extLst>
          </p:cNvPr>
          <p:cNvSpPr txBox="1"/>
          <p:nvPr/>
        </p:nvSpPr>
        <p:spPr>
          <a:xfrm>
            <a:off x="518791" y="3128503"/>
            <a:ext cx="535611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YAD7QhG2T6o 0"/>
              </a:rPr>
              <a:t>All communications for </a:t>
            </a:r>
            <a:endParaRPr lang="en-US" sz="2800" dirty="0">
              <a:solidFill>
                <a:srgbClr val="000000"/>
              </a:solidFill>
              <a:effectLst/>
              <a:latin typeface="YAD7QhG2T6o 0"/>
            </a:endParaRPr>
          </a:p>
          <a:p>
            <a:pPr algn="ctr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YAD7QhG2T6o 0"/>
              </a:rPr>
              <a:t>Mrs. Marilyn Saintjones</a:t>
            </a:r>
            <a:endParaRPr lang="en-US" sz="2800" dirty="0">
              <a:solidFill>
                <a:srgbClr val="000000"/>
              </a:solidFill>
              <a:effectLst/>
              <a:latin typeface="YAD7QhG2T6o 0"/>
            </a:endParaRPr>
          </a:p>
          <a:p>
            <a:pPr algn="ctr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YAD7QhG2T6o 0"/>
              </a:rPr>
              <a:t>should be sent to</a:t>
            </a:r>
            <a:endParaRPr lang="en-US" sz="2800" dirty="0">
              <a:solidFill>
                <a:srgbClr val="000000"/>
              </a:solidFill>
              <a:effectLst/>
              <a:latin typeface="YAD7QhG2T6o 0"/>
            </a:endParaRPr>
          </a:p>
          <a:p>
            <a:pPr algn="ctr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YAD7QhG2T6o 0"/>
                <a:hlinkClick r:id="rId2"/>
              </a:rPr>
              <a:t>marilyn.saintjones@aamu.edu</a:t>
            </a:r>
            <a:endParaRPr lang="en-US" sz="2800" dirty="0">
              <a:solidFill>
                <a:srgbClr val="000000"/>
              </a:solidFill>
              <a:effectLst/>
              <a:latin typeface="YAD7QhG2T6o 0"/>
            </a:endParaRPr>
          </a:p>
        </p:txBody>
      </p:sp>
      <p:pic>
        <p:nvPicPr>
          <p:cNvPr id="11" name="Picture 10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614CC6B5-9EF5-4DA9-8AA1-143C079A7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766" y="2356819"/>
            <a:ext cx="2261087" cy="282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5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62CD7-1540-4CC5-950C-29E97A1AD45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10" y="177282"/>
            <a:ext cx="7997890" cy="889518"/>
          </a:xfrm>
        </p:spPr>
        <p:txBody>
          <a:bodyPr/>
          <a:lstStyle/>
          <a:p>
            <a:r>
              <a:rPr lang="en-US" dirty="0"/>
              <a:t>Grad Event 2020</a:t>
            </a:r>
          </a:p>
        </p:txBody>
      </p:sp>
      <p:pic>
        <p:nvPicPr>
          <p:cNvPr id="3" name="Add a heading(1)">
            <a:hlinkClick r:id="" action="ppaction://media"/>
            <a:extLst>
              <a:ext uri="{FF2B5EF4-FFF2-40B4-BE49-F238E27FC236}">
                <a16:creationId xmlns:a16="http://schemas.microsoft.com/office/drawing/2014/main" id="{392642AA-78AE-42A8-9AC4-73E0778F1C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9081" y="1875175"/>
            <a:ext cx="8073778" cy="45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5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AAMU_Presentation-template</Template>
  <TotalTime>154</TotalTime>
  <Words>175</Words>
  <Application>Microsoft Office PowerPoint</Application>
  <PresentationFormat>On-screen Show (4:3)</PresentationFormat>
  <Paragraphs>41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Arial Narrow</vt:lpstr>
      <vt:lpstr>Calibri</vt:lpstr>
      <vt:lpstr>Wingdings</vt:lpstr>
      <vt:lpstr>YAD7QhG2T6o 0</vt:lpstr>
      <vt:lpstr>Office Theme</vt:lpstr>
      <vt:lpstr>PowerPoint Presentation</vt:lpstr>
      <vt:lpstr>Grad Event 2020</vt:lpstr>
      <vt:lpstr>Grad Event 2020</vt:lpstr>
      <vt:lpstr>Grad Event 2020</vt:lpstr>
      <vt:lpstr>Grad Event 2020</vt:lpstr>
      <vt:lpstr>Grad Event 2020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Jerome Saintjones</dc:creator>
  <cp:lastModifiedBy>Susan Eason</cp:lastModifiedBy>
  <cp:revision>28</cp:revision>
  <dcterms:created xsi:type="dcterms:W3CDTF">2014-08-20T15:42:03Z</dcterms:created>
  <dcterms:modified xsi:type="dcterms:W3CDTF">2020-10-07T22:31:45Z</dcterms:modified>
</cp:coreProperties>
</file>