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77" r:id="rId5"/>
    <p:sldId id="278" r:id="rId6"/>
    <p:sldId id="2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8002E"/>
    <a:srgbClr val="640000"/>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152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Green" userId="eb955289-a1c2-461a-96e7-25e1d552115d" providerId="ADAL" clId="{CB9C48E8-232E-48EF-9E23-071BF1FAACC0}"/>
    <pc:docChg chg="modSld">
      <pc:chgData name="Debra Green" userId="eb955289-a1c2-461a-96e7-25e1d552115d" providerId="ADAL" clId="{CB9C48E8-232E-48EF-9E23-071BF1FAACC0}" dt="2023-02-09T17:22:45.243" v="29" actId="20577"/>
      <pc:docMkLst>
        <pc:docMk/>
      </pc:docMkLst>
      <pc:sldChg chg="modSp">
        <pc:chgData name="Debra Green" userId="eb955289-a1c2-461a-96e7-25e1d552115d" providerId="ADAL" clId="{CB9C48E8-232E-48EF-9E23-071BF1FAACC0}" dt="2023-02-09T17:21:02.969" v="27" actId="207"/>
        <pc:sldMkLst>
          <pc:docMk/>
          <pc:sldMk cId="2136491904" sldId="278"/>
        </pc:sldMkLst>
        <pc:spChg chg="mod">
          <ac:chgData name="Debra Green" userId="eb955289-a1c2-461a-96e7-25e1d552115d" providerId="ADAL" clId="{CB9C48E8-232E-48EF-9E23-071BF1FAACC0}" dt="2023-02-09T17:21:02.969" v="27" actId="207"/>
          <ac:spMkLst>
            <pc:docMk/>
            <pc:sldMk cId="2136491904" sldId="278"/>
            <ac:spMk id="3" creationId="{F5E8E686-7B24-48F5-B8BC-94D50F7606C5}"/>
          </ac:spMkLst>
        </pc:spChg>
      </pc:sldChg>
      <pc:sldChg chg="modSp">
        <pc:chgData name="Debra Green" userId="eb955289-a1c2-461a-96e7-25e1d552115d" providerId="ADAL" clId="{CB9C48E8-232E-48EF-9E23-071BF1FAACC0}" dt="2023-02-09T17:22:45.243" v="29" actId="20577"/>
        <pc:sldMkLst>
          <pc:docMk/>
          <pc:sldMk cId="4123253112" sldId="279"/>
        </pc:sldMkLst>
        <pc:spChg chg="mod">
          <ac:chgData name="Debra Green" userId="eb955289-a1c2-461a-96e7-25e1d552115d" providerId="ADAL" clId="{CB9C48E8-232E-48EF-9E23-071BF1FAACC0}" dt="2023-02-09T17:22:45.243" v="29" actId="20577"/>
          <ac:spMkLst>
            <pc:docMk/>
            <pc:sldMk cId="4123253112" sldId="279"/>
            <ac:spMk id="3" creationId="{A497FD3D-AB73-41BA-999F-C95891D98FF6}"/>
          </ac:spMkLst>
        </pc:spChg>
        <pc:picChg chg="mod">
          <ac:chgData name="Debra Green" userId="eb955289-a1c2-461a-96e7-25e1d552115d" providerId="ADAL" clId="{CB9C48E8-232E-48EF-9E23-071BF1FAACC0}" dt="2023-02-09T17:20:22.077" v="26" actId="1076"/>
          <ac:picMkLst>
            <pc:docMk/>
            <pc:sldMk cId="4123253112" sldId="279"/>
            <ac:picMk id="8" creationId="{7952B751-A412-4A1F-82E9-F8971BDACC57}"/>
          </ac:picMkLst>
        </pc:picChg>
      </pc:sldChg>
    </pc:docChg>
  </pc:docChgLst>
  <pc:docChgLst>
    <pc:chgData name="Debra Green" userId="eb955289-a1c2-461a-96e7-25e1d552115d" providerId="ADAL" clId="{6EB57514-3DAC-423E-9202-E59631DADD4B}"/>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655A9-89C1-4B29-8220-C9125D421B4F}" type="datetimeFigureOut">
              <a:rPr lang="en-US" smtClean="0"/>
              <a:pPr/>
              <a:t>2/9/2023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8CE09A-7A99-4ED9-B429-082A7823BE98}" type="slidenum">
              <a:rPr lang="en-US" smtClean="0"/>
              <a:pPr/>
              <a:t>‹#›</a:t>
            </a:fld>
            <a:endParaRPr lang="en-US"/>
          </a:p>
        </p:txBody>
      </p:sp>
    </p:spTree>
    <p:extLst>
      <p:ext uri="{BB962C8B-B14F-4D97-AF65-F5344CB8AC3E}">
        <p14:creationId xmlns:p14="http://schemas.microsoft.com/office/powerpoint/2010/main" val="370081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lgn="ctr">
              <a:defRPr sz="4000" b="1">
                <a:solidFill>
                  <a:srgbClr val="98002E"/>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5334000"/>
            <a:ext cx="6400800" cy="1371600"/>
          </a:xfrm>
        </p:spPr>
        <p:txBody>
          <a:bodyPr/>
          <a:lstStyle>
            <a:lvl1pPr marL="0" indent="0" algn="ctr">
              <a:buNone/>
              <a:defRPr b="1">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98002E"/>
              </a:buClr>
              <a:buSzPct val="100000"/>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8162CD7-1540-4CC5-950C-29E97A1AD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Header.jpg"/>
          <p:cNvPicPr>
            <a:picLocks noChangeAspect="1"/>
          </p:cNvPicPr>
          <p:nvPr userDrawn="1"/>
        </p:nvPicPr>
        <p:blipFill>
          <a:blip r:embed="rId4" cstate="print"/>
          <a:stretch>
            <a:fillRect/>
          </a:stretch>
        </p:blipFill>
        <p:spPr>
          <a:xfrm>
            <a:off x="0" y="0"/>
            <a:ext cx="9144000" cy="2121408"/>
          </a:xfrm>
          <a:prstGeom prst="rect">
            <a:avLst/>
          </a:prstGeom>
        </p:spPr>
      </p:pic>
      <p:sp>
        <p:nvSpPr>
          <p:cNvPr id="2" name="Title Placeholder 1"/>
          <p:cNvSpPr>
            <a:spLocks noGrp="1"/>
          </p:cNvSpPr>
          <p:nvPr>
            <p:ph type="title"/>
          </p:nvPr>
        </p:nvSpPr>
        <p:spPr>
          <a:xfrm>
            <a:off x="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E8162CD7-1540-4CC5-950C-29E97A1AD453}"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7663" indent="-347663" algn="l" defTabSz="914400" rtl="0" eaLnBrk="1" latinLnBrk="0" hangingPunct="1">
        <a:spcBef>
          <a:spcPct val="20000"/>
        </a:spcBef>
        <a:buClr>
          <a:srgbClr val="800000"/>
        </a:buClr>
        <a:buSzPct val="100000"/>
        <a:buFont typeface="Arial" pitchFamily="34" charset="0"/>
        <a:buChar char="►"/>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w"/>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lleges.herffjones.com/college/aamu/" TargetMode="External"/><Relationship Id="rId1" Type="http://schemas.openxmlformats.org/officeDocument/2006/relationships/slideLayout" Target="../slideLayouts/slideLayout2.xml"/><Relationship Id="rId6" Type="http://schemas.openxmlformats.org/officeDocument/2006/relationships/hyperlink" Target="http://www.pngall.com/congratulation-png" TargetMode="External"/><Relationship Id="rId5" Type="http://schemas.openxmlformats.org/officeDocument/2006/relationships/image" Target="../media/image5.png"/><Relationship Id="rId4" Type="http://schemas.openxmlformats.org/officeDocument/2006/relationships/hyperlink" Target="http://axlarevalo.blogspot.com/2009_02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86CE-72F1-449B-9020-47F305029618}"/>
              </a:ext>
            </a:extLst>
          </p:cNvPr>
          <p:cNvSpPr>
            <a:spLocks noGrp="1"/>
          </p:cNvSpPr>
          <p:nvPr>
            <p:ph type="title"/>
          </p:nvPr>
        </p:nvSpPr>
        <p:spPr/>
        <p:txBody>
          <a:bodyPr>
            <a:normAutofit/>
          </a:bodyPr>
          <a:lstStyle/>
          <a:p>
            <a:pPr algn="ctr"/>
            <a:r>
              <a:rPr lang="en-US" sz="4800" dirty="0"/>
              <a:t>Summary </a:t>
            </a:r>
          </a:p>
        </p:txBody>
      </p:sp>
      <p:sp>
        <p:nvSpPr>
          <p:cNvPr id="3" name="Content Placeholder 2">
            <a:extLst>
              <a:ext uri="{FF2B5EF4-FFF2-40B4-BE49-F238E27FC236}">
                <a16:creationId xmlns:a16="http://schemas.microsoft.com/office/drawing/2014/main" id="{53702AB7-E654-4458-95F6-8E4817AE0082}"/>
              </a:ext>
            </a:extLst>
          </p:cNvPr>
          <p:cNvSpPr>
            <a:spLocks noGrp="1"/>
          </p:cNvSpPr>
          <p:nvPr>
            <p:ph idx="1"/>
          </p:nvPr>
        </p:nvSpPr>
        <p:spPr>
          <a:xfrm>
            <a:off x="457200" y="1600200"/>
            <a:ext cx="8229600" cy="4716710"/>
          </a:xfrm>
          <a:noFill/>
        </p:spPr>
        <p:txBody>
          <a:bodyPr vert="horz" lIns="91440" tIns="45720" rIns="91440" bIns="45720" rtlCol="0" anchor="t">
            <a:normAutofit/>
          </a:bodyPr>
          <a:lstStyle/>
          <a:p>
            <a:pPr marL="347345" indent="-347345"/>
            <a:r>
              <a:rPr lang="en-US" sz="1800" dirty="0">
                <a:latin typeface="Arial"/>
                <a:cs typeface="Arial"/>
              </a:rPr>
              <a:t>Exit Counseling with Financial Aid (</a:t>
            </a:r>
            <a:r>
              <a:rPr lang="en-US" sz="1800" dirty="0">
                <a:solidFill>
                  <a:srgbClr val="800000"/>
                </a:solidFill>
                <a:latin typeface="Arial"/>
                <a:cs typeface="Arial"/>
              </a:rPr>
              <a:t>mandatory</a:t>
            </a:r>
            <a:r>
              <a:rPr lang="en-US" sz="1800" dirty="0">
                <a:latin typeface="Arial"/>
                <a:cs typeface="Arial"/>
              </a:rPr>
              <a:t>) You must complete Financial Aid Counseling even if you did not receive financial aid.</a:t>
            </a:r>
          </a:p>
          <a:p>
            <a:pPr marL="347345" indent="-347345"/>
            <a:r>
              <a:rPr lang="en-US" sz="1800" dirty="0"/>
              <a:t>Clear with Career Development Services (</a:t>
            </a:r>
            <a:r>
              <a:rPr lang="en-US" sz="1800" dirty="0">
                <a:solidFill>
                  <a:srgbClr val="800000"/>
                </a:solidFill>
              </a:rPr>
              <a:t>mandatory</a:t>
            </a:r>
            <a:r>
              <a:rPr lang="en-US" sz="1800" dirty="0"/>
              <a:t>).</a:t>
            </a:r>
          </a:p>
          <a:p>
            <a:pPr marL="0" indent="0">
              <a:buNone/>
            </a:pPr>
            <a:endParaRPr lang="en-US" dirty="0"/>
          </a:p>
          <a:p>
            <a:pPr marL="347345" indent="-347345"/>
            <a:endParaRPr lang="en-US" dirty="0"/>
          </a:p>
          <a:p>
            <a:pPr lvl="1"/>
            <a:endParaRPr lang="en-US" dirty="0"/>
          </a:p>
        </p:txBody>
      </p:sp>
      <p:sp>
        <p:nvSpPr>
          <p:cNvPr id="4" name="Slide Number Placeholder 3">
            <a:extLst>
              <a:ext uri="{FF2B5EF4-FFF2-40B4-BE49-F238E27FC236}">
                <a16:creationId xmlns:a16="http://schemas.microsoft.com/office/drawing/2014/main" id="{2CB14348-E69D-43B4-A9B1-5C7D43860950}"/>
              </a:ext>
            </a:extLst>
          </p:cNvPr>
          <p:cNvSpPr>
            <a:spLocks noGrp="1"/>
          </p:cNvSpPr>
          <p:nvPr>
            <p:ph type="sldNum" sz="quarter" idx="12"/>
          </p:nvPr>
        </p:nvSpPr>
        <p:spPr/>
        <p:txBody>
          <a:bodyPr/>
          <a:lstStyle/>
          <a:p>
            <a:fld id="{E8162CD7-1540-4CC5-950C-29E97A1AD453}" type="slidenum">
              <a:rPr lang="en-US" smtClean="0"/>
              <a:pPr/>
              <a:t>1</a:t>
            </a:fld>
            <a:endParaRPr lang="en-US"/>
          </a:p>
        </p:txBody>
      </p:sp>
      <p:pic>
        <p:nvPicPr>
          <p:cNvPr id="7" name="Picture 6">
            <a:extLst>
              <a:ext uri="{FF2B5EF4-FFF2-40B4-BE49-F238E27FC236}">
                <a16:creationId xmlns:a16="http://schemas.microsoft.com/office/drawing/2014/main" id="{9D44347B-0BDB-43FC-A03E-FB97F839F249}"/>
              </a:ext>
            </a:extLst>
          </p:cNvPr>
          <p:cNvPicPr>
            <a:picLocks noChangeAspect="1"/>
          </p:cNvPicPr>
          <p:nvPr/>
        </p:nvPicPr>
        <p:blipFill>
          <a:blip r:embed="rId2">
            <a:duotone>
              <a:schemeClr val="accent2">
                <a:shade val="45000"/>
                <a:satMod val="135000"/>
              </a:schemeClr>
              <a:prstClr val="white"/>
            </a:duotone>
          </a:blip>
          <a:stretch>
            <a:fillRect/>
          </a:stretch>
        </p:blipFill>
        <p:spPr>
          <a:xfrm>
            <a:off x="529204" y="2994870"/>
            <a:ext cx="7843707" cy="3506597"/>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9089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46AC-3AB5-429D-B3FA-FEBE37591EA0}"/>
              </a:ext>
            </a:extLst>
          </p:cNvPr>
          <p:cNvSpPr>
            <a:spLocks noGrp="1"/>
          </p:cNvSpPr>
          <p:nvPr>
            <p:ph type="title"/>
          </p:nvPr>
        </p:nvSpPr>
        <p:spPr/>
        <p:txBody>
          <a:bodyPr>
            <a:normAutofit/>
          </a:bodyPr>
          <a:lstStyle/>
          <a:p>
            <a:pPr algn="ctr"/>
            <a:r>
              <a:rPr lang="en-US" sz="4800" dirty="0"/>
              <a:t>Summary </a:t>
            </a:r>
            <a:r>
              <a:rPr lang="en-US" sz="2400" dirty="0"/>
              <a:t>Cont.</a:t>
            </a:r>
          </a:p>
        </p:txBody>
      </p:sp>
      <p:sp>
        <p:nvSpPr>
          <p:cNvPr id="3" name="Content Placeholder 2">
            <a:extLst>
              <a:ext uri="{FF2B5EF4-FFF2-40B4-BE49-F238E27FC236}">
                <a16:creationId xmlns:a16="http://schemas.microsoft.com/office/drawing/2014/main" id="{F5E8E686-7B24-48F5-B8BC-94D50F7606C5}"/>
              </a:ext>
            </a:extLst>
          </p:cNvPr>
          <p:cNvSpPr>
            <a:spLocks noGrp="1"/>
          </p:cNvSpPr>
          <p:nvPr>
            <p:ph idx="1"/>
          </p:nvPr>
        </p:nvSpPr>
        <p:spPr>
          <a:xfrm>
            <a:off x="352338" y="1786854"/>
            <a:ext cx="8397379" cy="4932727"/>
          </a:xfrm>
        </p:spPr>
        <p:txBody>
          <a:bodyPr vert="horz" lIns="91440" tIns="45720" rIns="91440" bIns="45720" rtlCol="0" anchor="t">
            <a:normAutofit/>
          </a:bodyPr>
          <a:lstStyle/>
          <a:p>
            <a:pPr marL="0" indent="0">
              <a:buNone/>
            </a:pPr>
            <a:r>
              <a:rPr lang="en-US" sz="2800" dirty="0"/>
              <a:t>Graduation Clearance Screen </a:t>
            </a:r>
            <a:r>
              <a:rPr lang="en-US" sz="2000" dirty="0"/>
              <a:t>or status will not be available</a:t>
            </a:r>
            <a:r>
              <a:rPr lang="en-US" sz="2800" dirty="0"/>
              <a:t> </a:t>
            </a:r>
            <a:r>
              <a:rPr lang="en-US" sz="2000" dirty="0"/>
              <a:t>until</a:t>
            </a:r>
            <a:r>
              <a:rPr lang="en-US" sz="2800" dirty="0"/>
              <a:t> </a:t>
            </a:r>
            <a:r>
              <a:rPr lang="en-US" sz="2800" dirty="0">
                <a:solidFill>
                  <a:srgbClr val="800000"/>
                </a:solidFill>
              </a:rPr>
              <a:t>AFTER</a:t>
            </a:r>
            <a:r>
              <a:rPr lang="en-US" sz="2800" dirty="0"/>
              <a:t> </a:t>
            </a:r>
            <a:r>
              <a:rPr lang="en-US" dirty="0"/>
              <a:t>grades post</a:t>
            </a:r>
            <a:r>
              <a:rPr lang="en-US" sz="2800" dirty="0"/>
              <a:t>.</a:t>
            </a:r>
          </a:p>
          <a:p>
            <a:pPr marL="0" indent="0" algn="ctr">
              <a:buNone/>
            </a:pPr>
            <a:r>
              <a:rPr lang="en-US" sz="2000" dirty="0">
                <a:solidFill>
                  <a:srgbClr val="800000"/>
                </a:solidFill>
                <a:highlight>
                  <a:srgbClr val="FFFF00"/>
                </a:highlight>
              </a:rPr>
              <a:t>You may start checking for Clearance on </a:t>
            </a:r>
            <a:r>
              <a:rPr lang="en-US" sz="2800" dirty="0">
                <a:solidFill>
                  <a:srgbClr val="800000"/>
                </a:solidFill>
                <a:highlight>
                  <a:srgbClr val="FFFF00"/>
                </a:highlight>
              </a:rPr>
              <a:t>May 4,  2023.</a:t>
            </a:r>
          </a:p>
          <a:p>
            <a:pPr marL="0" indent="0">
              <a:buNone/>
            </a:pPr>
            <a:endParaRPr lang="en-US" sz="1800" b="0" dirty="0"/>
          </a:p>
          <a:p>
            <a:pPr marL="0" indent="0">
              <a:buNone/>
            </a:pPr>
            <a:r>
              <a:rPr lang="en-US" sz="1800" dirty="0">
                <a:latin typeface="Arial"/>
                <a:cs typeface="Arial"/>
              </a:rPr>
              <a:t>To check your clearance, go to the AAMU website, click on “my AAMU” on the upper right portion of the page; under Helpful Links, select “Student Resources”.   Select “Services” and click on “Check Graduation Clearance Status”.  To log in you must have your 'A' number and PIN.  If you do not remember your pin, please locate the SSO App "SSB Pin Lookup.” Remember, </a:t>
            </a:r>
            <a:r>
              <a:rPr lang="en-US" sz="1800" dirty="0">
                <a:solidFill>
                  <a:srgbClr val="FF0000"/>
                </a:solidFill>
                <a:latin typeface="Arial"/>
                <a:cs typeface="Arial"/>
              </a:rPr>
              <a:t>academic clearance </a:t>
            </a:r>
            <a:r>
              <a:rPr lang="en-US" sz="1800" dirty="0">
                <a:latin typeface="Arial"/>
                <a:cs typeface="Arial"/>
              </a:rPr>
              <a:t>can </a:t>
            </a:r>
            <a:r>
              <a:rPr lang="en-US" sz="1800" dirty="0">
                <a:solidFill>
                  <a:srgbClr val="FF0000"/>
                </a:solidFill>
                <a:latin typeface="Arial"/>
                <a:cs typeface="Arial"/>
              </a:rPr>
              <a:t>only</a:t>
            </a:r>
            <a:r>
              <a:rPr lang="en-US" sz="1800" dirty="0">
                <a:latin typeface="Arial"/>
                <a:cs typeface="Arial"/>
              </a:rPr>
              <a:t> be achieved </a:t>
            </a:r>
            <a:r>
              <a:rPr lang="en-US" sz="1800" dirty="0">
                <a:solidFill>
                  <a:srgbClr val="FF0000"/>
                </a:solidFill>
                <a:latin typeface="Arial"/>
                <a:cs typeface="Arial"/>
              </a:rPr>
              <a:t>after</a:t>
            </a:r>
            <a:r>
              <a:rPr lang="en-US" sz="1800" dirty="0">
                <a:latin typeface="Arial"/>
                <a:cs typeface="Arial"/>
              </a:rPr>
              <a:t> final exams have been completed and grades are processed. Please note, final exams are scheduled for </a:t>
            </a:r>
            <a:r>
              <a:rPr lang="en-US" sz="1800" dirty="0">
                <a:solidFill>
                  <a:srgbClr val="FF0000"/>
                </a:solidFill>
                <a:latin typeface="Arial"/>
                <a:cs typeface="Arial"/>
              </a:rPr>
              <a:t>April 24</a:t>
            </a:r>
            <a:r>
              <a:rPr lang="en-US" sz="1800" baseline="30000" dirty="0">
                <a:solidFill>
                  <a:srgbClr val="FF0000"/>
                </a:solidFill>
                <a:latin typeface="Arial"/>
                <a:cs typeface="Arial"/>
              </a:rPr>
              <a:t>th</a:t>
            </a:r>
            <a:r>
              <a:rPr lang="en-US" sz="1800" dirty="0">
                <a:solidFill>
                  <a:srgbClr val="FF0000"/>
                </a:solidFill>
                <a:latin typeface="Arial"/>
                <a:cs typeface="Arial"/>
              </a:rPr>
              <a:t> to April 26</a:t>
            </a:r>
            <a:r>
              <a:rPr lang="en-US" sz="1800" baseline="30000" dirty="0">
                <a:solidFill>
                  <a:srgbClr val="FF0000"/>
                </a:solidFill>
                <a:latin typeface="Arial"/>
                <a:cs typeface="Arial"/>
              </a:rPr>
              <a:t>th</a:t>
            </a:r>
            <a:r>
              <a:rPr lang="en-US" sz="1800" dirty="0">
                <a:latin typeface="Arial"/>
                <a:cs typeface="Arial"/>
              </a:rPr>
              <a:t>. </a:t>
            </a:r>
            <a:endParaRPr lang="en-US" sz="1800" dirty="0"/>
          </a:p>
        </p:txBody>
      </p:sp>
      <p:sp>
        <p:nvSpPr>
          <p:cNvPr id="4" name="Slide Number Placeholder 3">
            <a:extLst>
              <a:ext uri="{FF2B5EF4-FFF2-40B4-BE49-F238E27FC236}">
                <a16:creationId xmlns:a16="http://schemas.microsoft.com/office/drawing/2014/main" id="{4527398C-2A5A-433B-B5ED-08EE4355E98B}"/>
              </a:ext>
            </a:extLst>
          </p:cNvPr>
          <p:cNvSpPr>
            <a:spLocks noGrp="1"/>
          </p:cNvSpPr>
          <p:nvPr>
            <p:ph type="sldNum" sz="quarter" idx="12"/>
          </p:nvPr>
        </p:nvSpPr>
        <p:spPr/>
        <p:txBody>
          <a:bodyPr/>
          <a:lstStyle/>
          <a:p>
            <a:fld id="{E8162CD7-1540-4CC5-950C-29E97A1AD453}" type="slidenum">
              <a:rPr lang="en-US" smtClean="0"/>
              <a:pPr/>
              <a:t>2</a:t>
            </a:fld>
            <a:endParaRPr lang="en-US"/>
          </a:p>
        </p:txBody>
      </p:sp>
    </p:spTree>
    <p:extLst>
      <p:ext uri="{BB962C8B-B14F-4D97-AF65-F5344CB8AC3E}">
        <p14:creationId xmlns:p14="http://schemas.microsoft.com/office/powerpoint/2010/main" val="213649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FD3D-AB73-41BA-999F-C95891D98FF6}"/>
              </a:ext>
            </a:extLst>
          </p:cNvPr>
          <p:cNvSpPr>
            <a:spLocks noGrp="1"/>
          </p:cNvSpPr>
          <p:nvPr>
            <p:ph idx="1"/>
          </p:nvPr>
        </p:nvSpPr>
        <p:spPr>
          <a:xfrm>
            <a:off x="276837" y="1140903"/>
            <a:ext cx="8632271" cy="5519956"/>
          </a:xfrm>
        </p:spPr>
        <p:txBody>
          <a:bodyPr vert="horz" lIns="91440" tIns="45720" rIns="91440" bIns="45720" rtlCol="0" anchor="t">
            <a:normAutofit/>
          </a:bodyPr>
          <a:lstStyle/>
          <a:p>
            <a:pPr marL="0" indent="0" algn="ctr">
              <a:buNone/>
            </a:pPr>
            <a:r>
              <a:rPr lang="en-US" dirty="0"/>
              <a:t>Order Your      </a:t>
            </a:r>
          </a:p>
          <a:p>
            <a:pPr marL="0" indent="0" algn="ctr">
              <a:buNone/>
            </a:pPr>
            <a:r>
              <a:rPr lang="en-US" dirty="0"/>
              <a:t>Cap and Gown</a:t>
            </a:r>
          </a:p>
          <a:p>
            <a:endParaRPr lang="en-US" baseline="30000" dirty="0"/>
          </a:p>
          <a:p>
            <a:pPr lvl="1"/>
            <a:r>
              <a:rPr lang="en-US" sz="2800" baseline="30000" dirty="0"/>
              <a:t>You may still order your cap and gown until </a:t>
            </a:r>
            <a:r>
              <a:rPr lang="en-US" sz="2800" baseline="30000"/>
              <a:t>March 6, </a:t>
            </a:r>
            <a:r>
              <a:rPr lang="en-US" sz="2800" baseline="30000" dirty="0"/>
              <a:t>2023.</a:t>
            </a:r>
          </a:p>
          <a:p>
            <a:pPr marL="914400" lvl="2" indent="0" algn="ctr">
              <a:buNone/>
            </a:pPr>
            <a:r>
              <a:rPr lang="en-US" dirty="0"/>
              <a:t> </a:t>
            </a:r>
            <a:r>
              <a:rPr lang="en-US" b="1" u="sng" dirty="0">
                <a:hlinkClick r:id="rId2"/>
              </a:rPr>
              <a:t>http://colleges.herffjones.com/college/aamu/</a:t>
            </a:r>
            <a:endParaRPr lang="en-US" dirty="0"/>
          </a:p>
          <a:p>
            <a:pPr lvl="1"/>
            <a:endParaRPr lang="en-US" baseline="30000" dirty="0"/>
          </a:p>
          <a:p>
            <a:pPr marL="457200" lvl="1" indent="0" algn="ctr">
              <a:buNone/>
            </a:pPr>
            <a:r>
              <a:rPr lang="en-US" sz="2800" b="1" baseline="30000" dirty="0">
                <a:solidFill>
                  <a:srgbClr val="800000"/>
                </a:solidFill>
                <a:latin typeface="Arial"/>
                <a:cs typeface="Arial"/>
              </a:rPr>
              <a:t>If you are clear in ALL areas, your diploma will be mailed 6 to 8 weeks after commencement.</a:t>
            </a:r>
          </a:p>
          <a:p>
            <a:pPr marL="0" indent="0" algn="ctr">
              <a:buNone/>
            </a:pPr>
            <a:r>
              <a:rPr lang="en-US" sz="2000" dirty="0">
                <a:solidFill>
                  <a:srgbClr val="800000"/>
                </a:solidFill>
                <a:latin typeface="Arial"/>
                <a:cs typeface="Arial"/>
              </a:rPr>
              <a:t>Commencement: May 5, 2023  Location: TBD</a:t>
            </a:r>
            <a:endParaRPr lang="en-US" dirty="0">
              <a:solidFill>
                <a:srgbClr val="800000"/>
              </a:solidFill>
              <a:latin typeface="Arial"/>
              <a:cs typeface="Arial"/>
            </a:endParaRPr>
          </a:p>
          <a:p>
            <a:pPr marL="0" indent="0">
              <a:buNone/>
            </a:pPr>
            <a:endParaRPr lang="en-US" dirty="0"/>
          </a:p>
        </p:txBody>
      </p:sp>
      <p:sp>
        <p:nvSpPr>
          <p:cNvPr id="2" name="Title 1">
            <a:extLst>
              <a:ext uri="{FF2B5EF4-FFF2-40B4-BE49-F238E27FC236}">
                <a16:creationId xmlns:a16="http://schemas.microsoft.com/office/drawing/2014/main" id="{E6F9A043-93CA-4713-8062-DD327797C9EC}"/>
              </a:ext>
            </a:extLst>
          </p:cNvPr>
          <p:cNvSpPr>
            <a:spLocks noGrp="1"/>
          </p:cNvSpPr>
          <p:nvPr>
            <p:ph type="title"/>
          </p:nvPr>
        </p:nvSpPr>
        <p:spPr/>
        <p:txBody>
          <a:bodyPr/>
          <a:lstStyle/>
          <a:p>
            <a:pPr algn="ctr"/>
            <a:r>
              <a:rPr lang="en-US" sz="4800" dirty="0"/>
              <a:t>Summary</a:t>
            </a:r>
            <a:r>
              <a:rPr lang="en-US" dirty="0"/>
              <a:t> </a:t>
            </a:r>
            <a:r>
              <a:rPr lang="en-US" sz="1200" dirty="0"/>
              <a:t>Cont.</a:t>
            </a:r>
            <a:endParaRPr lang="en-US" dirty="0"/>
          </a:p>
        </p:txBody>
      </p:sp>
      <p:sp>
        <p:nvSpPr>
          <p:cNvPr id="4" name="Slide Number Placeholder 3">
            <a:extLst>
              <a:ext uri="{FF2B5EF4-FFF2-40B4-BE49-F238E27FC236}">
                <a16:creationId xmlns:a16="http://schemas.microsoft.com/office/drawing/2014/main" id="{0D7A965A-DC20-464A-8C06-6A6515E4604C}"/>
              </a:ext>
            </a:extLst>
          </p:cNvPr>
          <p:cNvSpPr>
            <a:spLocks noGrp="1"/>
          </p:cNvSpPr>
          <p:nvPr>
            <p:ph type="sldNum" sz="quarter" idx="12"/>
          </p:nvPr>
        </p:nvSpPr>
        <p:spPr/>
        <p:txBody>
          <a:bodyPr/>
          <a:lstStyle/>
          <a:p>
            <a:fld id="{E8162CD7-1540-4CC5-950C-29E97A1AD453}" type="slidenum">
              <a:rPr lang="en-US" smtClean="0"/>
              <a:pPr/>
              <a:t>3</a:t>
            </a:fld>
            <a:endParaRPr lang="en-US"/>
          </a:p>
        </p:txBody>
      </p:sp>
      <p:pic>
        <p:nvPicPr>
          <p:cNvPr id="9" name="Picture 8">
            <a:extLst>
              <a:ext uri="{FF2B5EF4-FFF2-40B4-BE49-F238E27FC236}">
                <a16:creationId xmlns:a16="http://schemas.microsoft.com/office/drawing/2014/main" id="{30D2274F-6528-49FB-9835-7A0042F9F1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8152" y="1510157"/>
            <a:ext cx="490688" cy="532001"/>
          </a:xfrm>
          <a:prstGeom prst="rect">
            <a:avLst/>
          </a:prstGeom>
        </p:spPr>
      </p:pic>
      <p:pic>
        <p:nvPicPr>
          <p:cNvPr id="8" name="Picture 7">
            <a:extLst>
              <a:ext uri="{FF2B5EF4-FFF2-40B4-BE49-F238E27FC236}">
                <a16:creationId xmlns:a16="http://schemas.microsoft.com/office/drawing/2014/main" id="{7952B751-A412-4A1F-82E9-F8971BDACC5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20225" y="4756354"/>
            <a:ext cx="4548231" cy="1082180"/>
          </a:xfrm>
          <a:prstGeom prst="rect">
            <a:avLst/>
          </a:prstGeom>
        </p:spPr>
      </p:pic>
    </p:spTree>
    <p:extLst>
      <p:ext uri="{BB962C8B-B14F-4D97-AF65-F5344CB8AC3E}">
        <p14:creationId xmlns:p14="http://schemas.microsoft.com/office/powerpoint/2010/main" val="412325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80555DE2D03145967CEEF47E8267D7" ma:contentTypeVersion="13" ma:contentTypeDescription="Create a new document." ma:contentTypeScope="" ma:versionID="a67ef2be67efe2c8e6ed93b86b7dccec">
  <xsd:schema xmlns:xsd="http://www.w3.org/2001/XMLSchema" xmlns:xs="http://www.w3.org/2001/XMLSchema" xmlns:p="http://schemas.microsoft.com/office/2006/metadata/properties" xmlns:ns3="775d159f-c0d9-4480-9bab-c4921faf62ad" xmlns:ns4="c8b39f14-0960-41f1-9e50-2750aaa64dc5" targetNamespace="http://schemas.microsoft.com/office/2006/metadata/properties" ma:root="true" ma:fieldsID="43df16a59d05290b3fbfc2b6c278f823" ns3:_="" ns4:_="">
    <xsd:import namespace="775d159f-c0d9-4480-9bab-c4921faf62ad"/>
    <xsd:import namespace="c8b39f14-0960-41f1-9e50-2750aaa64d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d159f-c0d9-4480-9bab-c4921faf6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39f14-0960-41f1-9e50-2750aaa64d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C875B-4731-4673-8EEF-77ABA620A14A}">
  <ds:schemaRefs>
    <ds:schemaRef ds:uri="http://schemas.microsoft.com/office/2006/documentManagement/types"/>
    <ds:schemaRef ds:uri="c8b39f14-0960-41f1-9e50-2750aaa64dc5"/>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775d159f-c0d9-4480-9bab-c4921faf62ad"/>
  </ds:schemaRefs>
</ds:datastoreItem>
</file>

<file path=customXml/itemProps2.xml><?xml version="1.0" encoding="utf-8"?>
<ds:datastoreItem xmlns:ds="http://schemas.openxmlformats.org/officeDocument/2006/customXml" ds:itemID="{BE300FEA-F8EC-47A5-9874-8E632837D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d159f-c0d9-4480-9bab-c4921faf62ad"/>
    <ds:schemaRef ds:uri="c8b39f14-0960-41f1-9e50-2750aaa64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12CD4D-4659-41D8-913F-9DB173603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AAMU_Presentation-template</Template>
  <TotalTime>1300</TotalTime>
  <Words>249</Words>
  <Application>Microsoft Office PowerPoint</Application>
  <PresentationFormat>On-screen Show (4:3)</PresentationFormat>
  <Paragraphs>21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Wingdings</vt:lpstr>
      <vt:lpstr>Office Theme</vt:lpstr>
      <vt:lpstr>Summary </vt:lpstr>
      <vt:lpstr>Summary Cont.</vt:lpstr>
      <vt:lpstr>Summary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Saintjones</dc:creator>
  <cp:lastModifiedBy>Debra Green</cp:lastModifiedBy>
  <cp:revision>60</cp:revision>
  <cp:lastPrinted>2021-09-28T17:52:32Z</cp:lastPrinted>
  <dcterms:created xsi:type="dcterms:W3CDTF">2014-08-20T15:42:03Z</dcterms:created>
  <dcterms:modified xsi:type="dcterms:W3CDTF">2023-02-09T17:23:06Z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0x010100FB80555DE2D03145967CEEF47E8267D7</vt:lpwstr>
  </property>
</Properties>
</file>