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61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D33AC-EBE4-4E66-B6E0-710164EF79E1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EDE2F-C5B5-4ED8-891D-F735DD638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8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EDE2F-C5B5-4ED8-891D-F735DD6385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Comma Splices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Alabama Agriculture and Mechanical University Writing Center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8" y="5102836"/>
            <a:ext cx="1471354" cy="993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43752" y="3931920"/>
            <a:ext cx="194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“Write Place”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290D4E6-83C5-4890-8A5C-88384DD6F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21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714">
        <p15:prstTrans prst="drape"/>
      </p:transition>
    </mc:Choice>
    <mc:Fallback xmlns="">
      <p:transition spd="slow" advTm="97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COMMA SPLICE?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Comma splices occur when there is a comma placed in between two independent clauses.  </a:t>
            </a:r>
          </a:p>
          <a:p>
            <a:r>
              <a:rPr lang="en-US" dirty="0"/>
              <a:t>Here are some examples: </a:t>
            </a:r>
          </a:p>
          <a:p>
            <a:pPr lvl="1"/>
            <a:r>
              <a:rPr lang="en-US" dirty="0"/>
              <a:t>Tara is a merit scholar, she has a 4.0 grade point average. 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Tony is a football player, he is also good at </a:t>
            </a:r>
            <a:r>
              <a:rPr lang="en-US" dirty="0" smtClean="0">
                <a:solidFill>
                  <a:prstClr val="black"/>
                </a:solidFill>
              </a:rPr>
              <a:t>baseball.</a:t>
            </a:r>
          </a:p>
          <a:p>
            <a:pPr lvl="1"/>
            <a:r>
              <a:rPr lang="en-US" dirty="0" smtClean="0"/>
              <a:t>Jason </a:t>
            </a:r>
            <a:r>
              <a:rPr lang="en-US" dirty="0"/>
              <a:t>purchased a new car, he loves to drive his old car.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548DDC3-03DB-4DC8-86C2-A2965C487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276">
        <p15:prstTrans prst="drape"/>
      </p:transition>
    </mc:Choice>
    <mc:Fallback xmlns="">
      <p:transition spd="slow" advTm="142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In order to fix a comma splice, the writer can include another form of punctuation or connecting words.</a:t>
            </a: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F067F9F-B125-4DC0-B73E-BE0C717D6B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8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196">
        <p15:prstTrans prst="fallOver"/>
      </p:transition>
    </mc:Choice>
    <mc:Fallback xmlns="">
      <p:transition spd="slow" advTm="91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Semi-COLONS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case of the first sentence, a semi-colon could be placed after “scholar” identifying that this is the end of the first independent clause.  </a:t>
            </a:r>
          </a:p>
          <a:p>
            <a:r>
              <a:rPr lang="en-US" dirty="0">
                <a:solidFill>
                  <a:srgbClr val="C00000"/>
                </a:solidFill>
              </a:rPr>
              <a:t>Before</a:t>
            </a:r>
            <a:r>
              <a:rPr lang="en-US" dirty="0"/>
              <a:t>: Tara is a merit scholar, she has a 4.0 grade point average. </a:t>
            </a:r>
            <a:r>
              <a:rPr lang="en-US" i="1" dirty="0">
                <a:solidFill>
                  <a:srgbClr val="C00000"/>
                </a:solidFill>
              </a:rPr>
              <a:t>(comma splice)</a:t>
            </a:r>
            <a:r>
              <a:rPr lang="en-US" i="1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After</a:t>
            </a:r>
            <a:r>
              <a:rPr lang="en-US" dirty="0"/>
              <a:t>: Tara is a merit scholar; she has a 4.0 grade point average. </a:t>
            </a:r>
          </a:p>
          <a:p>
            <a:pPr lvl="1"/>
            <a:r>
              <a:rPr lang="en-US" dirty="0"/>
              <a:t>The use of a semi-colon is appropriate in this sentence because the first independent clause leads to the next. </a:t>
            </a: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298022A7-CF22-495A-8C03-4FB0197883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44">
        <p:cover/>
      </p:transition>
    </mc:Choice>
    <mc:Fallback xmlns="">
      <p:transition spd="slow" advTm="33144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two separate sentences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revise a comma splice is simply by splitting the two sentences.  </a:t>
            </a:r>
          </a:p>
          <a:p>
            <a:r>
              <a:rPr lang="en-US" dirty="0">
                <a:solidFill>
                  <a:srgbClr val="C00000"/>
                </a:solidFill>
              </a:rPr>
              <a:t>Before</a:t>
            </a:r>
            <a:r>
              <a:rPr lang="en-US" dirty="0"/>
              <a:t>: Tony is a football player, he is also good at baseball. </a:t>
            </a:r>
            <a:r>
              <a:rPr lang="en-US" i="1" dirty="0">
                <a:solidFill>
                  <a:srgbClr val="C00000"/>
                </a:solidFill>
              </a:rPr>
              <a:t>(comma splice)</a:t>
            </a:r>
            <a:endParaRPr lang="en-US" i="1" dirty="0"/>
          </a:p>
          <a:p>
            <a:r>
              <a:rPr lang="en-US" dirty="0">
                <a:solidFill>
                  <a:srgbClr val="C00000"/>
                </a:solidFill>
              </a:rPr>
              <a:t> After</a:t>
            </a:r>
            <a:r>
              <a:rPr lang="en-US" dirty="0"/>
              <a:t>: Tony is a football player.  He is also good at baseball.  </a:t>
            </a:r>
          </a:p>
          <a:p>
            <a:r>
              <a:rPr lang="en-US" dirty="0"/>
              <a:t>Splitting these two sentences is helpful because they both have a different main idea. 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FDF33E5-DB4E-4238-B5D5-180031B1B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6">
        <p:push dir="u"/>
      </p:transition>
    </mc:Choice>
    <mc:Fallback xmlns="">
      <p:transition spd="slow" advTm="23486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coordinating Conjunctions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the case of the third sentence, a coordinating conjunction can be used to merge two thoughts. The coordinating conjunctions are </a:t>
            </a:r>
            <a:r>
              <a:rPr lang="en-US" dirty="0">
                <a:solidFill>
                  <a:srgbClr val="C00000"/>
                </a:solidFill>
              </a:rPr>
              <a:t>F-</a:t>
            </a:r>
            <a:r>
              <a:rPr lang="en-US" i="1" dirty="0"/>
              <a:t>for</a:t>
            </a:r>
            <a:r>
              <a:rPr lang="en-US" dirty="0">
                <a:solidFill>
                  <a:srgbClr val="C00000"/>
                </a:solidFill>
              </a:rPr>
              <a:t>; A-</a:t>
            </a:r>
            <a:r>
              <a:rPr lang="en-US" i="1" dirty="0"/>
              <a:t>and</a:t>
            </a:r>
            <a:r>
              <a:rPr lang="en-US" dirty="0">
                <a:solidFill>
                  <a:srgbClr val="C00000"/>
                </a:solidFill>
              </a:rPr>
              <a:t>; N-</a:t>
            </a:r>
            <a:r>
              <a:rPr lang="en-US" i="1" dirty="0"/>
              <a:t>nor</a:t>
            </a:r>
            <a:r>
              <a:rPr lang="en-US" dirty="0">
                <a:solidFill>
                  <a:srgbClr val="C00000"/>
                </a:solidFill>
              </a:rPr>
              <a:t>; B-</a:t>
            </a:r>
            <a:r>
              <a:rPr lang="en-US" i="1" dirty="0"/>
              <a:t>but</a:t>
            </a:r>
            <a:r>
              <a:rPr lang="en-US" dirty="0">
                <a:solidFill>
                  <a:srgbClr val="C00000"/>
                </a:solidFill>
              </a:rPr>
              <a:t>; O-</a:t>
            </a:r>
            <a:r>
              <a:rPr lang="en-US" i="1" dirty="0"/>
              <a:t>or</a:t>
            </a:r>
            <a:r>
              <a:rPr lang="en-US" dirty="0">
                <a:solidFill>
                  <a:srgbClr val="C00000"/>
                </a:solidFill>
              </a:rPr>
              <a:t>; Y-</a:t>
            </a:r>
            <a:r>
              <a:rPr lang="en-US" i="1" dirty="0"/>
              <a:t>yet</a:t>
            </a:r>
            <a:r>
              <a:rPr lang="en-US" dirty="0">
                <a:solidFill>
                  <a:srgbClr val="C00000"/>
                </a:solidFill>
              </a:rPr>
              <a:t>; S-</a:t>
            </a:r>
            <a:r>
              <a:rPr lang="en-US" i="1" dirty="0"/>
              <a:t>so</a:t>
            </a:r>
            <a:r>
              <a:rPr lang="en-US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/>
              <a:t>(F.A.N.B.O.Y.S)</a:t>
            </a:r>
          </a:p>
          <a:p>
            <a:r>
              <a:rPr lang="en-US" dirty="0">
                <a:solidFill>
                  <a:srgbClr val="C00000"/>
                </a:solidFill>
              </a:rPr>
              <a:t>Before</a:t>
            </a:r>
            <a:r>
              <a:rPr lang="en-US" dirty="0"/>
              <a:t>:  Jason purchased a new car, he loves to drive his old car. </a:t>
            </a:r>
            <a:r>
              <a:rPr lang="en-US" i="1" dirty="0">
                <a:solidFill>
                  <a:srgbClr val="C00000"/>
                </a:solidFill>
              </a:rPr>
              <a:t>(comma splice)</a:t>
            </a:r>
          </a:p>
          <a:p>
            <a:r>
              <a:rPr lang="en-US" dirty="0">
                <a:solidFill>
                  <a:srgbClr val="C00000"/>
                </a:solidFill>
              </a:rPr>
              <a:t>After:  </a:t>
            </a:r>
            <a:r>
              <a:rPr lang="en-US" dirty="0"/>
              <a:t>Jason purchased a new car, but he loves to drive his old car.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sentence shows contrast, so it is important to use a coordinating conjunction here that also shows contrast. </a:t>
            </a:r>
          </a:p>
          <a:p>
            <a:endParaRPr lang="en-US" dirty="0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0797816D-C296-47A7-A868-F2105798C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0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3835">
        <p15:prstTrans prst="fallOver"/>
      </p:transition>
    </mc:Choice>
    <mc:Fallback xmlns="">
      <p:transition spd="slow" advTm="438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“The Write Place”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WRITING CENTER</a:t>
            </a:r>
          </a:p>
          <a:p>
            <a:pPr marL="0" indent="0" algn="ctr">
              <a:buNone/>
            </a:pPr>
            <a:r>
              <a:rPr lang="en-US" dirty="0"/>
              <a:t>thewritingcenteraamu@gmail.com</a:t>
            </a:r>
          </a:p>
          <a:p>
            <a:pPr marL="0" indent="0" algn="ctr">
              <a:buNone/>
            </a:pPr>
            <a:r>
              <a:rPr lang="en-US" dirty="0"/>
              <a:t>(256) 372-5698 (phone)</a:t>
            </a:r>
          </a:p>
          <a:p>
            <a:pPr marL="0" indent="0" algn="ctr">
              <a:buNone/>
            </a:pPr>
            <a:r>
              <a:rPr lang="en-US" dirty="0"/>
              <a:t>Carver Complex North, 125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 Visit our website </a:t>
            </a:r>
          </a:p>
          <a:p>
            <a:pPr marL="0" indent="0" algn="ctr">
              <a:buNone/>
            </a:pPr>
            <a:r>
              <a:rPr lang="en-US" dirty="0"/>
              <a:t>http://www.aamu.edu/academics/academic-support-retention/writing-center/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05" y="5102266"/>
            <a:ext cx="1469263" cy="993734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1A1EF721-3485-4352-9B4C-6EC6EED15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26">
        <p:randomBar dir="vert"/>
      </p:transition>
    </mc:Choice>
    <mc:Fallback xmlns="">
      <p:transition spd="slow" advTm="16026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205</TotalTime>
  <Words>387</Words>
  <Application>Microsoft Office PowerPoint</Application>
  <PresentationFormat>Widescreen</PresentationFormat>
  <Paragraphs>35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Gallery</vt:lpstr>
      <vt:lpstr>Comma Splices  </vt:lpstr>
      <vt:lpstr>What IS A COMMA SPLICE?</vt:lpstr>
      <vt:lpstr>PowerPoint Presentation</vt:lpstr>
      <vt:lpstr>Using Semi-COLONS </vt:lpstr>
      <vt:lpstr>Creating two separate sentences </vt:lpstr>
      <vt:lpstr>Using coordinating Conjunctions </vt:lpstr>
      <vt:lpstr>“The Write Place”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 Splices</dc:title>
  <dc:creator>Ariyana Woodson</dc:creator>
  <cp:lastModifiedBy>Ariyana Woodson</cp:lastModifiedBy>
  <cp:revision>15</cp:revision>
  <dcterms:created xsi:type="dcterms:W3CDTF">2019-05-14T19:49:48Z</dcterms:created>
  <dcterms:modified xsi:type="dcterms:W3CDTF">2019-05-22T18:23:31Z</dcterms:modified>
</cp:coreProperties>
</file>