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06" r:id="rId32"/>
    <p:sldId id="307" r:id="rId33"/>
    <p:sldId id="312" r:id="rId34"/>
    <p:sldId id="313" r:id="rId35"/>
    <p:sldId id="311" r:id="rId36"/>
    <p:sldId id="319" r:id="rId37"/>
    <p:sldId id="320" r:id="rId38"/>
    <p:sldId id="321" r:id="rId39"/>
    <p:sldId id="322" r:id="rId40"/>
    <p:sldId id="310" r:id="rId41"/>
    <p:sldId id="323" r:id="rId42"/>
    <p:sldId id="314"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a:srgbClr val="6188C7"/>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565"/>
  </p:normalViewPr>
  <p:slideViewPr>
    <p:cSldViewPr snapToGrid="0" snapToObjects="1">
      <p:cViewPr varScale="1">
        <p:scale>
          <a:sx n="88" d="100"/>
          <a:sy n="88" d="100"/>
        </p:scale>
        <p:origin x="22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AEA9D-6DD7-4D25-87DC-81AA1E46D06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E879EC07-2009-4DEF-8E1B-B83366C34011}"/>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BF59E7D0-3237-4394-B4E9-501E61446D1F}" type="datetimeFigureOut">
              <a:rPr lang="en-US" altLang="en-US"/>
              <a:pPr>
                <a:defRPr/>
              </a:pPr>
              <a:t>5/22/2019</a:t>
            </a:fld>
            <a:endParaRPr lang="en-US" altLang="en-US"/>
          </a:p>
        </p:txBody>
      </p:sp>
      <p:sp>
        <p:nvSpPr>
          <p:cNvPr id="4" name="Footer Placeholder 3">
            <a:extLst>
              <a:ext uri="{FF2B5EF4-FFF2-40B4-BE49-F238E27FC236}">
                <a16:creationId xmlns:a16="http://schemas.microsoft.com/office/drawing/2014/main" id="{257656A7-4F18-4202-B297-2160887B7970}"/>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05DAF6ED-F95E-456E-9BF4-9887D596037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B69E72F-1199-401B-A98A-CA1E303FDE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62DD0A-FB02-4A64-BEAD-02A0A5A5265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889B6681-36A4-40C2-8DAC-D05A76B15D7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8D5A9FF-6E7C-422A-BE5E-E286E1C68942}" type="datetimeFigureOut">
              <a:rPr lang="en-US" altLang="en-US"/>
              <a:pPr>
                <a:defRPr/>
              </a:pPr>
              <a:t>5/22/2019</a:t>
            </a:fld>
            <a:endParaRPr lang="en-US" altLang="en-US"/>
          </a:p>
        </p:txBody>
      </p:sp>
      <p:sp>
        <p:nvSpPr>
          <p:cNvPr id="4" name="Slide Image Placeholder 3">
            <a:extLst>
              <a:ext uri="{FF2B5EF4-FFF2-40B4-BE49-F238E27FC236}">
                <a16:creationId xmlns:a16="http://schemas.microsoft.com/office/drawing/2014/main" id="{0143488B-2BCA-43D8-A99B-1B082392E83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288A0F-5541-432C-9873-09FFF1A197B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3481A11-54CA-49F0-BEB4-6012A640CE44}"/>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E4F5C8D6-1F1C-4070-A4EF-A0BC5748A65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A1C0B3A-D890-4117-BE38-A6CFC2957C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Welcome to </a:t>
            </a:r>
            <a:r>
              <a:rPr lang="en-US" altLang="ja-JP" smtClean="0">
                <a:latin typeface="Arial" panose="020B0604020202020204" pitchFamily="34" charset="0"/>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smtClean="0">
                <a:latin typeface="Arial" panose="020B0604020202020204" pitchFamily="34" charset="0"/>
              </a:rPr>
              <a:t>’</a:t>
            </a:r>
            <a:r>
              <a:rPr lang="en-US" altLang="ja-JP" smtClean="0">
                <a:latin typeface="Arial" panose="020B0604020202020204" pitchFamily="34" charset="0"/>
              </a:rPr>
              <a:t>s “MLA Formatting and Style Guide“ at http://owl.english.purdue.edu/owl/resource/747/01/</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Designer: Ethan Sproat</a:t>
            </a:r>
          </a:p>
          <a:p>
            <a:pPr eaLnBrk="1" hangingPunct="1">
              <a:spcBef>
                <a:spcPct val="0"/>
              </a:spcBef>
            </a:pPr>
            <a:r>
              <a:rPr lang="en-US" altLang="en-US" smtClean="0">
                <a:latin typeface="Arial" panose="020B0604020202020204" pitchFamily="34" charset="0"/>
              </a:rPr>
              <a:t>Based on slide designs from the OWL </a:t>
            </a:r>
            <a:r>
              <a:rPr lang="en-US" altLang="ja-JP" smtClean="0">
                <a:latin typeface="Arial" panose="020B0604020202020204" pitchFamily="34" charset="0"/>
              </a:rPr>
              <a:t>“APA Formatting and Style Guide “powerpoint by Jennifer Liethen Kunka and Elena Lawrick.</a:t>
            </a:r>
          </a:p>
          <a:p>
            <a:pPr eaLnBrk="1" hangingPunct="1">
              <a:spcBef>
                <a:spcPct val="0"/>
              </a:spcBef>
            </a:pPr>
            <a:r>
              <a:rPr lang="en-US" altLang="en-US" smtClean="0">
                <a:latin typeface="Arial" panose="020B0604020202020204" pitchFamily="34" charset="0"/>
              </a:rPr>
              <a:t>Contributors: Tony Russell, Alllen Brizee, Jennifer Liethen Kunka, Joe Barbato, Dave Neyhart, Erin E. Karper, Karl Stolley, Kristen Seas, Tony Russell, and Elizabeth Angeli.</a:t>
            </a:r>
          </a:p>
          <a:p>
            <a:pPr eaLnBrk="1" hangingPunct="1">
              <a:spcBef>
                <a:spcPct val="0"/>
              </a:spcBef>
            </a:pPr>
            <a:r>
              <a:rPr lang="en-US" altLang="en-US" smtClean="0"/>
              <a:t>Revising Author: Arielle McKee, 2014</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6DCEFE-441C-4297-9280-21A9BDBE9256}"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smtClean="0">
                <a:latin typeface="Arial" panose="020B0604020202020204" pitchFamily="34" charset="0"/>
              </a:rPr>
              <a:t>･Do not make a title page for your paper unless specifically requested</a:t>
            </a:r>
          </a:p>
          <a:p>
            <a:pPr lvl="2" eaLnBrk="1" hangingPunct="1">
              <a:spcBef>
                <a:spcPct val="0"/>
              </a:spcBef>
            </a:pPr>
            <a:r>
              <a:rPr lang="en-US" altLang="en-US" smtClean="0">
                <a:latin typeface="Arial" panose="020B0604020202020204" pitchFamily="34" charset="0"/>
              </a:rPr>
              <a:t>･In the upper left-hand corner of the first page, list your name, your instructor's name, the course, and the date. Again, be sure to use double-spaced text.</a:t>
            </a:r>
          </a:p>
          <a:p>
            <a:pPr lvl="2" eaLnBrk="1" hangingPunct="1">
              <a:spcBef>
                <a:spcPct val="0"/>
              </a:spcBef>
            </a:pPr>
            <a:r>
              <a:rPr lang="en-US" altLang="en-US" smtClean="0">
                <a:latin typeface="Arial" panose="020B0604020202020204" pitchFamily="34" charset="0"/>
              </a:rPr>
              <a:t>･Double space again and center the title.</a:t>
            </a:r>
          </a:p>
          <a:p>
            <a:pPr lvl="2" eaLnBrk="1" hangingPunct="1">
              <a:spcBef>
                <a:spcPct val="0"/>
              </a:spcBef>
            </a:pPr>
            <a:r>
              <a:rPr lang="en-US" altLang="en-US" smtClean="0">
                <a:latin typeface="Arial" panose="020B0604020202020204" pitchFamily="34" charset="0"/>
              </a:rPr>
              <a:t>Do not underline, italicize, or place your title in quotation marks; write the title in Title Case (standard capitalization), not in all capital letters.</a:t>
            </a:r>
          </a:p>
          <a:p>
            <a:pPr lvl="2" eaLnBrk="1" hangingPunct="1">
              <a:spcBef>
                <a:spcPct val="0"/>
              </a:spcBef>
            </a:pPr>
            <a:r>
              <a:rPr lang="en-US" altLang="en-US" smtClean="0">
                <a:latin typeface="Arial" panose="020B0604020202020204" pitchFamily="34" charset="0"/>
              </a:rPr>
              <a:t>･Use quotation marks and/or italics when referring to other works in your title, just as you would in your text: Fear and Loathing in Las Vegas as Morality Play; Human Weariness in “After Apple Picking</a:t>
            </a:r>
            <a:r>
              <a:rPr lang="en-US" altLang="ja-JP" smtClean="0">
                <a:latin typeface="Arial" panose="020B0604020202020204" pitchFamily="34" charset="0"/>
              </a:rPr>
              <a:t>“</a:t>
            </a:r>
          </a:p>
          <a:p>
            <a:pPr lvl="2" eaLnBrk="1" hangingPunct="1">
              <a:spcBef>
                <a:spcPct val="0"/>
              </a:spcBef>
            </a:pPr>
            <a:r>
              <a:rPr lang="en-US" altLang="en-US" smtClean="0">
                <a:latin typeface="Arial" panose="020B0604020202020204" pitchFamily="34" charset="0"/>
              </a:rPr>
              <a:t>･Double space between the title and the first line of the text.</a:t>
            </a:r>
          </a:p>
          <a:p>
            <a:pPr lvl="2" eaLnBrk="1" hangingPunct="1">
              <a:spcBef>
                <a:spcPct val="0"/>
              </a:spcBef>
            </a:pPr>
            <a:r>
              <a:rPr lang="en-US" altLang="en-US" smtClean="0">
                <a:latin typeface="Arial" panose="020B0604020202020204" pitchFamily="34" charset="0"/>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CBF10C-7456-4593-8404-16B7A85484CE}"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smtClean="0">
                <a:latin typeface="Arial" panose="020B0604020202020204" pitchFamily="34" charset="0"/>
              </a:rPr>
              <a:t>Section Headings</a:t>
            </a:r>
          </a:p>
          <a:p>
            <a:pPr lvl="2" eaLnBrk="1" hangingPunct="1">
              <a:spcBef>
                <a:spcPct val="0"/>
              </a:spcBef>
            </a:pPr>
            <a:r>
              <a:rPr lang="en-US" altLang="en-US" smtClean="0">
                <a:latin typeface="Arial" panose="020B0604020202020204" pitchFamily="34" charset="0"/>
              </a:rPr>
              <a:t>Writers sometimes use Section Headings to improve a document</a:t>
            </a:r>
            <a:r>
              <a:rPr lang="ja-JP" altLang="en-US" smtClean="0">
                <a:latin typeface="Arial" panose="020B0604020202020204" pitchFamily="34" charset="0"/>
              </a:rPr>
              <a:t>’</a:t>
            </a:r>
            <a:r>
              <a:rPr lang="en-US" altLang="ja-JP" smtClean="0">
                <a:latin typeface="Arial" panose="020B0604020202020204" pitchFamily="34" charset="0"/>
              </a:rPr>
              <a:t>s readability. These sections may include individual chapters or other named parts of a book or essay.</a:t>
            </a:r>
          </a:p>
          <a:p>
            <a:pPr lvl="2" eaLnBrk="1" hangingPunct="1">
              <a:spcBef>
                <a:spcPct val="0"/>
              </a:spcBef>
            </a:pPr>
            <a:r>
              <a:rPr lang="en-US" altLang="en-US" smtClean="0">
                <a:latin typeface="Arial" panose="020B0604020202020204" pitchFamily="34" charset="0"/>
              </a:rPr>
              <a:t>Essays</a:t>
            </a:r>
          </a:p>
          <a:p>
            <a:pPr lvl="2" eaLnBrk="1" hangingPunct="1">
              <a:spcBef>
                <a:spcPct val="0"/>
              </a:spcBef>
            </a:pPr>
            <a:r>
              <a:rPr lang="en-US" altLang="en-US" smtClean="0">
                <a:latin typeface="Arial" panose="020B0604020202020204" pitchFamily="34" charset="0"/>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smtClean="0">
                <a:latin typeface="Arial" panose="020B0604020202020204" pitchFamily="34" charset="0"/>
              </a:rPr>
              <a:t>Books</a:t>
            </a:r>
          </a:p>
          <a:p>
            <a:pPr lvl="2" eaLnBrk="1" hangingPunct="1">
              <a:spcBef>
                <a:spcPct val="0"/>
              </a:spcBef>
            </a:pPr>
            <a:r>
              <a:rPr lang="en-US" altLang="en-US" smtClean="0">
                <a:latin typeface="Arial" panose="020B0604020202020204" pitchFamily="34" charset="0"/>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smtClean="0">
                <a:latin typeface="Arial" panose="020B0604020202020204" pitchFamily="34" charset="0"/>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76DFB7A-FB5E-4DB5-BB7A-D44416924162}"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smtClean="0">
                <a:latin typeface="Arial" panose="020B0604020202020204" pitchFamily="34" charset="0"/>
              </a:rPr>
              <a:t>Sample Section Headings</a:t>
            </a:r>
          </a:p>
          <a:p>
            <a:pPr lvl="2" eaLnBrk="1" hangingPunct="1">
              <a:spcBef>
                <a:spcPct val="0"/>
              </a:spcBef>
            </a:pPr>
            <a:r>
              <a:rPr lang="en-US" altLang="en-US" smtClean="0">
                <a:latin typeface="Arial" panose="020B0604020202020204" pitchFamily="34" charset="0"/>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6DC94A-731D-480F-84D0-F9CBB2B11CC6}"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smtClean="0">
                <a:latin typeface="Arial" panose="020B0604020202020204" pitchFamily="34" charset="0"/>
              </a:rPr>
              <a:t>Basic In-Text Citation Rules</a:t>
            </a:r>
          </a:p>
          <a:p>
            <a:pPr lvl="2" eaLnBrk="1" hangingPunct="1">
              <a:spcBef>
                <a:spcPct val="0"/>
              </a:spcBef>
            </a:pPr>
            <a:endParaRPr lang="en-US" altLang="en-US" smtClean="0">
              <a:latin typeface="Arial" panose="020B0604020202020204" pitchFamily="34" charset="0"/>
            </a:endParaRPr>
          </a:p>
          <a:p>
            <a:pPr lvl="2" eaLnBrk="1" hangingPunct="1">
              <a:spcBef>
                <a:spcPct val="0"/>
              </a:spcBef>
              <a:buFontTx/>
              <a:buChar char="•"/>
            </a:pPr>
            <a:r>
              <a:rPr lang="en-US" altLang="en-US" smtClean="0">
                <a:latin typeface="Arial" panose="020B0604020202020204" pitchFamily="34" charset="0"/>
              </a:rPr>
              <a:t>The source information in a parenthetical citation should direct readers to the source’</a:t>
            </a:r>
            <a:r>
              <a:rPr lang="en-US" altLang="ja-JP" smtClean="0">
                <a:latin typeface="Arial" panose="020B0604020202020204" pitchFamily="34" charset="0"/>
              </a:rPr>
              <a:t>s entry in the works-cited list.</a:t>
            </a:r>
          </a:p>
          <a:p>
            <a:pPr lvl="2" eaLnBrk="1" hangingPunct="1">
              <a:spcBef>
                <a:spcPct val="0"/>
              </a:spcBef>
            </a:pPr>
            <a:endParaRPr lang="en-US" altLang="ja-JP" smtClean="0">
              <a:latin typeface="Arial" panose="020B0604020202020204" pitchFamily="34" charset="0"/>
            </a:endParaRPr>
          </a:p>
          <a:p>
            <a:pPr lvl="2" eaLnBrk="1" hangingPunct="1">
              <a:spcBef>
                <a:spcPct val="0"/>
              </a:spcBef>
              <a:buFontTx/>
              <a:buChar char="•"/>
            </a:pPr>
            <a:r>
              <a:rPr lang="en-US" altLang="ja-JP" smtClean="0">
                <a:latin typeface="Arial" panose="020B0604020202020204" pitchFamily="34" charset="0"/>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smtClean="0">
              <a:latin typeface="Arial" panose="020B0604020202020204" pitchFamily="34" charset="0"/>
            </a:endParaRPr>
          </a:p>
          <a:p>
            <a:pPr lvl="2" eaLnBrk="1" hangingPunct="1">
              <a:spcBef>
                <a:spcPct val="0"/>
              </a:spcBef>
              <a:buFontTx/>
              <a:buChar char="•"/>
            </a:pPr>
            <a:r>
              <a:rPr lang="en-US" altLang="en-US" smtClean="0">
                <a:latin typeface="Arial" panose="020B0604020202020204" pitchFamily="34" charset="0"/>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AB7593-CBED-46AD-80A9-9A315096EC41}"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smtClean="0">
                <a:latin typeface="Arial" panose="020B0604020202020204" pitchFamily="34" charset="0"/>
              </a:rPr>
              <a:t>In-Text Citations: Author-Page Style</a:t>
            </a:r>
          </a:p>
          <a:p>
            <a:pPr lvl="2" eaLnBrk="1" hangingPunct="1">
              <a:spcBef>
                <a:spcPct val="0"/>
              </a:spcBef>
            </a:pPr>
            <a:endParaRPr lang="en-US" altLang="en-US" smtClean="0">
              <a:latin typeface="Arial" panose="020B0604020202020204" pitchFamily="34" charset="0"/>
            </a:endParaRPr>
          </a:p>
          <a:p>
            <a:pPr lvl="2" eaLnBrk="1" hangingPunct="1">
              <a:spcBef>
                <a:spcPct val="0"/>
              </a:spcBef>
            </a:pPr>
            <a:r>
              <a:rPr lang="en-US" altLang="en-US" smtClean="0">
                <a:latin typeface="Arial" panose="020B0604020202020204" pitchFamily="34" charset="0"/>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smtClean="0">
              <a:latin typeface="Arial" panose="020B0604020202020204" pitchFamily="34" charset="0"/>
            </a:endParaRPr>
          </a:p>
          <a:p>
            <a:pPr lvl="2" eaLnBrk="1" hangingPunct="1">
              <a:spcBef>
                <a:spcPct val="0"/>
              </a:spcBef>
            </a:pPr>
            <a:r>
              <a:rPr lang="en-US" altLang="en-US" smtClean="0">
                <a:latin typeface="Arial" panose="020B0604020202020204" pitchFamily="34" charset="0"/>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46779B0-6475-4204-BCBF-904173AE1407}"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smtClean="0">
                <a:latin typeface="Arial" panose="020B0604020202020204" pitchFamily="34" charset="0"/>
              </a:rPr>
              <a:t>In-text Citations for Print Sources with Known Author</a:t>
            </a: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For print sources like books, magazines, scholarly journal articles, and newspapers, provide a signal word or phrase (usually the author</a:t>
            </a:r>
            <a:r>
              <a:rPr lang="ja-JP" altLang="en-US" smtClean="0">
                <a:latin typeface="Arial" panose="020B0604020202020204" pitchFamily="34" charset="0"/>
              </a:rPr>
              <a:t>’</a:t>
            </a:r>
            <a:r>
              <a:rPr lang="en-US" altLang="ja-JP" smtClean="0">
                <a:latin typeface="Arial" panose="020B0604020202020204" pitchFamily="34" charset="0"/>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smtClean="0">
                <a:latin typeface="Arial" panose="020B0604020202020204" pitchFamily="34" charset="0"/>
              </a:rPr>
              <a:t>See comments from previous slide.</a:t>
            </a: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EC1D46-A972-4C2C-BD64-5C5A2C90BF46}"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smtClean="0">
                <a:latin typeface="Arial" panose="020B0604020202020204" pitchFamily="34" charset="0"/>
              </a:rPr>
              <a:t>In-text Citations for Print Sources with No Known Author</a:t>
            </a: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Verdana" panose="020B0604030504040204" pitchFamily="34" charset="0"/>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smtClean="0">
              <a:latin typeface="Verdana" panose="020B0604030504040204" pitchFamily="34" charset="0"/>
            </a:endParaRPr>
          </a:p>
          <a:p>
            <a:pPr eaLnBrk="1" hangingPunct="1">
              <a:spcBef>
                <a:spcPct val="0"/>
              </a:spcBef>
              <a:spcAft>
                <a:spcPts val="1200"/>
              </a:spcAft>
            </a:pPr>
            <a:r>
              <a:rPr lang="en-US" altLang="en-US" smtClean="0">
                <a:latin typeface="Verdana" panose="020B0604030504040204" pitchFamily="34" charset="0"/>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smtClean="0">
                <a:latin typeface="Verdana" panose="020B0604030504040204" pitchFamily="34" charset="0"/>
              </a:rPr>
              <a:t>See comments from previous slide.</a:t>
            </a:r>
            <a:endParaRPr lang="en-US" altLang="en-US" smtClean="0">
              <a:latin typeface="Verdana" panose="020B0604030504040204" pitchFamily="34" charset="0"/>
            </a:endParaRP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E240B9-67F5-4FF5-87CB-E27AF9CADCBD}"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And this is how the works-cited listing should look. While this entry is technically correct, it would help your readers more readily access the source if you include the URL here (it would go before the access date).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86E1AC-A650-4B5D-A905-D27AF153C5C2}"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smtClean="0"/>
          </a:p>
          <a:p>
            <a:pPr eaLnBrk="1" hangingPunct="1">
              <a:spcBef>
                <a:spcPct val="0"/>
              </a:spcBef>
            </a:pPr>
            <a:r>
              <a:rPr lang="en-US" altLang="en-US" smtClean="0"/>
              <a:t>Make sure that your in-text citations refer unambiguously to the entry in your works-cited list. If you are citing from the works of two different authors with the same last name, include the author’s first initial in your reference).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BBD2A1-F0F5-4C51-97BF-1E04CBEB561F}"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smtClean="0">
                <a:latin typeface="Arial" panose="020B0604020202020204" pitchFamily="34" charset="0"/>
              </a:rPr>
              <a:t>Citing a Work by Multiple Authors</a:t>
            </a: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If the entry in the works-cited list begins with the names of two authors, include both last names in the in-text citation, connected by </a:t>
            </a:r>
            <a:r>
              <a:rPr lang="en-US" altLang="en-US" i="1" smtClean="0">
                <a:latin typeface="Arial" panose="020B0604020202020204" pitchFamily="34" charset="0"/>
              </a:rPr>
              <a:t>and</a:t>
            </a:r>
            <a:r>
              <a:rPr lang="en-US" altLang="en-US" smtClean="0">
                <a:latin typeface="Arial" panose="020B0604020202020204" pitchFamily="34" charset="0"/>
              </a:rPr>
              <a:t>.</a:t>
            </a:r>
          </a:p>
          <a:p>
            <a:pPr eaLnBrk="1" hangingPunct="1">
              <a:spcBef>
                <a:spcPct val="0"/>
              </a:spcBef>
              <a:spcAft>
                <a:spcPts val="1200"/>
              </a:spcAft>
            </a:pPr>
            <a:r>
              <a:rPr lang="en-US" altLang="en-US" smtClean="0">
                <a:latin typeface="Arial" panose="020B0604020202020204" pitchFamily="34" charset="0"/>
              </a:rPr>
              <a:t>If the source has three or more authors, the entry in the works-cited list should begin with the first author’s name followed by et al. The in-text citation should follow suit.</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D9CD7C-0862-46E3-B22D-DFB1DAD42645}"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The MLA Handbook for Writers of Research Papers, 8th ed. supersedes both the 7</a:t>
            </a:r>
            <a:r>
              <a:rPr lang="en-US" altLang="en-US" baseline="30000" smtClean="0">
                <a:latin typeface="Arial" panose="020B0604020202020204" pitchFamily="34" charset="0"/>
              </a:rPr>
              <a:t>th</a:t>
            </a:r>
            <a:r>
              <a:rPr lang="en-US" altLang="en-US" smtClean="0">
                <a:latin typeface="Arial" panose="020B0604020202020204" pitchFamily="34" charset="0"/>
              </a:rPr>
              <a:t> edition handbook and the MLA Style Manual and Guide to Scholarly Publishing, 3rd ed. The style of documentation outlined in the 8</a:t>
            </a:r>
            <a:r>
              <a:rPr lang="en-US" altLang="en-US" baseline="30000" smtClean="0">
                <a:latin typeface="Arial" panose="020B0604020202020204" pitchFamily="34" charset="0"/>
              </a:rPr>
              <a:t>th</a:t>
            </a:r>
            <a:r>
              <a:rPr lang="en-US" altLang="en-US" smtClean="0">
                <a:latin typeface="Arial" panose="020B0604020202020204" pitchFamily="34" charset="0"/>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0D8190-E3BA-4C32-90D7-4FC7EC3E1E6C}"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smtClean="0">
                <a:latin typeface="Arial" panose="020B0604020202020204" pitchFamily="34" charset="0"/>
              </a:rPr>
              <a:t>Citing Multiple Works by the Same Author</a:t>
            </a: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5E2F33A-EF23-4E3F-86C3-FCECC7E0049B}"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smtClean="0">
                <a:latin typeface="Arial" panose="020B0604020202020204" pitchFamily="34" charset="0"/>
              </a:rPr>
              <a:t>Citing Multivolume Works</a:t>
            </a: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smtClean="0">
              <a:latin typeface="Arial" panose="020B0604020202020204" pitchFamily="34" charset="0"/>
            </a:endParaRPr>
          </a:p>
          <a:p>
            <a:pPr eaLnBrk="1" hangingPunct="1">
              <a:spcBef>
                <a:spcPct val="0"/>
              </a:spcBef>
              <a:spcAft>
                <a:spcPts val="1200"/>
              </a:spcAft>
            </a:pPr>
            <a:r>
              <a:rPr lang="en-US" altLang="en-US" b="1" smtClean="0">
                <a:latin typeface="Arial" panose="020B0604020202020204" pitchFamily="34" charset="0"/>
              </a:rPr>
              <a:t>Citing the Bible: </a:t>
            </a:r>
            <a:r>
              <a:rPr lang="en-US" altLang="en-US" smtClean="0">
                <a:latin typeface="Arial" panose="020B0604020202020204" pitchFamily="34" charset="0"/>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smtClean="0">
                <a:latin typeface="Arial" panose="020B0604020202020204" pitchFamily="34" charset="0"/>
              </a:rPr>
              <a:t>ﾕ</a:t>
            </a:r>
            <a:r>
              <a:rPr lang="en-US" altLang="ja-JP" smtClean="0">
                <a:latin typeface="Arial" panose="020B0604020202020204" pitchFamily="34" charset="0"/>
              </a:rPr>
              <a:t>re using, list only the book, chapter, and verse in the parenthetical citation.</a:t>
            </a:r>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649F7E8-22F5-4342-9E02-635B2DBA790B}"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Sometimes you may have to use an indirect source. An indirect source is a source cited in another source. For such indirect quotations, use “</a:t>
            </a:r>
            <a:r>
              <a:rPr lang="en-US" altLang="ja-JP" smtClean="0">
                <a:latin typeface="Arial" panose="020B0604020202020204" pitchFamily="34" charset="0"/>
              </a:rPr>
              <a:t>qtd. in</a:t>
            </a:r>
            <a:r>
              <a:rPr lang="en-US" altLang="en-US" smtClean="0">
                <a:latin typeface="Arial" panose="020B0604020202020204" pitchFamily="34" charset="0"/>
              </a:rPr>
              <a:t>“</a:t>
            </a:r>
            <a:r>
              <a:rPr lang="en-US" altLang="ja-JP" smtClean="0">
                <a:latin typeface="Arial" panose="020B0604020202020204" pitchFamily="34" charset="0"/>
              </a:rPr>
              <a:t> to indicate the source you actually consulted. This is illustrated in the first example on this slide. Note that, in most cases, a responsible researcher will attempt to find the original source, rather than citing an indirect source.</a:t>
            </a:r>
            <a:endParaRPr lang="en-US" altLang="ja-JP" b="1" smtClean="0">
              <a:latin typeface="Arial" panose="020B0604020202020204" pitchFamily="34" charset="0"/>
            </a:endParaRP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b="1" smtClean="0">
                <a:latin typeface="Arial" panose="020B0604020202020204" pitchFamily="34" charset="0"/>
              </a:rPr>
              <a:t>Multiple Citations</a:t>
            </a: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C776B3A-DE41-448B-BE35-54C670DF8EBC}"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For works in time-based media, such as audio and video recordings, cite the relevant time or range of times. Give the numbers of the hours, minutes, and seconds as displayed in your media player, separating the numbers with colons.</a:t>
            </a: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B7E2669-AA6D-4596-98D2-8D70E37BCCA8}"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smtClean="0">
                <a:latin typeface="Arial" panose="020B0604020202020204" pitchFamily="34" charset="0"/>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2EE443E-0A4B-4EC9-80DA-85964C3DB95F}"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smtClean="0">
                <a:latin typeface="Arial" panose="020B0604020202020204" pitchFamily="34" charset="0"/>
              </a:rPr>
              <a:t>Short Quotations</a:t>
            </a:r>
          </a:p>
          <a:p>
            <a:pPr eaLnBrk="1" hangingPunct="1">
              <a:spcBef>
                <a:spcPct val="0"/>
              </a:spcBef>
              <a:spcAft>
                <a:spcPts val="1200"/>
              </a:spcAft>
            </a:pPr>
            <a:r>
              <a:rPr lang="en-US" altLang="en-US" smtClean="0">
                <a:latin typeface="Arial" panose="020B0604020202020204" pitchFamily="34" charset="0"/>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10E3557-D2FE-4429-8CB6-4527A63B5402}"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smtClean="0">
                <a:latin typeface="Arial" panose="020B0604020202020204" pitchFamily="34" charset="0"/>
              </a:rPr>
              <a:t>In quotations that are five or more lines of text, start the quotation on a new line, with the entire quote indented </a:t>
            </a:r>
            <a:r>
              <a:rPr lang="en-US" altLang="en-US" b="1" smtClean="0">
                <a:latin typeface="Arial" panose="020B0604020202020204" pitchFamily="34" charset="0"/>
              </a:rPr>
              <a:t>half an inch</a:t>
            </a:r>
            <a:r>
              <a:rPr lang="en-US" altLang="en-US" smtClean="0">
                <a:latin typeface="Arial" panose="020B0604020202020204" pitchFamily="34" charset="0"/>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smtClean="0">
                <a:latin typeface="Arial" panose="020B0604020202020204" pitchFamily="34" charset="0"/>
              </a:rPr>
              <a:t>after</a:t>
            </a:r>
            <a:r>
              <a:rPr lang="en-US" altLang="en-US" smtClean="0">
                <a:latin typeface="Arial" panose="020B0604020202020204" pitchFamily="34" charset="0"/>
              </a:rPr>
              <a:t> the closing punctuation mark. </a:t>
            </a:r>
            <a:r>
              <a:rPr lang="en-US" altLang="en-US" b="1" smtClean="0">
                <a:latin typeface="Arial" panose="020B0604020202020204" pitchFamily="34" charset="0"/>
              </a:rPr>
              <a:t>Note: </a:t>
            </a:r>
            <a:r>
              <a:rPr lang="en-US" altLang="en-US" smtClean="0">
                <a:latin typeface="Arial" panose="020B0604020202020204" pitchFamily="34" charset="0"/>
              </a:rPr>
              <a:t>If a new paragraph begins in the middle of the quotation, indent its first line.</a:t>
            </a: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C0C9E48-8290-4045-8670-87AD55FB7179}"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smtClean="0"/>
              <a:t>If a stanza break occurs in the quotation, mark it with two forward slashes ( // ).</a:t>
            </a:r>
          </a:p>
          <a:p>
            <a:r>
              <a:rPr lang="en-US" altLang="en-US" smtClean="0"/>
              <a:t>If the edition of your text provides line numbers, identify them in your in-text citation. Do not count lines if numbers are not provided. Instead, cite page numbers or another explicit division numbering (such as stanzas, cantos, etc.).</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25150E8-BB8D-4E1C-BB10-A82895347989}"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fld id="{A2F3019D-BD07-4CA0-B404-62C64046CA87}"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smtClean="0">
                <a:latin typeface="Arial" panose="020B0604020202020204" pitchFamily="34" charset="0"/>
              </a:rPr>
              <a:t>Adding or Omitting Words In Quotations</a:t>
            </a:r>
          </a:p>
          <a:p>
            <a:pPr eaLnBrk="1" hangingPunct="1">
              <a:spcBef>
                <a:spcPct val="0"/>
              </a:spcBef>
              <a:spcAft>
                <a:spcPts val="1200"/>
              </a:spcAft>
            </a:pPr>
            <a:endParaRPr lang="en-US" altLang="en-US" b="1"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smtClean="0">
              <a:latin typeface="Arial" panose="020B0604020202020204" pitchFamily="34" charset="0"/>
            </a:endParaRPr>
          </a:p>
          <a:p>
            <a:pPr eaLnBrk="1" hangingPunct="1">
              <a:spcBef>
                <a:spcPct val="0"/>
              </a:spcBef>
              <a:spcAft>
                <a:spcPts val="1200"/>
              </a:spcAft>
            </a:pPr>
            <a:r>
              <a:rPr lang="en-US" altLang="en-US" smtClean="0">
                <a:latin typeface="Arial" panose="020B0604020202020204" pitchFamily="34" charset="0"/>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0ED2A9A-5ECD-403C-B0C9-29DDEB9DBD2E}"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4F9F47-2538-46DD-83E6-6C2235D5B33B}"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earlier editions of the MLA Handbook showed writers how to create a works-cited entry based on the source’s publication format (book, periodical, film, etc.), the updated 8</a:t>
            </a:r>
            <a:r>
              <a:rPr lang="en-US" altLang="en-US" baseline="30000" smtClean="0"/>
              <a:t>th</a:t>
            </a:r>
            <a:r>
              <a:rPr lang="en-US" altLang="en-US" smtClean="0"/>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smtClean="0"/>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825BC4B-B274-4A08-8FBB-912C51F12C9E}"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smtClean="0"/>
              <a:t>th</a:t>
            </a:r>
            <a:r>
              <a:rPr lang="en-US" altLang="en-US" smtClean="0"/>
              <a:t> edition handbook or the MLA online Style Center https://style.mla.org/ for more information.</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ECE220A-4687-4496-B600-0DD4E107229D}"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Optima" charset="0"/>
              </a:rPr>
              <a:t>The title of the source should follow the author’s name. Depending upon the type of source, it should be listed in italics or quotation marks. </a:t>
            </a: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B5FDB4-8C2B-4293-B4CB-C4A73942DFA6}"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smtClean="0"/>
              <a:t>In the first example, “Toward Metareading” is the title of an essay, and The </a:t>
            </a:r>
            <a:r>
              <a:rPr lang="en-US" altLang="en-US" i="1" smtClean="0"/>
              <a:t>Future of the Book i</a:t>
            </a:r>
            <a:r>
              <a:rPr lang="en-US" altLang="en-US" smtClean="0"/>
              <a:t>s the title of the edited collection in which the essay appears.</a:t>
            </a:r>
          </a:p>
          <a:p>
            <a:pPr eaLnBrk="1" hangingPunct="1">
              <a:spcBef>
                <a:spcPct val="0"/>
              </a:spcBef>
            </a:pPr>
            <a:r>
              <a:rPr lang="en-US" altLang="en-US" smtClean="0"/>
              <a:t>The container may also be a website, which contains articles, postings, and other works.</a:t>
            </a:r>
          </a:p>
          <a:p>
            <a:pPr eaLnBrk="1" hangingPunct="1">
              <a:spcBef>
                <a:spcPct val="0"/>
              </a:spcBef>
            </a:pPr>
            <a:r>
              <a:rPr lang="en-US" altLang="en-US" smtClean="0"/>
              <a:t>The container may also be a television series, which is made up of episodes.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A5A65F-A3A5-47E2-B247-E838DD6F0689}" type="slidenum">
              <a:rPr lang="en-US" altLang="en-US"/>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smtClean="0"/>
              <a:t> </a:t>
            </a:r>
          </a:p>
          <a:p>
            <a:r>
              <a:rPr lang="en-US" altLang="en-US" i="1" smtClean="0"/>
              <a:t>Note</a:t>
            </a:r>
            <a:r>
              <a:rPr lang="en-US" altLang="en-US" smtClean="0"/>
              <a:t>: In the eighth edition, terms like editor, illustrator, translator, etc., are no longer abbreviated.</a:t>
            </a:r>
          </a:p>
          <a:p>
            <a:pPr eaLnBrk="1" hangingPunct="1">
              <a:spcBef>
                <a:spcPct val="0"/>
              </a:spcBef>
            </a:pPr>
            <a:endParaRPr lang="en-US" altLang="en-US" smtClean="0">
              <a:latin typeface="Arial" panose="020B060402020202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4484425-FBD0-4F97-A5F5-4107B412D1B4}" type="slidenum">
              <a:rPr lang="en-US" altLang="en-US"/>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Books are commonly issued in versions called editions. A revised edition of a book may be labeled revised edition, or be numbered (second edition, etc.). A a film may be released in different versions, such as expanded or director’s cut.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6C1C340-1562-4F9E-9EDB-2A9AAB67CF8B}"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your source uses another numbering system, include the number in your entry, preceded by a term that identifies the kind of division the number refers to.</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464AA4-4D98-421E-BF4C-CD7D741DB439}" type="slidenum">
              <a:rPr lang="en-US" altLang="en-US"/>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Note</a:t>
            </a:r>
            <a:r>
              <a:rPr lang="en-US" altLang="en-US" smtClean="0"/>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smtClean="0"/>
              <a:t>YouTube</a:t>
            </a:r>
            <a:r>
              <a:rPr lang="en-US" altLang="en-US" smtClean="0"/>
              <a:t>, </a:t>
            </a:r>
            <a:r>
              <a:rPr lang="en-US" altLang="en-US" i="1" smtClean="0"/>
              <a:t>WordPress</a:t>
            </a:r>
            <a:r>
              <a:rPr lang="en-US" altLang="en-US" smtClean="0"/>
              <a:t>, or </a:t>
            </a:r>
            <a:r>
              <a:rPr lang="en-US" altLang="en-US" i="1" smtClean="0"/>
              <a:t>JSTOR</a:t>
            </a:r>
            <a:r>
              <a:rPr lang="en-US" altLang="en-US" smtClean="0"/>
              <a:t>).</a:t>
            </a:r>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0A178EC-C5F1-4139-A8E9-C2CA3EDBFB15}" type="slidenum">
              <a:rPr lang="en-US" altLang="en-US"/>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you’re unsure about which date to use, go with the date of the source’s original publication.</a:t>
            </a:r>
          </a:p>
          <a:p>
            <a:endParaRPr lang="en-US" altLang="en-US" smtClean="0"/>
          </a:p>
          <a:p>
            <a:r>
              <a:rPr lang="en-US" altLang="en-US" smtClean="0"/>
              <a:t>In the first example, the periodical’s publication schedule goes by season. So document the volume (61), the issue number (3), and the issue (Spring 2008). </a:t>
            </a:r>
          </a:p>
          <a:p>
            <a:r>
              <a:rPr lang="en-US" altLang="en-US" smtClean="0"/>
              <a:t>In the second example, Mutant Enemy is the primary production company, and “Hush” was released in 1999. This is the way to create a general citation for a television episode.</a:t>
            </a:r>
          </a:p>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DBC690-F4BB-495F-938F-7DAFA94DA0AB}" type="slidenum">
              <a:rPr lang="en-US" altLang="en-US"/>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First example: an essay in a book, or an article in journal should include page numbers.</a:t>
            </a:r>
          </a:p>
          <a:p>
            <a:pPr eaLnBrk="1" hangingPunct="1">
              <a:spcBef>
                <a:spcPct val="0"/>
              </a:spcBef>
            </a:pPr>
            <a:r>
              <a:rPr lang="en-US" altLang="en-US" smtClean="0"/>
              <a:t>Second example: The location of an online work should include a URL.</a:t>
            </a:r>
          </a:p>
          <a:p>
            <a:pPr eaLnBrk="1" hangingPunct="1">
              <a:spcBef>
                <a:spcPct val="0"/>
              </a:spcBef>
            </a:pPr>
            <a:r>
              <a:rPr lang="en-US" altLang="en-US" smtClean="0"/>
              <a:t>Third example: A physical object that you experienced firsthand should identify the place of location.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DA5E05D-7EF6-42C1-8DCA-A55C42EDC8C2}" type="slidenum">
              <a:rPr lang="en-US" altLang="en-US"/>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
            </a:r>
            <a:br>
              <a:rPr lang="en-US" altLang="en-US" smtClean="0">
                <a:latin typeface="Arial" panose="020B0604020202020204" pitchFamily="34" charset="0"/>
              </a:rPr>
            </a:b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C41502-6AF8-4C1A-89AB-1DFC7FECA033}"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Date of original publication</a:t>
            </a:r>
            <a:r>
              <a:rPr lang="en-US" altLang="en-US" smtClean="0"/>
              <a:t>: If a source has been published on more than one date, the writer may want to include both dates if it will provide the reader with necessary or helpful information.</a:t>
            </a:r>
          </a:p>
          <a:p>
            <a:r>
              <a:rPr lang="en-US" altLang="en-US" b="1" smtClean="0"/>
              <a:t>City of publication</a:t>
            </a:r>
            <a:r>
              <a:rPr lang="en-US" altLang="en-US" smtClean="0"/>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smtClean="0"/>
          </a:p>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2A66AC-A53C-4CE4-A74B-542713837CE6}" type="slidenum">
              <a:rPr lang="en-US" altLang="en-US"/>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URL</a:t>
            </a:r>
            <a:r>
              <a:rPr lang="en-US" altLang="en-US" smtClean="0"/>
              <a:t>s: use at your instructor’s discretion.</a:t>
            </a:r>
          </a:p>
          <a:p>
            <a:r>
              <a:rPr lang="en-US" altLang="en-US" b="1" smtClean="0"/>
              <a:t>DOIs</a:t>
            </a:r>
            <a:r>
              <a:rPr lang="en-US" altLang="en-US" smtClean="0"/>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smtClean="0"/>
              <a:t>Date of access</a:t>
            </a:r>
            <a:r>
              <a:rPr lang="en-US" altLang="en-US" smtClean="0"/>
              <a:t>: When you cite an online source, always include the date on which you accessed the material, since an online work may change or move at any time.</a:t>
            </a:r>
          </a:p>
          <a:p>
            <a:endParaRPr lang="en-US" altLang="en-US" smtClean="0"/>
          </a:p>
          <a:p>
            <a:endParaRPr lang="en-US" altLang="en-US" smtClean="0"/>
          </a:p>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FEE912-5938-49CF-AB2F-B8CBE8780F34}" type="slidenum">
              <a:rPr lang="en-US" altLang="en-US"/>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latin typeface="Arial" panose="020B0604020202020204" pitchFamily="34" charset="0"/>
              </a:rPr>
              <a:t>Rationale: </a:t>
            </a:r>
            <a:r>
              <a:rPr lang="en-US" altLang="en-US" smtClean="0">
                <a:latin typeface="Arial" panose="020B0604020202020204" pitchFamily="34" charset="0"/>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57FB6A5-B425-4E2F-86BD-AD71AE62866E}" type="slidenum">
              <a:rPr lang="en-US" altLang="en-US"/>
              <a:pPr>
                <a:spcBef>
                  <a:spcPct val="0"/>
                </a:spcBef>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This PPT will cover the 2016 updates to the 8</a:t>
            </a:r>
            <a:r>
              <a:rPr lang="en-US" altLang="en-US" baseline="30000" smtClean="0">
                <a:latin typeface="Arial" panose="020B0604020202020204" pitchFamily="34" charset="0"/>
              </a:rPr>
              <a:t>th</a:t>
            </a:r>
            <a:r>
              <a:rPr lang="en-US" altLang="en-US" smtClean="0">
                <a:latin typeface="Arial" panose="020B0604020202020204" pitchFamily="34" charset="0"/>
              </a:rPr>
              <a:t> edition of the MLA Handbook: how to format a paper, create in-text citations, and document sources.</a:t>
            </a: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38D6737-4FE7-4C2E-8BF3-19A7D91DFCF4}"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3928FC2-60E7-4364-AB63-618C2B12FA1A}"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buFontTx/>
              <a:buChar char="•"/>
            </a:pPr>
            <a:r>
              <a:rPr lang="en-US" altLang="en-US" smtClean="0">
                <a:latin typeface="Arial" panose="020B0604020202020204" pitchFamily="34"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Tx/>
              <a:buChar char="•"/>
            </a:pPr>
            <a:r>
              <a:rPr lang="en-US" altLang="en-US" smtClean="0">
                <a:latin typeface="Arial" panose="020B0604020202020204" pitchFamily="34" charset="0"/>
              </a:rPr>
              <a:t>Leave only one space after periods or other punctuation marks (unless otherwise instructed by your instructor).</a:t>
            </a:r>
          </a:p>
          <a:p>
            <a:pPr marL="171450" indent="-171450" eaLnBrk="1" hangingPunct="1">
              <a:lnSpc>
                <a:spcPct val="90000"/>
              </a:lnSpc>
              <a:spcBef>
                <a:spcPct val="0"/>
              </a:spcBef>
              <a:buFontTx/>
              <a:buChar char="•"/>
            </a:pPr>
            <a:r>
              <a:rPr lang="en-US" altLang="en-US" smtClean="0">
                <a:latin typeface="Arial" panose="020B0604020202020204" pitchFamily="34" charset="0"/>
              </a:rPr>
              <a:t>Set the margins of your document to 1 inch on all sides</a:t>
            </a:r>
          </a:p>
          <a:p>
            <a:pPr marL="171450" indent="-171450" eaLnBrk="1" hangingPunct="1">
              <a:lnSpc>
                <a:spcPct val="90000"/>
              </a:lnSpc>
              <a:spcBef>
                <a:spcPct val="0"/>
              </a:spcBef>
              <a:buFontTx/>
              <a:buChar char="•"/>
            </a:pPr>
            <a:r>
              <a:rPr lang="en-US" altLang="en-US" smtClean="0">
                <a:latin typeface="Arial" panose="020B0604020202020204" pitchFamily="34" charset="0"/>
              </a:rPr>
              <a:t>Indent the first line of paragraphs one half-inch from the left margin. MLA recommends that you use the Tab key as opposed to pushing the Space Bar five times.</a:t>
            </a:r>
          </a:p>
          <a:p>
            <a:pPr marL="171450" indent="-171450"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9C620D-89BF-4413-9E1B-0D4D31E837F9}"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smtClean="0">
                <a:latin typeface="Arial" panose="020B0604020202020204" pitchFamily="34" charset="0"/>
              </a:rPr>
              <a:t>･Use italics throughout your essay for the titles of longer works</a:t>
            </a:r>
          </a:p>
          <a:p>
            <a:pPr eaLnBrk="1" hangingPunct="1">
              <a:lnSpc>
                <a:spcPct val="90000"/>
              </a:lnSpc>
              <a:spcBef>
                <a:spcPct val="0"/>
              </a:spcBef>
            </a:pPr>
            <a:r>
              <a:rPr lang="en-US" altLang="en-US" smtClean="0">
                <a:latin typeface="Arial" panose="020B0604020202020204" pitchFamily="34" charset="0"/>
              </a:rPr>
              <a:t>･If you have any endnotes, include them on a separate page before your works-cited list. Title the section Notes (centered, unformatted).</a:t>
            </a:r>
          </a:p>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CE134B3-B716-426F-B8CC-123607D9FDCB}"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smtClean="0">
                <a:latin typeface="Arial" panose="020B0604020202020204" pitchFamily="34" charset="0"/>
              </a:rPr>
              <a:t>･Do not make a title page for your paper unless specifically requested</a:t>
            </a:r>
          </a:p>
          <a:p>
            <a:pPr lvl="2" eaLnBrk="1" hangingPunct="1">
              <a:spcBef>
                <a:spcPct val="0"/>
              </a:spcBef>
            </a:pPr>
            <a:r>
              <a:rPr lang="en-US" altLang="en-US" smtClean="0">
                <a:latin typeface="Arial" panose="020B0604020202020204" pitchFamily="34" charset="0"/>
              </a:rPr>
              <a:t>･In the upper left-hand corner of the first page, list your name, your instructor's name, the course, and the date. Again, be sure to use double-spaced text.</a:t>
            </a:r>
          </a:p>
          <a:p>
            <a:pPr lvl="2" eaLnBrk="1" hangingPunct="1">
              <a:spcBef>
                <a:spcPct val="0"/>
              </a:spcBef>
            </a:pPr>
            <a:r>
              <a:rPr lang="en-US" altLang="en-US" smtClean="0">
                <a:latin typeface="Arial" panose="020B0604020202020204" pitchFamily="34" charset="0"/>
              </a:rPr>
              <a:t>･Double space again and center the title.</a:t>
            </a:r>
          </a:p>
          <a:p>
            <a:pPr lvl="2" eaLnBrk="1" hangingPunct="1">
              <a:spcBef>
                <a:spcPct val="0"/>
              </a:spcBef>
            </a:pPr>
            <a:r>
              <a:rPr lang="en-US" altLang="en-US" smtClean="0">
                <a:latin typeface="Arial" panose="020B0604020202020204" pitchFamily="34" charset="0"/>
              </a:rPr>
              <a:t>Do not underline, italicize, or place your title in quotation marks; write the title in Title Case (standard capitalization), not in all capital letters.</a:t>
            </a:r>
          </a:p>
          <a:p>
            <a:pPr lvl="2" eaLnBrk="1" hangingPunct="1">
              <a:spcBef>
                <a:spcPct val="0"/>
              </a:spcBef>
            </a:pPr>
            <a:r>
              <a:rPr lang="en-US" altLang="en-US" smtClean="0">
                <a:latin typeface="Arial" panose="020B0604020202020204" pitchFamily="34" charset="0"/>
              </a:rPr>
              <a:t>･Use quotation marks and/or italics when referring to other works in your title, just as you would in your text: Fear and Loathing in Las Vegas as Morality Play; Human Weariness in “After Apple Picking</a:t>
            </a:r>
            <a:r>
              <a:rPr lang="en-US" altLang="ja-JP" smtClean="0">
                <a:latin typeface="Arial" panose="020B0604020202020204" pitchFamily="34" charset="0"/>
              </a:rPr>
              <a:t>“</a:t>
            </a:r>
          </a:p>
          <a:p>
            <a:pPr lvl="2" eaLnBrk="1" hangingPunct="1">
              <a:spcBef>
                <a:spcPct val="0"/>
              </a:spcBef>
            </a:pPr>
            <a:r>
              <a:rPr lang="en-US" altLang="en-US" smtClean="0">
                <a:latin typeface="Arial" panose="020B0604020202020204" pitchFamily="34" charset="0"/>
              </a:rPr>
              <a:t>･Double space between the title and the first line of the text.</a:t>
            </a:r>
          </a:p>
          <a:p>
            <a:pPr lvl="2" eaLnBrk="1" hangingPunct="1">
              <a:spcBef>
                <a:spcPct val="0"/>
              </a:spcBef>
            </a:pPr>
            <a:r>
              <a:rPr lang="en-US" altLang="en-US" smtClean="0">
                <a:latin typeface="Arial" panose="020B0604020202020204" pitchFamily="34" charset="0"/>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64779AA-45F5-42D4-A6E5-D731BCCD9420}"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E06CCE73-BAD5-4E94-9AA3-9D84108EDFFE}" type="datetimeFigureOut">
              <a:rPr lang="en-US" altLang="en-US"/>
              <a:pPr>
                <a:defRPr/>
              </a:pPr>
              <a:t>5/22/2019</a:t>
            </a:fld>
            <a:endParaRPr lang="en-US" altLang="en-US"/>
          </a:p>
        </p:txBody>
      </p:sp>
      <p:sp>
        <p:nvSpPr>
          <p:cNvPr id="5"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142B6CA4-7C43-4965-A613-0F26DA38B66F}" type="slidenum">
              <a:rPr lang="en-US" altLang="en-US"/>
              <a:pPr>
                <a:defRPr/>
              </a:pPr>
              <a:t>‹#›</a:t>
            </a:fld>
            <a:endParaRPr lang="en-US" altLang="en-US"/>
          </a:p>
        </p:txBody>
      </p:sp>
    </p:spTree>
    <p:extLst>
      <p:ext uri="{BB962C8B-B14F-4D97-AF65-F5344CB8AC3E}">
        <p14:creationId xmlns:p14="http://schemas.microsoft.com/office/powerpoint/2010/main" val="1522806083"/>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1B8CBDE4-49C3-493D-BFE4-47D2C7CE27CB}" type="datetimeFigureOut">
              <a:rPr lang="en-US" altLang="en-US"/>
              <a:pPr>
                <a:defRPr/>
              </a:pPr>
              <a:t>5/22/2019</a:t>
            </a:fld>
            <a:endParaRPr lang="en-US" altLang="en-US"/>
          </a:p>
        </p:txBody>
      </p:sp>
      <p:sp>
        <p:nvSpPr>
          <p:cNvPr id="5"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51B238C6-98FB-4418-B952-DB74B65DFE52}" type="slidenum">
              <a:rPr lang="en-US" altLang="en-US"/>
              <a:pPr>
                <a:defRPr/>
              </a:pPr>
              <a:t>‹#›</a:t>
            </a:fld>
            <a:endParaRPr lang="en-US" altLang="en-US"/>
          </a:p>
        </p:txBody>
      </p:sp>
    </p:spTree>
    <p:extLst>
      <p:ext uri="{BB962C8B-B14F-4D97-AF65-F5344CB8AC3E}">
        <p14:creationId xmlns:p14="http://schemas.microsoft.com/office/powerpoint/2010/main" val="610554863"/>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5E6038BD-52DC-4952-9617-B66D7C949591}" type="datetimeFigureOut">
              <a:rPr lang="en-US" altLang="en-US"/>
              <a:pPr>
                <a:defRPr/>
              </a:pPr>
              <a:t>5/22/2019</a:t>
            </a:fld>
            <a:endParaRPr lang="en-US" altLang="en-US"/>
          </a:p>
        </p:txBody>
      </p:sp>
      <p:sp>
        <p:nvSpPr>
          <p:cNvPr id="5"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13A6101B-BF22-4560-AF7A-D418B3FE661C}" type="slidenum">
              <a:rPr lang="en-US" altLang="en-US"/>
              <a:pPr>
                <a:defRPr/>
              </a:pPr>
              <a:t>‹#›</a:t>
            </a:fld>
            <a:endParaRPr lang="en-US" altLang="en-US"/>
          </a:p>
        </p:txBody>
      </p:sp>
    </p:spTree>
    <p:extLst>
      <p:ext uri="{BB962C8B-B14F-4D97-AF65-F5344CB8AC3E}">
        <p14:creationId xmlns:p14="http://schemas.microsoft.com/office/powerpoint/2010/main" val="2501314925"/>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7C5A732D-C9D0-4C6A-950C-BABFDD0A8AD0}" type="datetimeFigureOut">
              <a:rPr lang="en-US" altLang="en-US"/>
              <a:pPr>
                <a:defRPr/>
              </a:pPr>
              <a:t>5/22/2019</a:t>
            </a:fld>
            <a:endParaRPr lang="en-US" altLang="en-US"/>
          </a:p>
        </p:txBody>
      </p:sp>
      <p:sp>
        <p:nvSpPr>
          <p:cNvPr id="5"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BA0FC54D-7088-4D7C-A2FD-4E115BC35FE4}" type="slidenum">
              <a:rPr lang="en-US" altLang="en-US"/>
              <a:pPr>
                <a:defRPr/>
              </a:pPr>
              <a:t>‹#›</a:t>
            </a:fld>
            <a:endParaRPr lang="en-US" altLang="en-US"/>
          </a:p>
        </p:txBody>
      </p:sp>
    </p:spTree>
    <p:extLst>
      <p:ext uri="{BB962C8B-B14F-4D97-AF65-F5344CB8AC3E}">
        <p14:creationId xmlns:p14="http://schemas.microsoft.com/office/powerpoint/2010/main" val="3080820244"/>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8B1EA3A0-F462-4E54-9AFB-8133CD4F01CA}" type="datetimeFigureOut">
              <a:rPr lang="en-US" altLang="en-US"/>
              <a:pPr>
                <a:defRPr/>
              </a:pPr>
              <a:t>5/22/2019</a:t>
            </a:fld>
            <a:endParaRPr lang="en-US" altLang="en-US"/>
          </a:p>
        </p:txBody>
      </p:sp>
      <p:sp>
        <p:nvSpPr>
          <p:cNvPr id="5"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8BE2FC2F-6583-40EF-BF31-4425A5E9A2ED}" type="slidenum">
              <a:rPr lang="en-US" altLang="en-US"/>
              <a:pPr>
                <a:defRPr/>
              </a:pPr>
              <a:t>‹#›</a:t>
            </a:fld>
            <a:endParaRPr lang="en-US" altLang="en-US"/>
          </a:p>
        </p:txBody>
      </p:sp>
    </p:spTree>
    <p:extLst>
      <p:ext uri="{BB962C8B-B14F-4D97-AF65-F5344CB8AC3E}">
        <p14:creationId xmlns:p14="http://schemas.microsoft.com/office/powerpoint/2010/main" val="196347208"/>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A5B35467-9EE9-4525-B186-0A2CF64205C8}" type="datetimeFigureOut">
              <a:rPr lang="en-US" altLang="en-US"/>
              <a:pPr>
                <a:defRPr/>
              </a:pPr>
              <a:t>5/22/2019</a:t>
            </a:fld>
            <a:endParaRPr lang="en-US" altLang="en-US"/>
          </a:p>
        </p:txBody>
      </p:sp>
      <p:sp>
        <p:nvSpPr>
          <p:cNvPr id="6"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974F2FF4-00A2-4489-B09E-AAE6D56CB7B9}" type="slidenum">
              <a:rPr lang="en-US" altLang="en-US"/>
              <a:pPr>
                <a:defRPr/>
              </a:pPr>
              <a:t>‹#›</a:t>
            </a:fld>
            <a:endParaRPr lang="en-US" altLang="en-US"/>
          </a:p>
        </p:txBody>
      </p:sp>
    </p:spTree>
    <p:extLst>
      <p:ext uri="{BB962C8B-B14F-4D97-AF65-F5344CB8AC3E}">
        <p14:creationId xmlns:p14="http://schemas.microsoft.com/office/powerpoint/2010/main" val="686187407"/>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01626D74-2AF5-4556-B1E2-9088942CA585}" type="datetimeFigureOut">
              <a:rPr lang="en-US" altLang="en-US"/>
              <a:pPr>
                <a:defRPr/>
              </a:pPr>
              <a:t>5/22/2019</a:t>
            </a:fld>
            <a:endParaRPr lang="en-US" altLang="en-US"/>
          </a:p>
        </p:txBody>
      </p:sp>
      <p:sp>
        <p:nvSpPr>
          <p:cNvPr id="8"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BB2E4ABE-2E42-4FEB-9BC0-DFBF0C838908}" type="slidenum">
              <a:rPr lang="en-US" altLang="en-US"/>
              <a:pPr>
                <a:defRPr/>
              </a:pPr>
              <a:t>‹#›</a:t>
            </a:fld>
            <a:endParaRPr lang="en-US" altLang="en-US"/>
          </a:p>
        </p:txBody>
      </p:sp>
    </p:spTree>
    <p:extLst>
      <p:ext uri="{BB962C8B-B14F-4D97-AF65-F5344CB8AC3E}">
        <p14:creationId xmlns:p14="http://schemas.microsoft.com/office/powerpoint/2010/main" val="189061969"/>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4CAB961C-8EF6-46C5-82AC-8D2CD357ECCC}" type="datetimeFigureOut">
              <a:rPr lang="en-US" altLang="en-US"/>
              <a:pPr>
                <a:defRPr/>
              </a:pPr>
              <a:t>5/22/2019</a:t>
            </a:fld>
            <a:endParaRPr lang="en-US" altLang="en-US"/>
          </a:p>
        </p:txBody>
      </p:sp>
      <p:sp>
        <p:nvSpPr>
          <p:cNvPr id="4"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FDEF34B4-C9D9-4F79-86EF-0B130C536C66}" type="slidenum">
              <a:rPr lang="en-US" altLang="en-US"/>
              <a:pPr>
                <a:defRPr/>
              </a:pPr>
              <a:t>‹#›</a:t>
            </a:fld>
            <a:endParaRPr lang="en-US" altLang="en-US"/>
          </a:p>
        </p:txBody>
      </p:sp>
    </p:spTree>
    <p:extLst>
      <p:ext uri="{BB962C8B-B14F-4D97-AF65-F5344CB8AC3E}">
        <p14:creationId xmlns:p14="http://schemas.microsoft.com/office/powerpoint/2010/main" val="90575019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0F7A7282-598F-4A65-8187-35B55D8B5C8B}" type="datetimeFigureOut">
              <a:rPr lang="en-US" altLang="en-US"/>
              <a:pPr>
                <a:defRPr/>
              </a:pPr>
              <a:t>5/22/2019</a:t>
            </a:fld>
            <a:endParaRPr lang="en-US" altLang="en-US"/>
          </a:p>
        </p:txBody>
      </p:sp>
      <p:sp>
        <p:nvSpPr>
          <p:cNvPr id="3"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0A0DD84F-562F-47E6-952B-24841ECD09E6}" type="slidenum">
              <a:rPr lang="en-US" altLang="en-US"/>
              <a:pPr>
                <a:defRPr/>
              </a:pPr>
              <a:t>‹#›</a:t>
            </a:fld>
            <a:endParaRPr lang="en-US" altLang="en-US"/>
          </a:p>
        </p:txBody>
      </p:sp>
    </p:spTree>
    <p:extLst>
      <p:ext uri="{BB962C8B-B14F-4D97-AF65-F5344CB8AC3E}">
        <p14:creationId xmlns:p14="http://schemas.microsoft.com/office/powerpoint/2010/main" val="1812264001"/>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44262370-EBB2-4951-816E-1CBE8D3B189C}" type="datetimeFigureOut">
              <a:rPr lang="en-US" altLang="en-US"/>
              <a:pPr>
                <a:defRPr/>
              </a:pPr>
              <a:t>5/22/2019</a:t>
            </a:fld>
            <a:endParaRPr lang="en-US" altLang="en-US"/>
          </a:p>
        </p:txBody>
      </p:sp>
      <p:sp>
        <p:nvSpPr>
          <p:cNvPr id="6"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EFB56DD0-F7D3-45DC-9266-B58CBEA38D79}" type="slidenum">
              <a:rPr lang="en-US" altLang="en-US"/>
              <a:pPr>
                <a:defRPr/>
              </a:pPr>
              <a:t>‹#›</a:t>
            </a:fld>
            <a:endParaRPr lang="en-US" altLang="en-US"/>
          </a:p>
        </p:txBody>
      </p:sp>
    </p:spTree>
    <p:extLst>
      <p:ext uri="{BB962C8B-B14F-4D97-AF65-F5344CB8AC3E}">
        <p14:creationId xmlns:p14="http://schemas.microsoft.com/office/powerpoint/2010/main" val="4249177615"/>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7E8A99-E8EA-44FC-98BE-58EC6945A7EC}"/>
              </a:ext>
            </a:extLst>
          </p:cNvPr>
          <p:cNvSpPr>
            <a:spLocks noGrp="1"/>
          </p:cNvSpPr>
          <p:nvPr>
            <p:ph type="dt" sz="half" idx="10"/>
          </p:nvPr>
        </p:nvSpPr>
        <p:spPr/>
        <p:txBody>
          <a:bodyPr/>
          <a:lstStyle>
            <a:lvl1pPr>
              <a:defRPr/>
            </a:lvl1pPr>
          </a:lstStyle>
          <a:p>
            <a:pPr>
              <a:defRPr/>
            </a:pPr>
            <a:fld id="{EB1CC3C6-71E9-46A4-AD15-891D5026C24F}" type="datetimeFigureOut">
              <a:rPr lang="en-US" altLang="en-US"/>
              <a:pPr>
                <a:defRPr/>
              </a:pPr>
              <a:t>5/22/2019</a:t>
            </a:fld>
            <a:endParaRPr lang="en-US" altLang="en-US"/>
          </a:p>
        </p:txBody>
      </p:sp>
      <p:sp>
        <p:nvSpPr>
          <p:cNvPr id="6" name="Footer Placeholder 4">
            <a:extLst>
              <a:ext uri="{FF2B5EF4-FFF2-40B4-BE49-F238E27FC236}">
                <a16:creationId xmlns:a16="http://schemas.microsoft.com/office/drawing/2014/main" id="{FFB88E4F-5C94-41C5-A76D-186AF841C3F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3E1D758-DC7C-47B9-A89C-C0AEFC789C2E}"/>
              </a:ext>
            </a:extLst>
          </p:cNvPr>
          <p:cNvSpPr>
            <a:spLocks noGrp="1"/>
          </p:cNvSpPr>
          <p:nvPr>
            <p:ph type="sldNum" sz="quarter" idx="12"/>
          </p:nvPr>
        </p:nvSpPr>
        <p:spPr/>
        <p:txBody>
          <a:bodyPr/>
          <a:lstStyle>
            <a:lvl1pPr>
              <a:defRPr/>
            </a:lvl1pPr>
          </a:lstStyle>
          <a:p>
            <a:pPr>
              <a:defRPr/>
            </a:pPr>
            <a:fld id="{284F6929-2F57-40C1-8056-E832EBF0AAB7}" type="slidenum">
              <a:rPr lang="en-US" altLang="en-US"/>
              <a:pPr>
                <a:defRPr/>
              </a:pPr>
              <a:t>‹#›</a:t>
            </a:fld>
            <a:endParaRPr lang="en-US" altLang="en-US"/>
          </a:p>
        </p:txBody>
      </p:sp>
    </p:spTree>
    <p:extLst>
      <p:ext uri="{BB962C8B-B14F-4D97-AF65-F5344CB8AC3E}">
        <p14:creationId xmlns:p14="http://schemas.microsoft.com/office/powerpoint/2010/main" val="4044541339"/>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777E8A99-E8EA-44FC-98BE-58EC6945A7E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7BA50FEE-9B28-4CCF-B53E-71E5C17DD5AC}" type="datetimeFigureOut">
              <a:rPr lang="en-US" altLang="en-US"/>
              <a:pPr>
                <a:defRPr/>
              </a:pPr>
              <a:t>5/22/2019</a:t>
            </a:fld>
            <a:endParaRPr lang="en-US" altLang="en-US"/>
          </a:p>
        </p:txBody>
      </p:sp>
      <p:sp>
        <p:nvSpPr>
          <p:cNvPr id="5" name="Footer Placeholder 4">
            <a:extLst>
              <a:ext uri="{FF2B5EF4-FFF2-40B4-BE49-F238E27FC236}">
                <a16:creationId xmlns:a16="http://schemas.microsoft.com/office/drawing/2014/main" id="{FFB88E4F-5C94-41C5-A76D-186AF841C3F9}"/>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E3E1D758-DC7C-47B9-A89C-C0AEFC789C2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594BCDC-DBB7-4C4A-BBB8-DF243D1F7E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beyonc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atlantic.com/magazine/archive/2015/01/the-death-of-the-artist-and-the-birth-of-the-creative-entrepreneur/383497/"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hulu.com/watch/511318"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B8C2146B-F3D1-445B-8E92-10254543D5B7}"/>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02" name="Picture 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02474FF6-AEBF-4C6B-A83B-8144BDB06057}"/>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MLA 8th Edition Formatting and Style Guide</a:t>
            </a:r>
          </a:p>
        </p:txBody>
      </p:sp>
      <p:sp>
        <p:nvSpPr>
          <p:cNvPr id="4100" name="TextBox 1"/>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endParaRPr lang="en-US" altLang="en-US" sz="1800">
              <a:latin typeface="Optima" charset="0"/>
            </a:endParaRPr>
          </a:p>
        </p:txBody>
      </p:sp>
      <p:grpSp>
        <p:nvGrpSpPr>
          <p:cNvPr id="22531" name="Group 9"/>
          <p:cNvGrpSpPr>
            <a:grpSpLocks/>
          </p:cNvGrpSpPr>
          <p:nvPr/>
        </p:nvGrpSpPr>
        <p:grpSpPr bwMode="auto">
          <a:xfrm>
            <a:off x="1128713" y="0"/>
            <a:ext cx="6773862" cy="2022475"/>
            <a:chOff x="0" y="0"/>
            <a:chExt cx="9144000" cy="2762588"/>
          </a:xfrm>
        </p:grpSpPr>
        <p:grpSp>
          <p:nvGrpSpPr>
            <p:cNvPr id="22533" name="Group 1"/>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3E9A92BB-7DB7-43B5-9C48-A5E53E51ADD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2536" name="Picture 1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4" name="TextBox 11"/>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F1C6804E-153A-4C65-8565-A0E204DF9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Section Headings are generally optional:</a:t>
            </a:r>
          </a:p>
          <a:p>
            <a:pPr eaLnBrk="1" hangingPunct="1">
              <a:spcBef>
                <a:spcPct val="0"/>
              </a:spcBef>
              <a:buFontTx/>
              <a:buNone/>
            </a:pPr>
            <a:endParaRPr lang="en-US" altLang="en-US" sz="600" b="1">
              <a:latin typeface="Optima" charset="0"/>
            </a:endParaRPr>
          </a:p>
          <a:p>
            <a:pPr lvl="1" eaLnBrk="1" hangingPunct="1">
              <a:spcBef>
                <a:spcPct val="0"/>
              </a:spcBef>
              <a:buFont typeface="Arial" panose="020B0604020202020204" pitchFamily="34" charset="0"/>
              <a:buChar char="•"/>
            </a:pPr>
            <a:r>
              <a:rPr lang="en-US" altLang="en-US" sz="2400">
                <a:latin typeface="Optima"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charset="0"/>
              </a:rPr>
              <a:t>Headings should be consistent in grammar and formatting but, otherwise, are up to you</a:t>
            </a:r>
          </a:p>
        </p:txBody>
      </p:sp>
      <p:grpSp>
        <p:nvGrpSpPr>
          <p:cNvPr id="24579" name="Group 8"/>
          <p:cNvGrpSpPr>
            <a:grpSpLocks/>
          </p:cNvGrpSpPr>
          <p:nvPr/>
        </p:nvGrpSpPr>
        <p:grpSpPr bwMode="auto">
          <a:xfrm>
            <a:off x="1128713" y="0"/>
            <a:ext cx="6773862" cy="2022475"/>
            <a:chOff x="0" y="0"/>
            <a:chExt cx="9144000" cy="2762588"/>
          </a:xfrm>
        </p:grpSpPr>
        <p:grpSp>
          <p:nvGrpSpPr>
            <p:cNvPr id="24587"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56482AB-27DA-4422-9BA7-1D556077532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4590"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8"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Formatting Section Headings</a:t>
              </a:r>
            </a:p>
          </p:txBody>
        </p:sp>
      </p:grpSp>
      <p:sp>
        <p:nvSpPr>
          <p:cNvPr id="24580" name="TextBox 13"/>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1800" b="1">
                <a:solidFill>
                  <a:srgbClr val="0070C0"/>
                </a:solidFill>
                <a:latin typeface="Optima" charset="0"/>
              </a:rPr>
              <a:t>OR</a:t>
            </a:r>
          </a:p>
        </p:txBody>
      </p:sp>
      <p:grpSp>
        <p:nvGrpSpPr>
          <p:cNvPr id="24581" name="Group 16"/>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C259A4A2-B12E-4DEC-B32E-CA366F138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40A7305E-71BA-4125-97AF-83828AA72E1C}"/>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24582" name="Group 17"/>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79BF97CE-E2D9-497C-9605-334F73F6E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23C2F4DC-A98A-42BA-B465-D2B25263B014}"/>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000" b="1">
                <a:latin typeface="Optima" charset="0"/>
              </a:rPr>
              <a:t>Numbered (all flush left with no underlining, bold, or italics):</a:t>
            </a:r>
          </a:p>
          <a:p>
            <a:pPr eaLnBrk="1" hangingPunct="1">
              <a:spcBef>
                <a:spcPct val="0"/>
              </a:spcBef>
              <a:buFontTx/>
              <a:buNone/>
            </a:pPr>
            <a:r>
              <a:rPr lang="en-US" altLang="en-US" sz="2000" b="1">
                <a:latin typeface="Optima" charset="0"/>
              </a:rPr>
              <a:t>	</a:t>
            </a:r>
            <a:r>
              <a:rPr lang="en-US" altLang="en-US" sz="2000">
                <a:latin typeface="Optima" charset="0"/>
              </a:rPr>
              <a:t>Example:</a:t>
            </a:r>
          </a:p>
          <a:p>
            <a:pPr eaLnBrk="1" hangingPunct="1">
              <a:spcBef>
                <a:spcPct val="0"/>
              </a:spcBef>
              <a:buFontTx/>
              <a:buNone/>
            </a:pPr>
            <a:endParaRPr lang="en-US" altLang="en-US" sz="600" b="1">
              <a:latin typeface="Optima" charset="0"/>
            </a:endParaRPr>
          </a:p>
          <a:p>
            <a:pPr eaLnBrk="1" hangingPunct="1">
              <a:lnSpc>
                <a:spcPct val="150000"/>
              </a:lnSpc>
              <a:spcBef>
                <a:spcPct val="0"/>
              </a:spcBef>
              <a:buFontTx/>
              <a:buNone/>
            </a:pPr>
            <a:r>
              <a:rPr lang="en-US" altLang="en-US" sz="2000">
                <a:solidFill>
                  <a:srgbClr val="0070C0"/>
                </a:solidFill>
                <a:latin typeface="Optima" charset="0"/>
              </a:rPr>
              <a:t>1. Soil Conservation</a:t>
            </a:r>
          </a:p>
          <a:p>
            <a:pPr eaLnBrk="1" hangingPunct="1">
              <a:lnSpc>
                <a:spcPct val="150000"/>
              </a:lnSpc>
              <a:spcBef>
                <a:spcPct val="0"/>
              </a:spcBef>
              <a:buFontTx/>
              <a:buNone/>
            </a:pPr>
            <a:r>
              <a:rPr lang="en-US" altLang="en-US" sz="2000">
                <a:solidFill>
                  <a:srgbClr val="0070C0"/>
                </a:solidFill>
                <a:latin typeface="Optima" charset="0"/>
              </a:rPr>
              <a:t>1.1 Erosion</a:t>
            </a:r>
          </a:p>
          <a:p>
            <a:pPr eaLnBrk="1" hangingPunct="1">
              <a:lnSpc>
                <a:spcPct val="150000"/>
              </a:lnSpc>
              <a:spcBef>
                <a:spcPct val="0"/>
              </a:spcBef>
              <a:buFontTx/>
              <a:buNone/>
            </a:pPr>
            <a:r>
              <a:rPr lang="en-US" altLang="en-US" sz="2000">
                <a:solidFill>
                  <a:srgbClr val="0070C0"/>
                </a:solidFill>
                <a:latin typeface="Optima" charset="0"/>
              </a:rPr>
              <a:t>1.2 Terracing</a:t>
            </a:r>
          </a:p>
          <a:p>
            <a:pPr eaLnBrk="1" hangingPunct="1">
              <a:lnSpc>
                <a:spcPct val="150000"/>
              </a:lnSpc>
              <a:spcBef>
                <a:spcPct val="0"/>
              </a:spcBef>
              <a:buFontTx/>
              <a:buNone/>
            </a:pPr>
            <a:r>
              <a:rPr lang="en-US" altLang="en-US" sz="2000">
                <a:solidFill>
                  <a:srgbClr val="0070C0"/>
                </a:solidFill>
                <a:latin typeface="Optima" charset="0"/>
              </a:rPr>
              <a:t>2. Water Conservation</a:t>
            </a:r>
          </a:p>
          <a:p>
            <a:pPr eaLnBrk="1" hangingPunct="1">
              <a:lnSpc>
                <a:spcPct val="150000"/>
              </a:lnSpc>
              <a:spcBef>
                <a:spcPct val="0"/>
              </a:spcBef>
              <a:buFontTx/>
              <a:buNone/>
            </a:pPr>
            <a:r>
              <a:rPr lang="en-US" altLang="en-US" sz="2000">
                <a:solidFill>
                  <a:srgbClr val="0070C0"/>
                </a:solidFill>
                <a:latin typeface="Optima" charset="0"/>
              </a:rPr>
              <a:t>3. Energy Conservation</a:t>
            </a:r>
          </a:p>
        </p:txBody>
      </p:sp>
      <p:sp>
        <p:nvSpPr>
          <p:cNvPr id="26627" name="TextBox 4"/>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000" b="1">
                <a:latin typeface="Optima" charset="0"/>
              </a:rPr>
              <a:t>Unnumbered (by level):</a:t>
            </a:r>
          </a:p>
          <a:p>
            <a:pPr eaLnBrk="1" hangingPunct="1">
              <a:spcBef>
                <a:spcPct val="0"/>
              </a:spcBef>
              <a:buFontTx/>
              <a:buNone/>
            </a:pPr>
            <a:r>
              <a:rPr lang="en-US" altLang="en-US" sz="2000">
                <a:latin typeface="Optima" charset="0"/>
              </a:rPr>
              <a:t>	</a:t>
            </a:r>
          </a:p>
          <a:p>
            <a:pPr eaLnBrk="1" hangingPunct="1">
              <a:spcBef>
                <a:spcPct val="0"/>
              </a:spcBef>
              <a:buFontTx/>
              <a:buNone/>
            </a:pPr>
            <a:r>
              <a:rPr lang="en-US" altLang="en-US" sz="2000">
                <a:latin typeface="Optima" charset="0"/>
              </a:rPr>
              <a:t>	Example:</a:t>
            </a:r>
          </a:p>
          <a:p>
            <a:pPr eaLnBrk="1" hangingPunct="1">
              <a:spcBef>
                <a:spcPct val="0"/>
              </a:spcBef>
              <a:buFontTx/>
              <a:buNone/>
            </a:pPr>
            <a:endParaRPr lang="en-US" altLang="en-US" sz="600">
              <a:solidFill>
                <a:schemeClr val="accent2"/>
              </a:solidFill>
              <a:latin typeface="Optima" charset="0"/>
            </a:endParaRPr>
          </a:p>
          <a:p>
            <a:pPr eaLnBrk="1" hangingPunct="1">
              <a:lnSpc>
                <a:spcPct val="150000"/>
              </a:lnSpc>
              <a:spcBef>
                <a:spcPct val="0"/>
              </a:spcBef>
              <a:buFontTx/>
              <a:buNone/>
            </a:pPr>
            <a:r>
              <a:rPr lang="en-US" altLang="en-US" sz="2000" b="1">
                <a:solidFill>
                  <a:srgbClr val="0070C0"/>
                </a:solidFill>
                <a:latin typeface="Optima" charset="0"/>
              </a:rPr>
              <a:t>Level 1: bold, flush left</a:t>
            </a:r>
          </a:p>
          <a:p>
            <a:pPr eaLnBrk="1" hangingPunct="1">
              <a:lnSpc>
                <a:spcPct val="150000"/>
              </a:lnSpc>
              <a:spcBef>
                <a:spcPct val="0"/>
              </a:spcBef>
              <a:buFontTx/>
              <a:buNone/>
            </a:pPr>
            <a:r>
              <a:rPr lang="en-US" altLang="en-US" sz="2000" i="1">
                <a:solidFill>
                  <a:srgbClr val="0070C0"/>
                </a:solidFill>
                <a:latin typeface="Optima" charset="0"/>
              </a:rPr>
              <a:t>Level 2: italics, flush left</a:t>
            </a:r>
            <a:endParaRPr lang="en-US" altLang="en-US" sz="2000">
              <a:solidFill>
                <a:srgbClr val="0070C0"/>
              </a:solidFill>
              <a:latin typeface="Optima" charset="0"/>
              <a:ea typeface="ヒラギノ角ゴ Pro W3" charset="-128"/>
            </a:endParaRPr>
          </a:p>
          <a:p>
            <a:pPr algn="ctr" eaLnBrk="1" hangingPunct="1">
              <a:lnSpc>
                <a:spcPct val="150000"/>
              </a:lnSpc>
              <a:spcBef>
                <a:spcPct val="0"/>
              </a:spcBef>
              <a:buFontTx/>
              <a:buNone/>
            </a:pPr>
            <a:r>
              <a:rPr lang="en-US" altLang="en-US" sz="2000" b="1">
                <a:solidFill>
                  <a:srgbClr val="0070C0"/>
                </a:solidFill>
                <a:latin typeface="Optima" charset="0"/>
                <a:ea typeface="ヒラギノ角ゴ Pro W3" charset="-128"/>
              </a:rPr>
              <a:t>Level 3: centered, bold</a:t>
            </a:r>
            <a:endParaRPr lang="en-US" altLang="en-US" sz="2000" b="1" i="1">
              <a:solidFill>
                <a:srgbClr val="0070C0"/>
              </a:solidFill>
              <a:latin typeface="Optima" charset="0"/>
              <a:ea typeface="ヒラギノ角ゴ Pro W3" charset="-128"/>
            </a:endParaRPr>
          </a:p>
          <a:p>
            <a:pPr algn="ctr" eaLnBrk="1" hangingPunct="1">
              <a:lnSpc>
                <a:spcPct val="150000"/>
              </a:lnSpc>
              <a:spcBef>
                <a:spcPct val="0"/>
              </a:spcBef>
              <a:buFontTx/>
              <a:buNone/>
            </a:pPr>
            <a:r>
              <a:rPr lang="en-US" altLang="en-US" sz="2000" i="1">
                <a:solidFill>
                  <a:srgbClr val="0070C0"/>
                </a:solidFill>
                <a:latin typeface="Optima" charset="0"/>
                <a:ea typeface="ヒラギノ角ゴ Pro W3" charset="-128"/>
              </a:rPr>
              <a:t>Level 4: centered, italics</a:t>
            </a:r>
          </a:p>
          <a:p>
            <a:pPr eaLnBrk="1" hangingPunct="1">
              <a:lnSpc>
                <a:spcPct val="150000"/>
              </a:lnSpc>
              <a:spcBef>
                <a:spcPct val="0"/>
              </a:spcBef>
              <a:buFontTx/>
              <a:buNone/>
            </a:pPr>
            <a:r>
              <a:rPr lang="en-US" altLang="en-US" sz="2000" u="sng">
                <a:solidFill>
                  <a:srgbClr val="0070C0"/>
                </a:solidFill>
                <a:latin typeface="Optima" charset="0"/>
                <a:ea typeface="ヒラギノ角ゴ Pro W3" charset="-128"/>
              </a:rPr>
              <a:t>Level 5: underlined, flush left</a:t>
            </a:r>
          </a:p>
        </p:txBody>
      </p:sp>
      <p:grpSp>
        <p:nvGrpSpPr>
          <p:cNvPr id="26628" name="Group 8"/>
          <p:cNvGrpSpPr>
            <a:grpSpLocks/>
          </p:cNvGrpSpPr>
          <p:nvPr/>
        </p:nvGrpSpPr>
        <p:grpSpPr bwMode="auto">
          <a:xfrm>
            <a:off x="1128713" y="0"/>
            <a:ext cx="6773862" cy="2022475"/>
            <a:chOff x="0" y="0"/>
            <a:chExt cx="9144000" cy="2762588"/>
          </a:xfrm>
        </p:grpSpPr>
        <p:grpSp>
          <p:nvGrpSpPr>
            <p:cNvPr id="26630"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8D83906E-B743-4E07-A5B9-5FA8711C5CA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6633"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84A08D44-1D9C-4EDE-8924-348D07F834CB}"/>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charset="0"/>
              </a:rPr>
              <a:t>An </a:t>
            </a:r>
            <a:r>
              <a:rPr lang="en-US" altLang="en-US" sz="2400" b="1">
                <a:solidFill>
                  <a:srgbClr val="000090"/>
                </a:solidFill>
                <a:latin typeface="Optima" charset="0"/>
              </a:rPr>
              <a:t>in-text citation </a:t>
            </a:r>
            <a:r>
              <a:rPr lang="en-US" altLang="en-US" sz="2400">
                <a:latin typeface="Optima"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charset="0"/>
              </a:rPr>
              <a:t>In general, the in-text citation will be the author’s last name (or abbreviated title) with a page number, enclosed in parentheses.</a:t>
            </a:r>
          </a:p>
        </p:txBody>
      </p:sp>
      <p:grpSp>
        <p:nvGrpSpPr>
          <p:cNvPr id="28675" name="Group 8"/>
          <p:cNvGrpSpPr>
            <a:grpSpLocks/>
          </p:cNvGrpSpPr>
          <p:nvPr/>
        </p:nvGrpSpPr>
        <p:grpSpPr bwMode="auto">
          <a:xfrm>
            <a:off x="1128713" y="0"/>
            <a:ext cx="6773862" cy="2022475"/>
            <a:chOff x="0" y="0"/>
            <a:chExt cx="9144000" cy="2762588"/>
          </a:xfrm>
        </p:grpSpPr>
        <p:grpSp>
          <p:nvGrpSpPr>
            <p:cNvPr id="28676"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2936565-8D0E-4DF3-A8D3-0C56EC2DEF5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867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
          <p:cNvGrpSpPr>
            <a:grpSpLocks/>
          </p:cNvGrpSpPr>
          <p:nvPr/>
        </p:nvGrpSpPr>
        <p:grpSpPr bwMode="auto">
          <a:xfrm>
            <a:off x="1128713" y="0"/>
            <a:ext cx="6773862" cy="2022475"/>
            <a:chOff x="0" y="0"/>
            <a:chExt cx="9144000" cy="2762588"/>
          </a:xfrm>
        </p:grpSpPr>
        <p:grpSp>
          <p:nvGrpSpPr>
            <p:cNvPr id="30725"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8BE04108-4BD4-4980-AABA-A78344AF7C0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0728"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6"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Author-Page Style</a:t>
              </a:r>
            </a:p>
          </p:txBody>
        </p:sp>
      </p:grpSp>
      <p:sp>
        <p:nvSpPr>
          <p:cNvPr id="30723" name="TextBox 13"/>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000">
                <a:latin typeface="Optima" charset="0"/>
              </a:rPr>
              <a:t>Wordsworth, William. </a:t>
            </a:r>
            <a:r>
              <a:rPr lang="en-US" altLang="en-US" sz="2000" i="1">
                <a:latin typeface="Optima" charset="0"/>
              </a:rPr>
              <a:t>Lyrical Ballads</a:t>
            </a:r>
            <a:r>
              <a:rPr lang="en-US" altLang="en-US" sz="2000">
                <a:latin typeface="Optima" charset="0"/>
              </a:rPr>
              <a:t>. Oxford UP, 1967. </a:t>
            </a:r>
            <a:endParaRPr lang="en-US" altLang="en-US" sz="2000"/>
          </a:p>
        </p:txBody>
      </p:sp>
      <p:pic>
        <p:nvPicPr>
          <p:cNvPr id="307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8"/>
          <p:cNvGrpSpPr>
            <a:grpSpLocks/>
          </p:cNvGrpSpPr>
          <p:nvPr/>
        </p:nvGrpSpPr>
        <p:grpSpPr bwMode="auto">
          <a:xfrm>
            <a:off x="1128713" y="0"/>
            <a:ext cx="6773862" cy="2022475"/>
            <a:chOff x="0" y="0"/>
            <a:chExt cx="9144000" cy="2762588"/>
          </a:xfrm>
        </p:grpSpPr>
        <p:grpSp>
          <p:nvGrpSpPr>
            <p:cNvPr id="32773"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023337D-FAAD-4906-BCEC-75D5C5DC2C3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2776"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Print Source with Author</a:t>
              </a:r>
            </a:p>
          </p:txBody>
        </p:sp>
      </p:grpSp>
      <p:sp>
        <p:nvSpPr>
          <p:cNvPr id="32771" name="TextBox 7"/>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800" b="1">
                <a:latin typeface="Optima" charset="0"/>
              </a:rPr>
              <a:t>For the following print source</a:t>
            </a:r>
          </a:p>
          <a:p>
            <a:pPr eaLnBrk="1" hangingPunct="1">
              <a:spcBef>
                <a:spcPct val="0"/>
              </a:spcBef>
              <a:buFontTx/>
              <a:buNone/>
            </a:pPr>
            <a:endParaRPr lang="en-US" altLang="en-US" sz="1200" b="1">
              <a:latin typeface="Optima" charset="0"/>
            </a:endParaRPr>
          </a:p>
          <a:p>
            <a:pPr eaLnBrk="1" hangingPunct="1">
              <a:spcBef>
                <a:spcPct val="0"/>
              </a:spcBef>
              <a:buFontTx/>
              <a:buNone/>
            </a:pPr>
            <a:r>
              <a:rPr lang="en-US" altLang="en-US" sz="2000">
                <a:solidFill>
                  <a:srgbClr val="0070C0"/>
                </a:solidFill>
                <a:latin typeface="Optima" charset="0"/>
              </a:rPr>
              <a:t>Burke, Kenneth. </a:t>
            </a:r>
            <a:r>
              <a:rPr lang="en-US" altLang="en-US" sz="2000" i="1">
                <a:solidFill>
                  <a:srgbClr val="0070C0"/>
                </a:solidFill>
                <a:latin typeface="Optima" charset="0"/>
              </a:rPr>
              <a:t>Language as Symbolic Action: Essays on Life, Literature,   </a:t>
            </a:r>
          </a:p>
          <a:p>
            <a:pPr eaLnBrk="1" hangingPunct="1">
              <a:spcBef>
                <a:spcPct val="0"/>
              </a:spcBef>
              <a:buFontTx/>
              <a:buNone/>
            </a:pPr>
            <a:r>
              <a:rPr lang="en-US" altLang="en-US" sz="2000" i="1">
                <a:solidFill>
                  <a:srgbClr val="0070C0"/>
                </a:solidFill>
                <a:latin typeface="Optima" charset="0"/>
              </a:rPr>
              <a:t>     and Method</a:t>
            </a:r>
            <a:r>
              <a:rPr lang="en-US" altLang="en-US" sz="2000">
                <a:solidFill>
                  <a:srgbClr val="0070C0"/>
                </a:solidFill>
                <a:latin typeface="Optima" charset="0"/>
              </a:rPr>
              <a:t>. U of California P, 1966.</a:t>
            </a:r>
          </a:p>
          <a:p>
            <a:pPr eaLnBrk="1" hangingPunct="1">
              <a:spcBef>
                <a:spcPct val="0"/>
              </a:spcBef>
              <a:buFontTx/>
              <a:buNone/>
            </a:pPr>
            <a:endParaRPr lang="en-US" altLang="en-US" sz="1200" b="1">
              <a:latin typeface="Optima" charset="0"/>
            </a:endParaRPr>
          </a:p>
          <a:p>
            <a:pPr eaLnBrk="1" hangingPunct="1">
              <a:spcBef>
                <a:spcPct val="0"/>
              </a:spcBef>
              <a:buFontTx/>
              <a:buNone/>
            </a:pPr>
            <a:r>
              <a:rPr lang="en-US" altLang="en-US" sz="2400">
                <a:latin typeface="Optima"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charset="0"/>
            </a:endParaRPr>
          </a:p>
        </p:txBody>
      </p:sp>
      <p:pic>
        <p:nvPicPr>
          <p:cNvPr id="327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rPr>
              <a:t>How to cite a work with no known author</a:t>
            </a:r>
            <a:r>
              <a:rPr lang="en-US" altLang="en-US" sz="2400">
                <a:latin typeface="Optima" charset="0"/>
              </a:rPr>
              <a:t>:</a:t>
            </a:r>
          </a:p>
          <a:p>
            <a:pPr eaLnBrk="1" hangingPunct="1">
              <a:lnSpc>
                <a:spcPct val="150000"/>
              </a:lnSpc>
              <a:spcBef>
                <a:spcPct val="0"/>
              </a:spcBef>
              <a:buFontTx/>
              <a:buNone/>
            </a:pPr>
            <a:r>
              <a:rPr lang="en-US" altLang="en-US" sz="2400">
                <a:solidFill>
                  <a:srgbClr val="0070C0"/>
                </a:solidFill>
                <a:latin typeface="Optima" charset="0"/>
              </a:rPr>
              <a:t>We see so many global warming hotspots in North America likely because this region has </a:t>
            </a:r>
            <a:r>
              <a:rPr lang="en-US" altLang="ja-JP" sz="2400">
                <a:solidFill>
                  <a:srgbClr val="0070C0"/>
                </a:solidFill>
                <a:latin typeface="Optima" charset="0"/>
                <a:ea typeface="ヒラギノ角ゴ Pro W3" charset="-128"/>
              </a:rPr>
              <a:t>“more readily accessible climatic data and more comprehensive programs to monitor and study environmental change…” (“Impact of Global Warming” 6).</a:t>
            </a:r>
            <a:endParaRPr lang="en-US" altLang="en-US" sz="2400">
              <a:solidFill>
                <a:srgbClr val="0070C0"/>
              </a:solidFill>
              <a:latin typeface="Optima" charset="0"/>
              <a:ea typeface="ヒラギノ角ゴ Pro W3" charset="-128"/>
            </a:endParaRPr>
          </a:p>
        </p:txBody>
      </p:sp>
      <p:grpSp>
        <p:nvGrpSpPr>
          <p:cNvPr id="34819" name="Group 8"/>
          <p:cNvGrpSpPr>
            <a:grpSpLocks/>
          </p:cNvGrpSpPr>
          <p:nvPr/>
        </p:nvGrpSpPr>
        <p:grpSpPr bwMode="auto">
          <a:xfrm>
            <a:off x="1128713" y="0"/>
            <a:ext cx="6773862" cy="2022475"/>
            <a:chOff x="0" y="0"/>
            <a:chExt cx="9144000" cy="2762588"/>
          </a:xfrm>
        </p:grpSpPr>
        <p:grpSp>
          <p:nvGrpSpPr>
            <p:cNvPr id="34820"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6FCF60E8-F18B-4B2B-9F4D-B1593A6F46D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4823"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1"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charset="0"/>
                <a:ea typeface="ヒラギノ角ゴ Pro W3" charset="-128"/>
              </a:rPr>
              <a:t>“The Impact of Global Warming in North America.” </a:t>
            </a:r>
            <a:r>
              <a:rPr lang="en-US" altLang="en-US" sz="2400" i="1">
                <a:solidFill>
                  <a:srgbClr val="0070C0"/>
                </a:solidFill>
                <a:latin typeface="Optima" charset="0"/>
                <a:ea typeface="ヒラギノ角ゴ Pro W3" charset="-128"/>
              </a:rPr>
              <a:t>Global 	Warming: Early Signs</a:t>
            </a:r>
            <a:r>
              <a:rPr lang="en-US" altLang="en-US" sz="2400">
                <a:solidFill>
                  <a:srgbClr val="0070C0"/>
                </a:solidFill>
                <a:latin typeface="Optima" charset="0"/>
                <a:ea typeface="ヒラギノ角ゴ Pro W3" charset="-128"/>
              </a:rPr>
              <a:t>. 1999. Accessed 23 Mar. 2009.</a:t>
            </a:r>
          </a:p>
        </p:txBody>
      </p:sp>
      <p:grpSp>
        <p:nvGrpSpPr>
          <p:cNvPr id="36867" name="Group 8"/>
          <p:cNvGrpSpPr>
            <a:grpSpLocks/>
          </p:cNvGrpSpPr>
          <p:nvPr/>
        </p:nvGrpSpPr>
        <p:grpSpPr bwMode="auto">
          <a:xfrm>
            <a:off x="1128713" y="0"/>
            <a:ext cx="6773862" cy="2022475"/>
            <a:chOff x="0" y="0"/>
            <a:chExt cx="9144000" cy="2762588"/>
          </a:xfrm>
        </p:grpSpPr>
        <p:grpSp>
          <p:nvGrpSpPr>
            <p:cNvPr id="36868"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87CA92B-6ED3-4E17-A653-A182444A5FE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6871"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60000"/>
              </a:lnSpc>
              <a:spcBef>
                <a:spcPct val="0"/>
              </a:spcBef>
              <a:buFontTx/>
              <a:buNone/>
            </a:pPr>
            <a:r>
              <a:rPr lang="en-US" altLang="en-US" sz="2400" b="1">
                <a:latin typeface="Optima" charset="0"/>
              </a:rPr>
              <a:t>Works with Multiple Editions</a:t>
            </a:r>
          </a:p>
          <a:p>
            <a:pPr eaLnBrk="1" hangingPunct="1">
              <a:lnSpc>
                <a:spcPct val="160000"/>
              </a:lnSpc>
              <a:spcBef>
                <a:spcPct val="0"/>
              </a:spcBef>
              <a:buFontTx/>
              <a:buNone/>
            </a:pPr>
            <a:r>
              <a:rPr lang="en-US" altLang="en-US" sz="2000" i="1">
                <a:latin typeface="Optima" charset="0"/>
              </a:rPr>
              <a:t>In-text example:</a:t>
            </a:r>
          </a:p>
          <a:p>
            <a:pPr eaLnBrk="1" hangingPunct="1">
              <a:lnSpc>
                <a:spcPct val="160000"/>
              </a:lnSpc>
              <a:spcBef>
                <a:spcPct val="0"/>
              </a:spcBef>
              <a:buFontTx/>
              <a:buNone/>
            </a:pPr>
            <a:r>
              <a:rPr lang="en-US" altLang="en-US" sz="2000">
                <a:solidFill>
                  <a:srgbClr val="0070C0"/>
                </a:solidFill>
                <a:latin typeface="Optima" charset="0"/>
              </a:rPr>
              <a:t>Marx and Engels described human history as marked by class struggles (79; ch. 1).</a:t>
            </a:r>
          </a:p>
          <a:p>
            <a:pPr eaLnBrk="1" hangingPunct="1">
              <a:lnSpc>
                <a:spcPct val="160000"/>
              </a:lnSpc>
              <a:spcBef>
                <a:spcPct val="0"/>
              </a:spcBef>
              <a:buFontTx/>
              <a:buNone/>
            </a:pPr>
            <a:r>
              <a:rPr lang="en-US" altLang="en-US" sz="2400" b="1">
                <a:latin typeface="Optima" charset="0"/>
              </a:rPr>
              <a:t>Authors with Same Last Names</a:t>
            </a:r>
          </a:p>
          <a:p>
            <a:pPr eaLnBrk="1" hangingPunct="1">
              <a:lnSpc>
                <a:spcPct val="160000"/>
              </a:lnSpc>
              <a:spcBef>
                <a:spcPct val="0"/>
              </a:spcBef>
              <a:buFontTx/>
              <a:buNone/>
            </a:pPr>
            <a:r>
              <a:rPr lang="en-US" altLang="en-US" sz="2000" i="1">
                <a:latin typeface="Optima" charset="0"/>
              </a:rPr>
              <a:t>In-text example:</a:t>
            </a:r>
          </a:p>
          <a:p>
            <a:pPr eaLnBrk="1" hangingPunct="1">
              <a:lnSpc>
                <a:spcPct val="160000"/>
              </a:lnSpc>
              <a:spcBef>
                <a:spcPct val="0"/>
              </a:spcBef>
              <a:buFontTx/>
              <a:buNone/>
            </a:pPr>
            <a:r>
              <a:rPr lang="en-US" altLang="en-US" sz="2000">
                <a:solidFill>
                  <a:srgbClr val="0070C0"/>
                </a:solidFill>
                <a:latin typeface="Optima"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charset="0"/>
              </a:rPr>
              <a:t>children (R. Miller 12), others note that the advantages for medical research outweigh this consideration (A. Miller 46).</a:t>
            </a:r>
          </a:p>
        </p:txBody>
      </p:sp>
      <p:grpSp>
        <p:nvGrpSpPr>
          <p:cNvPr id="38915" name="Group 8"/>
          <p:cNvGrpSpPr>
            <a:grpSpLocks/>
          </p:cNvGrpSpPr>
          <p:nvPr/>
        </p:nvGrpSpPr>
        <p:grpSpPr bwMode="auto">
          <a:xfrm>
            <a:off x="1128713" y="0"/>
            <a:ext cx="7000875" cy="2022475"/>
            <a:chOff x="0" y="0"/>
            <a:chExt cx="9451740" cy="2762588"/>
          </a:xfrm>
        </p:grpSpPr>
        <p:grpSp>
          <p:nvGrpSpPr>
            <p:cNvPr id="38916"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2E4F110-6F4A-4FA1-90F3-D4A67D3B1651}"/>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891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10"/>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60000"/>
              </a:lnSpc>
              <a:spcBef>
                <a:spcPct val="0"/>
              </a:spcBef>
              <a:buFontTx/>
              <a:buNone/>
            </a:pPr>
            <a:r>
              <a:rPr lang="en-US" altLang="en-US" sz="2400" b="1">
                <a:latin typeface="Optima" charset="0"/>
              </a:rPr>
              <a:t>Work by Multiple Authors</a:t>
            </a:r>
          </a:p>
          <a:p>
            <a:pPr eaLnBrk="1" hangingPunct="1">
              <a:lnSpc>
                <a:spcPct val="160000"/>
              </a:lnSpc>
              <a:spcBef>
                <a:spcPct val="0"/>
              </a:spcBef>
              <a:buFontTx/>
              <a:buNone/>
            </a:pPr>
            <a:r>
              <a:rPr lang="en-US" altLang="en-US" sz="2000" i="1">
                <a:latin typeface="Optima" charset="0"/>
              </a:rPr>
              <a:t>In-text Examples:</a:t>
            </a:r>
          </a:p>
          <a:p>
            <a:pPr eaLnBrk="1" hangingPunct="1">
              <a:spcBef>
                <a:spcPct val="0"/>
              </a:spcBef>
              <a:buFontTx/>
              <a:buNone/>
            </a:pPr>
            <a:r>
              <a:rPr lang="en-US" altLang="en-US" sz="2000">
                <a:solidFill>
                  <a:srgbClr val="0070C0"/>
                </a:solidFill>
                <a:latin typeface="Optima"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charset="0"/>
            </a:endParaRPr>
          </a:p>
          <a:p>
            <a:pPr eaLnBrk="1" hangingPunct="1">
              <a:spcBef>
                <a:spcPct val="0"/>
              </a:spcBef>
              <a:spcAft>
                <a:spcPts val="4000"/>
              </a:spcAft>
              <a:buFontTx/>
              <a:buNone/>
            </a:pPr>
            <a:r>
              <a:rPr lang="en-US" altLang="en-US" sz="2000">
                <a:solidFill>
                  <a:srgbClr val="0070C0"/>
                </a:solidFill>
                <a:latin typeface="Optima"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charset="0"/>
            </a:endParaRPr>
          </a:p>
        </p:txBody>
      </p:sp>
      <p:grpSp>
        <p:nvGrpSpPr>
          <p:cNvPr id="40963" name="Group 8"/>
          <p:cNvGrpSpPr>
            <a:grpSpLocks/>
          </p:cNvGrpSpPr>
          <p:nvPr/>
        </p:nvGrpSpPr>
        <p:grpSpPr bwMode="auto">
          <a:xfrm>
            <a:off x="1128713" y="0"/>
            <a:ext cx="7154862" cy="2022475"/>
            <a:chOff x="0" y="0"/>
            <a:chExt cx="9659027" cy="2762588"/>
          </a:xfrm>
        </p:grpSpPr>
        <p:grpSp>
          <p:nvGrpSpPr>
            <p:cNvPr id="40964"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9F2E516-7DAC-43BA-B75D-7B6BA82AB1EE}"/>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0967"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5" name="TextBox 10"/>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solidFill>
                  <a:srgbClr val="000000"/>
                </a:solidFill>
                <a:latin typeface="Optima" charset="0"/>
              </a:rPr>
              <a:t>MLA</a:t>
            </a:r>
            <a:r>
              <a:rPr lang="en-US" altLang="en-US" sz="2400">
                <a:latin typeface="Optima" charset="0"/>
              </a:rPr>
              <a:t> (Modern Language Association) Style formatting is often used in various humanities disciplines.</a:t>
            </a:r>
          </a:p>
          <a:p>
            <a:pPr eaLnBrk="1" hangingPunct="1">
              <a:spcBef>
                <a:spcPct val="0"/>
              </a:spcBef>
              <a:buFontTx/>
              <a:buNone/>
            </a:pPr>
            <a:endParaRPr lang="en-US" altLang="en-US" sz="2400">
              <a:latin typeface="Optima" charset="0"/>
            </a:endParaRPr>
          </a:p>
          <a:p>
            <a:pPr eaLnBrk="1" hangingPunct="1">
              <a:spcBef>
                <a:spcPct val="0"/>
              </a:spcBef>
              <a:buFontTx/>
              <a:buNone/>
            </a:pPr>
            <a:r>
              <a:rPr lang="en-US" altLang="en-US" sz="2400">
                <a:latin typeface="Optima" charset="0"/>
              </a:rPr>
              <a:t>In addition to the handbook, MLA also offers </a:t>
            </a:r>
            <a:r>
              <a:rPr lang="en-US" altLang="en-US" sz="2400" b="1">
                <a:solidFill>
                  <a:srgbClr val="000000"/>
                </a:solidFill>
                <a:latin typeface="Optima" charset="0"/>
              </a:rPr>
              <a:t>The MLA Style Center</a:t>
            </a:r>
            <a:r>
              <a:rPr lang="en-US" altLang="en-US" sz="2400">
                <a:latin typeface="Optima" charset="0"/>
              </a:rPr>
              <a:t>, a website that provides additional instruction and resources for writing and formatting academic papers. </a:t>
            </a:r>
            <a:r>
              <a:rPr lang="en-US" altLang="en-US" sz="2400">
                <a:latin typeface="Optima" charset="0"/>
                <a:hlinkClick r:id="rId3"/>
              </a:rPr>
              <a:t>https://style.mla.org/</a:t>
            </a:r>
            <a:endParaRPr lang="en-US" altLang="en-US" sz="2400">
              <a:latin typeface="Optima" charset="0"/>
            </a:endParaRPr>
          </a:p>
          <a:p>
            <a:pPr eaLnBrk="1" hangingPunct="1">
              <a:spcBef>
                <a:spcPct val="0"/>
              </a:spcBef>
              <a:buFontTx/>
              <a:buNone/>
            </a:pPr>
            <a:endParaRPr lang="en-US" altLang="en-US" sz="2400">
              <a:latin typeface="Optima" charset="0"/>
            </a:endParaRPr>
          </a:p>
        </p:txBody>
      </p:sp>
      <p:grpSp>
        <p:nvGrpSpPr>
          <p:cNvPr id="6147" name="Group 10"/>
          <p:cNvGrpSpPr>
            <a:grpSpLocks/>
          </p:cNvGrpSpPr>
          <p:nvPr/>
        </p:nvGrpSpPr>
        <p:grpSpPr bwMode="auto">
          <a:xfrm>
            <a:off x="1128713" y="0"/>
            <a:ext cx="6773862" cy="2022475"/>
            <a:chOff x="0" y="0"/>
            <a:chExt cx="9144000" cy="2762588"/>
          </a:xfrm>
        </p:grpSpPr>
        <p:grpSp>
          <p:nvGrpSpPr>
            <p:cNvPr id="6149" name="Group 1"/>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D129A43C-2A86-433C-AD95-303A92881B5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152" name="Picture 14"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0" name="TextBox 12"/>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What is MLA?</a:t>
              </a:r>
            </a:p>
          </p:txBody>
        </p:sp>
      </p:grpSp>
      <p:pic>
        <p:nvPicPr>
          <p:cNvPr id="614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5"/>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rPr>
              <a:t>Multiple Works by the Same Author</a:t>
            </a:r>
          </a:p>
          <a:p>
            <a:pPr eaLnBrk="1" hangingPunct="1">
              <a:lnSpc>
                <a:spcPct val="150000"/>
              </a:lnSpc>
              <a:spcBef>
                <a:spcPct val="0"/>
              </a:spcBef>
              <a:buFontTx/>
              <a:buNone/>
            </a:pPr>
            <a:r>
              <a:rPr lang="en-US" altLang="en-US" sz="2000" i="1">
                <a:latin typeface="Optima" charset="0"/>
              </a:rPr>
              <a:t>In-text examples:</a:t>
            </a:r>
          </a:p>
          <a:p>
            <a:pPr eaLnBrk="1" hangingPunct="1">
              <a:lnSpc>
                <a:spcPct val="150000"/>
              </a:lnSpc>
              <a:spcBef>
                <a:spcPct val="0"/>
              </a:spcBef>
              <a:buFontTx/>
              <a:buNone/>
            </a:pPr>
            <a:endParaRPr lang="en-US" altLang="en-US" sz="1200" i="1">
              <a:latin typeface="Optima" charset="0"/>
            </a:endParaRPr>
          </a:p>
          <a:p>
            <a:pPr eaLnBrk="1" hangingPunct="1">
              <a:spcBef>
                <a:spcPct val="0"/>
              </a:spcBef>
              <a:spcAft>
                <a:spcPts val="4000"/>
              </a:spcAft>
              <a:buFontTx/>
              <a:buNone/>
            </a:pPr>
            <a:r>
              <a:rPr lang="en-US" altLang="en-US" sz="2000">
                <a:solidFill>
                  <a:srgbClr val="0070C0"/>
                </a:solidFill>
                <a:latin typeface="Optima"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charset="0"/>
              </a:rPr>
              <a:t>Visual studies, because it is such a new discipline, may be “too easy” (Elkins, “Visual Studies” 63).</a:t>
            </a:r>
          </a:p>
        </p:txBody>
      </p:sp>
      <p:grpSp>
        <p:nvGrpSpPr>
          <p:cNvPr id="43011" name="Group 13"/>
          <p:cNvGrpSpPr>
            <a:grpSpLocks/>
          </p:cNvGrpSpPr>
          <p:nvPr/>
        </p:nvGrpSpPr>
        <p:grpSpPr bwMode="auto">
          <a:xfrm>
            <a:off x="1128713" y="0"/>
            <a:ext cx="7154862" cy="2022475"/>
            <a:chOff x="0" y="0"/>
            <a:chExt cx="9659027" cy="2762588"/>
          </a:xfrm>
        </p:grpSpPr>
        <p:grpSp>
          <p:nvGrpSpPr>
            <p:cNvPr id="43012" name="Group 1"/>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D314CF12-07A8-4FAE-8F8E-7580259992F1}"/>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3015"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3"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5"/>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rPr>
              <a:t>Citing Multivolume Works</a:t>
            </a:r>
          </a:p>
          <a:p>
            <a:pPr eaLnBrk="1" hangingPunct="1">
              <a:lnSpc>
                <a:spcPct val="150000"/>
              </a:lnSpc>
              <a:spcBef>
                <a:spcPct val="0"/>
              </a:spcBef>
              <a:buFontTx/>
              <a:buNone/>
            </a:pPr>
            <a:r>
              <a:rPr lang="en-US" altLang="en-US" sz="2000" i="1">
                <a:latin typeface="Optima" charset="0"/>
              </a:rPr>
              <a:t>In-text example:</a:t>
            </a:r>
          </a:p>
          <a:p>
            <a:pPr eaLnBrk="1" hangingPunct="1">
              <a:lnSpc>
                <a:spcPct val="150000"/>
              </a:lnSpc>
              <a:spcBef>
                <a:spcPct val="0"/>
              </a:spcBef>
              <a:buFontTx/>
              <a:buNone/>
            </a:pPr>
            <a:r>
              <a:rPr lang="en-US" altLang="en-US" sz="2000">
                <a:solidFill>
                  <a:srgbClr val="0070C0"/>
                </a:solidFill>
                <a:latin typeface="Optima" charset="0"/>
              </a:rPr>
              <a:t>… as Quintilian wrote in </a:t>
            </a:r>
            <a:r>
              <a:rPr lang="en-US" altLang="en-US" sz="2000" i="1">
                <a:solidFill>
                  <a:srgbClr val="0070C0"/>
                </a:solidFill>
                <a:latin typeface="Optima" charset="0"/>
              </a:rPr>
              <a:t>Institutio Oratoria</a:t>
            </a:r>
            <a:r>
              <a:rPr lang="en-US" altLang="en-US" sz="2000">
                <a:solidFill>
                  <a:srgbClr val="0070C0"/>
                </a:solidFill>
                <a:latin typeface="Optima" charset="0"/>
              </a:rPr>
              <a:t> (1: 14-17).</a:t>
            </a:r>
          </a:p>
          <a:p>
            <a:pPr eaLnBrk="1" hangingPunct="1">
              <a:lnSpc>
                <a:spcPct val="150000"/>
              </a:lnSpc>
              <a:spcBef>
                <a:spcPct val="0"/>
              </a:spcBef>
              <a:buFontTx/>
              <a:buNone/>
            </a:pPr>
            <a:endParaRPr lang="en-US" altLang="en-US" sz="1200">
              <a:latin typeface="Optima" charset="0"/>
            </a:endParaRPr>
          </a:p>
          <a:p>
            <a:pPr eaLnBrk="1" hangingPunct="1">
              <a:lnSpc>
                <a:spcPct val="150000"/>
              </a:lnSpc>
              <a:spcBef>
                <a:spcPct val="0"/>
              </a:spcBef>
              <a:buFontTx/>
              <a:buNone/>
            </a:pPr>
            <a:r>
              <a:rPr lang="en-US" altLang="en-US" sz="2400" b="1">
                <a:latin typeface="Optima" charset="0"/>
              </a:rPr>
              <a:t>Citing the Bible</a:t>
            </a:r>
          </a:p>
          <a:p>
            <a:pPr eaLnBrk="1" hangingPunct="1">
              <a:lnSpc>
                <a:spcPct val="150000"/>
              </a:lnSpc>
              <a:spcBef>
                <a:spcPct val="0"/>
              </a:spcBef>
              <a:buFontTx/>
              <a:buNone/>
            </a:pPr>
            <a:r>
              <a:rPr lang="en-US" altLang="en-US" sz="2000" i="1">
                <a:latin typeface="Optima" charset="0"/>
              </a:rPr>
              <a:t>In-text example:</a:t>
            </a:r>
          </a:p>
          <a:p>
            <a:pPr eaLnBrk="1" hangingPunct="1">
              <a:lnSpc>
                <a:spcPct val="150000"/>
              </a:lnSpc>
              <a:spcBef>
                <a:spcPct val="0"/>
              </a:spcBef>
              <a:buFontTx/>
              <a:buNone/>
            </a:pPr>
            <a:endParaRPr lang="en-US" altLang="en-US" sz="400" i="1">
              <a:latin typeface="Optima" charset="0"/>
            </a:endParaRPr>
          </a:p>
          <a:p>
            <a:pPr eaLnBrk="1" hangingPunct="1">
              <a:spcBef>
                <a:spcPct val="0"/>
              </a:spcBef>
              <a:buFontTx/>
              <a:buNone/>
            </a:pPr>
            <a:r>
              <a:rPr lang="en-US" altLang="en-US" sz="2000">
                <a:solidFill>
                  <a:srgbClr val="0070C0"/>
                </a:solidFill>
                <a:latin typeface="Optima" charset="0"/>
              </a:rPr>
              <a:t>Ezekiel saw “what seemed to be four living creatures,” each with the faces of a man, a lion, an ox, and an eagle (</a:t>
            </a:r>
            <a:r>
              <a:rPr lang="en-US" altLang="en-US" sz="2000" i="1">
                <a:solidFill>
                  <a:srgbClr val="0070C0"/>
                </a:solidFill>
                <a:latin typeface="Optima" charset="0"/>
              </a:rPr>
              <a:t>New Jerusalem Bible</a:t>
            </a:r>
            <a:r>
              <a:rPr lang="en-US" altLang="en-US" sz="2000">
                <a:solidFill>
                  <a:srgbClr val="0070C0"/>
                </a:solidFill>
                <a:latin typeface="Optima" charset="0"/>
              </a:rPr>
              <a:t>, Ezek. 1:5-10).</a:t>
            </a:r>
          </a:p>
        </p:txBody>
      </p:sp>
      <p:grpSp>
        <p:nvGrpSpPr>
          <p:cNvPr id="45059" name="Group 13"/>
          <p:cNvGrpSpPr>
            <a:grpSpLocks/>
          </p:cNvGrpSpPr>
          <p:nvPr/>
        </p:nvGrpSpPr>
        <p:grpSpPr bwMode="auto">
          <a:xfrm>
            <a:off x="1128713" y="0"/>
            <a:ext cx="7154862" cy="2022475"/>
            <a:chOff x="0" y="0"/>
            <a:chExt cx="9659027" cy="2762588"/>
          </a:xfrm>
        </p:grpSpPr>
        <p:grpSp>
          <p:nvGrpSpPr>
            <p:cNvPr id="45061" name="Group 1"/>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4F3DB4EA-853B-43DA-A48F-D677CE5B5FA5}"/>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5064"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2"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Other In-Text Citations 4</a:t>
              </a:r>
            </a:p>
          </p:txBody>
        </p:sp>
      </p:grpSp>
      <p:pic>
        <p:nvPicPr>
          <p:cNvPr id="45060" name="Picture 2" descr="C:\Users\Arielle\AppData\Local\Microsoft\Windows\Temporary Internet Files\Content.IE5\TBRI41YC\MP900448290[1].jpg"/>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5"/>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Citing Indirect Sources</a:t>
            </a:r>
          </a:p>
          <a:p>
            <a:pPr eaLnBrk="1" hangingPunct="1">
              <a:spcBef>
                <a:spcPct val="0"/>
              </a:spcBef>
              <a:buFontTx/>
              <a:buNone/>
            </a:pPr>
            <a:r>
              <a:rPr lang="en-US" altLang="en-US" sz="2000" i="1">
                <a:latin typeface="Optima" charset="0"/>
              </a:rPr>
              <a:t>In-text example:</a:t>
            </a:r>
          </a:p>
          <a:p>
            <a:pPr eaLnBrk="1" hangingPunct="1">
              <a:spcBef>
                <a:spcPct val="0"/>
              </a:spcBef>
              <a:buFontTx/>
              <a:buNone/>
            </a:pPr>
            <a:endParaRPr lang="en-US" altLang="en-US" sz="400">
              <a:solidFill>
                <a:schemeClr val="accent2"/>
              </a:solidFill>
              <a:latin typeface="Optima" charset="0"/>
            </a:endParaRPr>
          </a:p>
          <a:p>
            <a:pPr eaLnBrk="1" hangingPunct="1">
              <a:spcBef>
                <a:spcPct val="0"/>
              </a:spcBef>
              <a:buFontTx/>
              <a:buNone/>
            </a:pPr>
            <a:r>
              <a:rPr lang="en-US" altLang="en-US" sz="2000">
                <a:solidFill>
                  <a:srgbClr val="0070C0"/>
                </a:solidFill>
                <a:latin typeface="Optima"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charset="0"/>
            </a:endParaRPr>
          </a:p>
          <a:p>
            <a:pPr eaLnBrk="1" hangingPunct="1">
              <a:lnSpc>
                <a:spcPct val="150000"/>
              </a:lnSpc>
              <a:spcBef>
                <a:spcPct val="0"/>
              </a:spcBef>
              <a:buFontTx/>
              <a:buNone/>
            </a:pPr>
            <a:r>
              <a:rPr lang="en-US" altLang="en-US" sz="2400" b="1">
                <a:latin typeface="Optima" charset="0"/>
              </a:rPr>
              <a:t>Multiple Citations</a:t>
            </a:r>
          </a:p>
          <a:p>
            <a:pPr eaLnBrk="1" hangingPunct="1">
              <a:spcBef>
                <a:spcPct val="0"/>
              </a:spcBef>
              <a:buFontTx/>
              <a:buNone/>
            </a:pPr>
            <a:r>
              <a:rPr lang="en-US" altLang="en-US" sz="2000" i="1">
                <a:latin typeface="Optima" charset="0"/>
              </a:rPr>
              <a:t>In-text example:</a:t>
            </a:r>
          </a:p>
          <a:p>
            <a:pPr eaLnBrk="1" hangingPunct="1">
              <a:spcBef>
                <a:spcPct val="0"/>
              </a:spcBef>
              <a:buFontTx/>
              <a:buNone/>
            </a:pPr>
            <a:r>
              <a:rPr lang="en-US" altLang="en-US" sz="2000" i="1">
                <a:solidFill>
                  <a:srgbClr val="0070C0"/>
                </a:solidFill>
                <a:latin typeface="Optima" charset="0"/>
              </a:rPr>
              <a:t>Romeo and Juliet </a:t>
            </a:r>
            <a:r>
              <a:rPr lang="en-US" altLang="en-US" sz="2000">
                <a:solidFill>
                  <a:srgbClr val="0070C0"/>
                </a:solidFill>
                <a:latin typeface="Optima"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47107" name="Group 13"/>
          <p:cNvGrpSpPr>
            <a:grpSpLocks/>
          </p:cNvGrpSpPr>
          <p:nvPr/>
        </p:nvGrpSpPr>
        <p:grpSpPr bwMode="auto">
          <a:xfrm>
            <a:off x="1128713" y="0"/>
            <a:ext cx="7154862" cy="2022475"/>
            <a:chOff x="0" y="0"/>
            <a:chExt cx="9659027" cy="2762588"/>
          </a:xfrm>
        </p:grpSpPr>
        <p:grpSp>
          <p:nvGrpSpPr>
            <p:cNvPr id="47108" name="Group 1"/>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7BBA06FA-403F-4825-BF01-3B0F159FA9E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7111"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9"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5"/>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rPr>
              <a:t>Works in time-based media</a:t>
            </a:r>
          </a:p>
          <a:p>
            <a:pPr eaLnBrk="1" hangingPunct="1">
              <a:lnSpc>
                <a:spcPct val="150000"/>
              </a:lnSpc>
              <a:spcBef>
                <a:spcPct val="0"/>
              </a:spcBef>
              <a:buFontTx/>
              <a:buNone/>
            </a:pPr>
            <a:r>
              <a:rPr lang="en-US" altLang="en-US" sz="2000" i="1">
                <a:latin typeface="Optima" charset="0"/>
              </a:rPr>
              <a:t>In-text example:</a:t>
            </a:r>
          </a:p>
          <a:p>
            <a:pPr eaLnBrk="1" hangingPunct="1">
              <a:lnSpc>
                <a:spcPct val="150000"/>
              </a:lnSpc>
              <a:spcBef>
                <a:spcPct val="0"/>
              </a:spcBef>
              <a:buFontTx/>
              <a:buNone/>
            </a:pPr>
            <a:endParaRPr lang="en-US" altLang="en-US" sz="400" i="1">
              <a:latin typeface="Optima" charset="0"/>
            </a:endParaRPr>
          </a:p>
          <a:p>
            <a:pPr eaLnBrk="1" hangingPunct="1">
              <a:spcBef>
                <a:spcPct val="0"/>
              </a:spcBef>
              <a:buFontTx/>
              <a:buNone/>
            </a:pPr>
            <a:r>
              <a:rPr lang="en-US" altLang="en-US" sz="2000">
                <a:solidFill>
                  <a:srgbClr val="0070C0"/>
                </a:solidFill>
                <a:latin typeface="Optima" charset="0"/>
              </a:rPr>
              <a:t>Buffy’s promise that “there’s not going to be any incidents like at my old school” is obviously not one on which she can follow through (“</a:t>
            </a:r>
            <a:r>
              <a:rPr lang="en-US" altLang="ja-JP" sz="2000" i="1">
                <a:solidFill>
                  <a:srgbClr val="0070C0"/>
                </a:solidFill>
                <a:latin typeface="Optima" charset="0"/>
              </a:rPr>
              <a:t>Buffy</a:t>
            </a:r>
            <a:r>
              <a:rPr lang="en-US" altLang="en-US" sz="2000">
                <a:solidFill>
                  <a:srgbClr val="0070C0"/>
                </a:solidFill>
                <a:latin typeface="Optima" charset="0"/>
              </a:rPr>
              <a:t>”</a:t>
            </a:r>
            <a:r>
              <a:rPr lang="en-US" altLang="ja-JP" sz="2000">
                <a:solidFill>
                  <a:srgbClr val="0070C0"/>
                </a:solidFill>
                <a:latin typeface="Optima" charset="0"/>
              </a:rPr>
              <a:t> 00:03:16-17).</a:t>
            </a:r>
          </a:p>
          <a:p>
            <a:pPr algn="r" eaLnBrk="1" hangingPunct="1">
              <a:spcBef>
                <a:spcPct val="0"/>
              </a:spcBef>
              <a:buFontTx/>
              <a:buNone/>
            </a:pPr>
            <a:endParaRPr lang="en-US" altLang="en-US" sz="2000">
              <a:solidFill>
                <a:srgbClr val="0070C0"/>
              </a:solidFill>
              <a:latin typeface="Optima" charset="0"/>
            </a:endParaRPr>
          </a:p>
          <a:p>
            <a:pPr eaLnBrk="1" hangingPunct="1">
              <a:lnSpc>
                <a:spcPct val="150000"/>
              </a:lnSpc>
              <a:spcBef>
                <a:spcPct val="0"/>
              </a:spcBef>
              <a:buFontTx/>
              <a:buNone/>
            </a:pPr>
            <a:r>
              <a:rPr lang="en-US" altLang="en-US" sz="2000" i="1">
                <a:latin typeface="Optima" charset="0"/>
              </a:rPr>
              <a:t>Works-cited entry:</a:t>
            </a:r>
          </a:p>
          <a:p>
            <a:pPr eaLnBrk="1" hangingPunct="1">
              <a:lnSpc>
                <a:spcPct val="150000"/>
              </a:lnSpc>
              <a:spcBef>
                <a:spcPct val="0"/>
              </a:spcBef>
              <a:buFontTx/>
              <a:buNone/>
            </a:pPr>
            <a:endParaRPr lang="en-US" altLang="en-US" sz="400" i="1">
              <a:latin typeface="Optima" charset="0"/>
            </a:endParaRPr>
          </a:p>
          <a:p>
            <a:pPr eaLnBrk="1" hangingPunct="1">
              <a:spcBef>
                <a:spcPct val="0"/>
              </a:spcBef>
              <a:buFontTx/>
              <a:buNone/>
            </a:pPr>
            <a:r>
              <a:rPr lang="en-US" altLang="en-US" sz="2000">
                <a:solidFill>
                  <a:srgbClr val="0070C0"/>
                </a:solidFill>
                <a:latin typeface="Optima" charset="0"/>
              </a:rPr>
              <a:t>“Hush.” </a:t>
            </a:r>
            <a:r>
              <a:rPr lang="en-US" altLang="en-US" sz="2000" i="1">
                <a:solidFill>
                  <a:srgbClr val="0070C0"/>
                </a:solidFill>
                <a:latin typeface="Optima" charset="0"/>
              </a:rPr>
              <a:t>Buffy the Vampire Slayer</a:t>
            </a:r>
            <a:r>
              <a:rPr lang="en-US" altLang="en-US" sz="2000">
                <a:solidFill>
                  <a:srgbClr val="0070C0"/>
                </a:solidFill>
                <a:latin typeface="Optima" charset="0"/>
              </a:rPr>
              <a:t>, created by Joss Whedon, performance </a:t>
            </a:r>
          </a:p>
          <a:p>
            <a:pPr eaLnBrk="1" hangingPunct="1">
              <a:spcBef>
                <a:spcPct val="0"/>
              </a:spcBef>
              <a:buFontTx/>
              <a:buNone/>
            </a:pPr>
            <a:r>
              <a:rPr lang="en-US" altLang="en-US" sz="2000">
                <a:solidFill>
                  <a:srgbClr val="0070C0"/>
                </a:solidFill>
                <a:latin typeface="Optima" charset="0"/>
              </a:rPr>
              <a:t>	by Sarah Michelle Gellar, season 4, episode 10, Mutant Enemy,	1999.</a:t>
            </a:r>
          </a:p>
        </p:txBody>
      </p:sp>
      <p:grpSp>
        <p:nvGrpSpPr>
          <p:cNvPr id="49155" name="Group 13"/>
          <p:cNvGrpSpPr>
            <a:grpSpLocks/>
          </p:cNvGrpSpPr>
          <p:nvPr/>
        </p:nvGrpSpPr>
        <p:grpSpPr bwMode="auto">
          <a:xfrm>
            <a:off x="1128713" y="0"/>
            <a:ext cx="7154862" cy="2022475"/>
            <a:chOff x="0" y="0"/>
            <a:chExt cx="9659027" cy="2762588"/>
          </a:xfrm>
        </p:grpSpPr>
        <p:grpSp>
          <p:nvGrpSpPr>
            <p:cNvPr id="49156" name="Group 1"/>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0CF8522-2D2A-40F3-88C6-5BC32BC70DE5}"/>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9159"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7"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5"/>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rPr>
              <a:t>Sources without page numbers</a:t>
            </a:r>
          </a:p>
          <a:p>
            <a:pPr eaLnBrk="1" hangingPunct="1">
              <a:lnSpc>
                <a:spcPct val="150000"/>
              </a:lnSpc>
              <a:spcBef>
                <a:spcPct val="0"/>
              </a:spcBef>
              <a:buFontTx/>
              <a:buNone/>
            </a:pPr>
            <a:r>
              <a:rPr lang="en-US" altLang="en-US" sz="2000" i="1">
                <a:latin typeface="Optima" charset="0"/>
              </a:rPr>
              <a:t>In-text example:</a:t>
            </a:r>
          </a:p>
          <a:p>
            <a:pPr eaLnBrk="1" hangingPunct="1">
              <a:lnSpc>
                <a:spcPct val="150000"/>
              </a:lnSpc>
              <a:spcBef>
                <a:spcPct val="0"/>
              </a:spcBef>
              <a:buFontTx/>
              <a:buNone/>
            </a:pPr>
            <a:r>
              <a:rPr lang="en-US" altLang="ja-JP" sz="2000">
                <a:solidFill>
                  <a:srgbClr val="0070C0"/>
                </a:solidFill>
                <a:latin typeface="Optima" charset="0"/>
                <a:ea typeface="ヒラギノ角ゴ Pro W3"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charset="0"/>
              <a:ea typeface="ヒラギノ角ゴ Pro W3" charset="-128"/>
            </a:endParaRPr>
          </a:p>
          <a:p>
            <a:pPr eaLnBrk="1" hangingPunct="1">
              <a:lnSpc>
                <a:spcPct val="150000"/>
              </a:lnSpc>
              <a:spcBef>
                <a:spcPct val="0"/>
              </a:spcBef>
              <a:buFontTx/>
              <a:buNone/>
            </a:pPr>
            <a:r>
              <a:rPr lang="en-US" altLang="en-US" sz="2000" i="1">
                <a:latin typeface="Optima" charset="0"/>
                <a:ea typeface="ヒラギノ角ゴ Pro W3" charset="-128"/>
              </a:rPr>
              <a:t>Corresponding works-cited entry:</a:t>
            </a:r>
          </a:p>
          <a:p>
            <a:pPr eaLnBrk="1" hangingPunct="1">
              <a:spcBef>
                <a:spcPct val="0"/>
              </a:spcBef>
              <a:buFontTx/>
              <a:buNone/>
            </a:pPr>
            <a:endParaRPr lang="en-US" altLang="en-US" sz="400">
              <a:solidFill>
                <a:srgbClr val="0070C0"/>
              </a:solidFill>
              <a:latin typeface="Optima" charset="0"/>
              <a:ea typeface="ヒラギノ角ゴ Pro W3" charset="-128"/>
            </a:endParaRPr>
          </a:p>
          <a:p>
            <a:pPr eaLnBrk="1" hangingPunct="1">
              <a:lnSpc>
                <a:spcPct val="150000"/>
              </a:lnSpc>
              <a:spcBef>
                <a:spcPct val="0"/>
              </a:spcBef>
              <a:buFontTx/>
              <a:buNone/>
            </a:pPr>
            <a:r>
              <a:rPr lang="en-US" altLang="en-US" sz="2000">
                <a:solidFill>
                  <a:srgbClr val="0070C0"/>
                </a:solidFill>
                <a:latin typeface="Optima" charset="0"/>
                <a:ea typeface="ヒラギノ角ゴ Pro W3"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charset="0"/>
                <a:ea typeface="ヒラギノ角ゴ Pro W3"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charset="0"/>
                <a:ea typeface="ヒラギノ角ゴ Pro W3" charset="-128"/>
              </a:rPr>
              <a:t>     Address.</a:t>
            </a:r>
          </a:p>
        </p:txBody>
      </p:sp>
      <p:grpSp>
        <p:nvGrpSpPr>
          <p:cNvPr id="51203" name="Group 13"/>
          <p:cNvGrpSpPr>
            <a:grpSpLocks/>
          </p:cNvGrpSpPr>
          <p:nvPr/>
        </p:nvGrpSpPr>
        <p:grpSpPr bwMode="auto">
          <a:xfrm>
            <a:off x="1128713" y="0"/>
            <a:ext cx="7154862" cy="2022475"/>
            <a:chOff x="0" y="0"/>
            <a:chExt cx="9659027" cy="2762588"/>
          </a:xfrm>
        </p:grpSpPr>
        <p:grpSp>
          <p:nvGrpSpPr>
            <p:cNvPr id="51204" name="Group 1"/>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E78CD12F-EC30-4FB8-AE37-33EF45B64952}"/>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1207"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5" name="TextBox 15"/>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8"/>
          <p:cNvGrpSpPr>
            <a:grpSpLocks/>
          </p:cNvGrpSpPr>
          <p:nvPr/>
        </p:nvGrpSpPr>
        <p:grpSpPr bwMode="auto">
          <a:xfrm>
            <a:off x="1128713" y="0"/>
            <a:ext cx="6773862" cy="2022475"/>
            <a:chOff x="0" y="0"/>
            <a:chExt cx="9144000" cy="2762588"/>
          </a:xfrm>
        </p:grpSpPr>
        <p:grpSp>
          <p:nvGrpSpPr>
            <p:cNvPr id="53252"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647E4A4-8778-4318-89B7-89F9700F584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3255"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3"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53251" name="TextBox 5"/>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rPr>
              <a:t>Short prose quotations</a:t>
            </a:r>
          </a:p>
          <a:p>
            <a:pPr eaLnBrk="1" hangingPunct="1">
              <a:lnSpc>
                <a:spcPct val="150000"/>
              </a:lnSpc>
              <a:spcBef>
                <a:spcPct val="0"/>
              </a:spcBef>
              <a:buFontTx/>
              <a:buNone/>
            </a:pPr>
            <a:r>
              <a:rPr lang="en-US" altLang="en-US" sz="2400" i="1">
                <a:latin typeface="Optima" charset="0"/>
              </a:rPr>
              <a:t>In-text example:</a:t>
            </a:r>
          </a:p>
          <a:p>
            <a:pPr eaLnBrk="1" hangingPunct="1">
              <a:lnSpc>
                <a:spcPct val="150000"/>
              </a:lnSpc>
              <a:spcBef>
                <a:spcPct val="0"/>
              </a:spcBef>
              <a:buFontTx/>
              <a:buNone/>
            </a:pPr>
            <a:endParaRPr lang="en-US" altLang="en-US" sz="400" b="1">
              <a:latin typeface="Optima" charset="0"/>
            </a:endParaRPr>
          </a:p>
          <a:p>
            <a:pPr eaLnBrk="1" hangingPunct="1">
              <a:spcBef>
                <a:spcPct val="0"/>
              </a:spcBef>
              <a:spcAft>
                <a:spcPts val="3600"/>
              </a:spcAft>
              <a:buFontTx/>
              <a:buNone/>
            </a:pPr>
            <a:r>
              <a:rPr lang="en-US" altLang="en-US" sz="2000">
                <a:solidFill>
                  <a:srgbClr val="0070C0"/>
                </a:solidFill>
                <a:latin typeface="Optima"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charset="0"/>
              </a:rPr>
              <a:t>Is it possible that dreams may express “profound aspects of personality” (Foulkes 184)?</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20000"/>
              </a:lnSpc>
              <a:spcBef>
                <a:spcPct val="0"/>
              </a:spcBef>
              <a:buFontTx/>
              <a:buNone/>
            </a:pPr>
            <a:r>
              <a:rPr lang="en-US" altLang="en-US" sz="2400" b="1">
                <a:latin typeface="Optima" charset="0"/>
              </a:rPr>
              <a:t>Quoting more than four lines of prose</a:t>
            </a:r>
          </a:p>
          <a:p>
            <a:pPr eaLnBrk="1" hangingPunct="1">
              <a:lnSpc>
                <a:spcPct val="120000"/>
              </a:lnSpc>
              <a:spcBef>
                <a:spcPct val="0"/>
              </a:spcBef>
              <a:buFontTx/>
              <a:buNone/>
            </a:pPr>
            <a:r>
              <a:rPr lang="en-US" altLang="en-US" sz="2000" i="1">
                <a:latin typeface="Optima" charset="0"/>
              </a:rPr>
              <a:t>In-text example:</a:t>
            </a:r>
          </a:p>
          <a:p>
            <a:pPr eaLnBrk="1" hangingPunct="1">
              <a:lnSpc>
                <a:spcPct val="150000"/>
              </a:lnSpc>
              <a:spcBef>
                <a:spcPct val="0"/>
              </a:spcBef>
              <a:buFontTx/>
              <a:buNone/>
            </a:pPr>
            <a:r>
              <a:rPr lang="en-US" altLang="en-US" sz="1800">
                <a:solidFill>
                  <a:srgbClr val="0070C0"/>
                </a:solidFill>
                <a:latin typeface="Optima"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55299" name="Group 8"/>
          <p:cNvGrpSpPr>
            <a:grpSpLocks/>
          </p:cNvGrpSpPr>
          <p:nvPr/>
        </p:nvGrpSpPr>
        <p:grpSpPr bwMode="auto">
          <a:xfrm>
            <a:off x="1128713" y="0"/>
            <a:ext cx="6773862" cy="2022475"/>
            <a:chOff x="0" y="0"/>
            <a:chExt cx="9144000" cy="2762588"/>
          </a:xfrm>
        </p:grpSpPr>
        <p:grpSp>
          <p:nvGrpSpPr>
            <p:cNvPr id="55300"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BF0B03D-5C1C-4F2D-AE7A-8158A9E7A67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5303"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01"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8"/>
          <p:cNvGrpSpPr>
            <a:grpSpLocks/>
          </p:cNvGrpSpPr>
          <p:nvPr/>
        </p:nvGrpSpPr>
        <p:grpSpPr bwMode="auto">
          <a:xfrm>
            <a:off x="1128713" y="0"/>
            <a:ext cx="6773862" cy="2022475"/>
            <a:chOff x="0" y="0"/>
            <a:chExt cx="9144000" cy="2762588"/>
          </a:xfrm>
        </p:grpSpPr>
        <p:grpSp>
          <p:nvGrpSpPr>
            <p:cNvPr id="57348" name="Group 1"/>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34369554-F7C7-4232-B5B5-3FABD0CAD36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7351"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49"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57347" name="TextBox 5"/>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Quoting 1-3 lines of poetry</a:t>
            </a:r>
          </a:p>
          <a:p>
            <a:pPr eaLnBrk="1" hangingPunct="1">
              <a:spcBef>
                <a:spcPct val="0"/>
              </a:spcBef>
              <a:buFontTx/>
              <a:buNone/>
            </a:pPr>
            <a:endParaRPr lang="en-US" altLang="en-US" sz="2400" b="1">
              <a:latin typeface="Optima" charset="0"/>
            </a:endParaRPr>
          </a:p>
          <a:p>
            <a:pPr eaLnBrk="1" hangingPunct="1">
              <a:spcBef>
                <a:spcPct val="0"/>
              </a:spcBef>
              <a:buFontTx/>
              <a:buNone/>
            </a:pPr>
            <a:r>
              <a:rPr lang="en-US" altLang="en-US" sz="2000" i="1">
                <a:latin typeface="Optima" charset="0"/>
              </a:rPr>
              <a:t>Examples:</a:t>
            </a:r>
          </a:p>
          <a:p>
            <a:pPr eaLnBrk="1" hangingPunct="1">
              <a:spcBef>
                <a:spcPct val="0"/>
              </a:spcBef>
              <a:buFontTx/>
              <a:buNone/>
            </a:pPr>
            <a:endParaRPr lang="en-US" altLang="en-US" sz="2000" i="1">
              <a:latin typeface="Optima" charset="0"/>
            </a:endParaRPr>
          </a:p>
          <a:p>
            <a:pPr eaLnBrk="1" hangingPunct="1">
              <a:lnSpc>
                <a:spcPct val="150000"/>
              </a:lnSpc>
              <a:spcBef>
                <a:spcPct val="0"/>
              </a:spcBef>
              <a:buFontTx/>
              <a:buNone/>
            </a:pPr>
            <a:endParaRPr lang="en-US" altLang="en-US" sz="400" b="1">
              <a:latin typeface="Optima" charset="0"/>
            </a:endParaRPr>
          </a:p>
          <a:p>
            <a:pPr eaLnBrk="1" hangingPunct="1">
              <a:spcBef>
                <a:spcPct val="0"/>
              </a:spcBef>
              <a:spcAft>
                <a:spcPts val="3600"/>
              </a:spcAft>
              <a:buFontTx/>
              <a:buNone/>
            </a:pPr>
            <a:r>
              <a:rPr lang="en-US" altLang="en-US" sz="2000">
                <a:solidFill>
                  <a:srgbClr val="0070C0"/>
                </a:solidFill>
                <a:latin typeface="Optima"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8"/>
          <p:cNvGrpSpPr>
            <a:grpSpLocks/>
          </p:cNvGrpSpPr>
          <p:nvPr/>
        </p:nvGrpSpPr>
        <p:grpSpPr bwMode="auto">
          <a:xfrm>
            <a:off x="1128713" y="0"/>
            <a:ext cx="6773862" cy="2022475"/>
            <a:chOff x="0" y="0"/>
            <a:chExt cx="9144000" cy="2762588"/>
          </a:xfrm>
        </p:grpSpPr>
        <p:grpSp>
          <p:nvGrpSpPr>
            <p:cNvPr id="59396" name="Group 1"/>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C3A8DA01-9D0B-4566-A03F-80F4302B727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939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397"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59395" name="TextBox 5"/>
          <p:cNvSpPr txBox="1">
            <a:spLocks noChangeArrowheads="1"/>
          </p:cNvSpPr>
          <p:nvPr/>
        </p:nvSpPr>
        <p:spPr bwMode="auto">
          <a:xfrm>
            <a:off x="481013" y="2216150"/>
            <a:ext cx="81819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pPr>
            <a:r>
              <a:rPr lang="en-US" altLang="en-US" sz="2800">
                <a:solidFill>
                  <a:srgbClr val="000000"/>
                </a:solidFill>
                <a:latin typeface="Optima" charset="0"/>
              </a:rPr>
              <a:t>Use block quotations for three or more lines of poetry.</a:t>
            </a:r>
          </a:p>
          <a:p>
            <a:pPr eaLnBrk="1" hangingPunct="1">
              <a:lnSpc>
                <a:spcPct val="150000"/>
              </a:lnSpc>
              <a:spcBef>
                <a:spcPct val="0"/>
              </a:spcBef>
              <a:buFontTx/>
              <a:buNone/>
            </a:pPr>
            <a:endParaRPr lang="en-US" altLang="en-US" sz="2000">
              <a:latin typeface="Optima" charset="0"/>
            </a:endParaRPr>
          </a:p>
          <a:p>
            <a:pPr eaLnBrk="1" hangingPunct="1">
              <a:lnSpc>
                <a:spcPct val="150000"/>
              </a:lnSpc>
              <a:spcBef>
                <a:spcPct val="0"/>
              </a:spcBef>
            </a:pPr>
            <a:r>
              <a:rPr lang="en-US" altLang="en-US" sz="2800">
                <a:latin typeface="Optima" charset="0"/>
              </a:rPr>
              <a:t>If the poem is formatted in an unusual way, reproduce the unique formatting as accurately as possible.</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8"/>
          <p:cNvGrpSpPr>
            <a:grpSpLocks/>
          </p:cNvGrpSpPr>
          <p:nvPr/>
        </p:nvGrpSpPr>
        <p:grpSpPr bwMode="auto">
          <a:xfrm>
            <a:off x="1128713" y="0"/>
            <a:ext cx="6773862" cy="2022475"/>
            <a:chOff x="0" y="0"/>
            <a:chExt cx="9144000" cy="2762588"/>
          </a:xfrm>
        </p:grpSpPr>
        <p:grpSp>
          <p:nvGrpSpPr>
            <p:cNvPr id="61444"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8D464052-D94E-47DA-84DA-F73FDC7D215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1447"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5"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Adding/Omitting Words</a:t>
              </a:r>
            </a:p>
          </p:txBody>
        </p:sp>
      </p:grpSp>
      <p:pic>
        <p:nvPicPr>
          <p:cNvPr id="614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361950" y="2509838"/>
            <a:ext cx="454025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800" b="1">
                <a:latin typeface="Optima" charset="0"/>
              </a:rPr>
              <a:t>MLA regulates:</a:t>
            </a:r>
          </a:p>
          <a:p>
            <a:pPr eaLnBrk="1" hangingPunct="1">
              <a:spcBef>
                <a:spcPct val="0"/>
              </a:spcBef>
              <a:buFontTx/>
              <a:buNone/>
            </a:pPr>
            <a:endParaRPr lang="en-US" altLang="en-US" sz="1200">
              <a:latin typeface="Optima" charset="0"/>
            </a:endParaRPr>
          </a:p>
          <a:p>
            <a:pPr eaLnBrk="1" hangingPunct="1">
              <a:lnSpc>
                <a:spcPct val="150000"/>
              </a:lnSpc>
              <a:spcBef>
                <a:spcPct val="0"/>
              </a:spcBef>
            </a:pPr>
            <a:r>
              <a:rPr lang="en-US" altLang="en-US" sz="2800">
                <a:latin typeface="Optima" charset="0"/>
              </a:rPr>
              <a:t>document format</a:t>
            </a:r>
          </a:p>
          <a:p>
            <a:pPr eaLnBrk="1" hangingPunct="1">
              <a:lnSpc>
                <a:spcPct val="150000"/>
              </a:lnSpc>
              <a:spcBef>
                <a:spcPct val="0"/>
              </a:spcBef>
            </a:pPr>
            <a:r>
              <a:rPr lang="en-US" altLang="en-US" sz="2800">
                <a:latin typeface="Optima" charset="0"/>
              </a:rPr>
              <a:t>in-text citations</a:t>
            </a:r>
          </a:p>
          <a:p>
            <a:pPr eaLnBrk="1" hangingPunct="1">
              <a:lnSpc>
                <a:spcPct val="150000"/>
              </a:lnSpc>
              <a:spcBef>
                <a:spcPct val="0"/>
              </a:spcBef>
            </a:pPr>
            <a:r>
              <a:rPr lang="en-US" altLang="en-US" sz="2800">
                <a:latin typeface="Optima" charset="0"/>
              </a:rPr>
              <a:t>works-cited list</a:t>
            </a:r>
          </a:p>
          <a:p>
            <a:pPr eaLnBrk="1" hangingPunct="1">
              <a:lnSpc>
                <a:spcPct val="150000"/>
              </a:lnSpc>
              <a:spcBef>
                <a:spcPct val="0"/>
              </a:spcBef>
            </a:pPr>
            <a:endParaRPr lang="en-US" altLang="en-US" sz="1800">
              <a:latin typeface="Optima" charset="0"/>
            </a:endParaRPr>
          </a:p>
        </p:txBody>
      </p:sp>
      <p:sp>
        <p:nvSpPr>
          <p:cNvPr id="8195" name="TextBox 8"/>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lvl="1" eaLnBrk="1" hangingPunct="1">
              <a:spcBef>
                <a:spcPct val="0"/>
              </a:spcBef>
              <a:buFontTx/>
              <a:buNone/>
            </a:pPr>
            <a:endParaRPr lang="en-US" altLang="en-US" sz="1800">
              <a:latin typeface="Optima" charset="0"/>
            </a:endParaRPr>
          </a:p>
        </p:txBody>
      </p:sp>
      <p:grpSp>
        <p:nvGrpSpPr>
          <p:cNvPr id="8196" name="Group 10"/>
          <p:cNvGrpSpPr>
            <a:grpSpLocks/>
          </p:cNvGrpSpPr>
          <p:nvPr/>
        </p:nvGrpSpPr>
        <p:grpSpPr bwMode="auto">
          <a:xfrm>
            <a:off x="1128713" y="0"/>
            <a:ext cx="6773862" cy="2022475"/>
            <a:chOff x="0" y="0"/>
            <a:chExt cx="9144000" cy="2762588"/>
          </a:xfrm>
        </p:grpSpPr>
        <p:grpSp>
          <p:nvGrpSpPr>
            <p:cNvPr id="8198" name="Group 1"/>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DF9722EC-49FC-4BA4-A89B-C224564B9F0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01" name="Picture 14"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TextBox 12"/>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What does MLA regulate?</a:t>
              </a:r>
            </a:p>
          </p:txBody>
        </p:sp>
      </p:grpSp>
      <p:pic>
        <p:nvPicPr>
          <p:cNvPr id="819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9"/>
          <p:cNvGrpSpPr>
            <a:grpSpLocks/>
          </p:cNvGrpSpPr>
          <p:nvPr/>
        </p:nvGrpSpPr>
        <p:grpSpPr bwMode="auto">
          <a:xfrm>
            <a:off x="1128713" y="0"/>
            <a:ext cx="6773862" cy="2022475"/>
            <a:chOff x="0" y="0"/>
            <a:chExt cx="9144000" cy="2762588"/>
          </a:xfrm>
        </p:grpSpPr>
        <p:grpSp>
          <p:nvGrpSpPr>
            <p:cNvPr id="63493" name="Group 1"/>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F358CDC-1EBE-4C10-BAE9-0BF31C25D5D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3496" name="Picture 1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4" name="TextBox 11"/>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 Cited: The Basics</a:t>
              </a:r>
            </a:p>
          </p:txBody>
        </p:sp>
      </p:grpSp>
      <p:pic>
        <p:nvPicPr>
          <p:cNvPr id="6349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8"/>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5"/>
          <p:cNvSpPr txBox="1">
            <a:spLocks noChangeArrowheads="1"/>
          </p:cNvSpPr>
          <p:nvPr/>
        </p:nvSpPr>
        <p:spPr bwMode="auto">
          <a:xfrm>
            <a:off x="536575" y="1971675"/>
            <a:ext cx="80708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20000"/>
              </a:lnSpc>
              <a:spcBef>
                <a:spcPct val="0"/>
              </a:spcBef>
              <a:buFontTx/>
              <a:buNone/>
            </a:pPr>
            <a:r>
              <a:rPr lang="en-US" altLang="en-US" sz="2400" b="1">
                <a:latin typeface="Optima" charset="0"/>
              </a:rPr>
              <a:t>Author.</a:t>
            </a:r>
          </a:p>
          <a:p>
            <a:pPr>
              <a:spcBef>
                <a:spcPct val="0"/>
              </a:spcBef>
              <a:buFontTx/>
              <a:buNone/>
            </a:pPr>
            <a:endParaRPr lang="en-US" altLang="en-US" sz="2000">
              <a:solidFill>
                <a:srgbClr val="5577AE"/>
              </a:solidFill>
              <a:latin typeface="Optima" charset="0"/>
            </a:endParaRPr>
          </a:p>
          <a:p>
            <a:pPr>
              <a:spcBef>
                <a:spcPct val="0"/>
              </a:spcBef>
              <a:buFontTx/>
              <a:buNone/>
            </a:pPr>
            <a:r>
              <a:rPr lang="en-US" altLang="en-US" sz="2000">
                <a:solidFill>
                  <a:srgbClr val="5577AE"/>
                </a:solidFill>
                <a:latin typeface="Optima" charset="0"/>
              </a:rPr>
              <a:t>Begin the entry with the author’s last name, followed by a comma and the rest of the name, as presented in the work. End this element with a period.</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i="1">
                <a:latin typeface="Optima" charset="0"/>
              </a:rPr>
              <a:t>Examples:</a:t>
            </a:r>
          </a:p>
          <a:p>
            <a:pPr>
              <a:spcBef>
                <a:spcPct val="0"/>
              </a:spcBef>
              <a:buFontTx/>
              <a:buNone/>
            </a:pPr>
            <a:endParaRPr lang="en-US" altLang="en-US" sz="2000">
              <a:solidFill>
                <a:srgbClr val="5577AE"/>
              </a:solidFill>
              <a:latin typeface="Optima" charset="0"/>
            </a:endParaRPr>
          </a:p>
          <a:p>
            <a:pPr>
              <a:spcBef>
                <a:spcPct val="0"/>
              </a:spcBef>
              <a:buFontTx/>
              <a:buNone/>
            </a:pPr>
            <a:r>
              <a:rPr lang="en-US" altLang="en-US" sz="2000">
                <a:solidFill>
                  <a:srgbClr val="5577AE"/>
                </a:solidFill>
                <a:latin typeface="Optima" charset="0"/>
              </a:rPr>
              <a:t>Baron, Naomi S. “Redefining Reading: The Impact of Digital </a:t>
            </a:r>
          </a:p>
          <a:p>
            <a:pPr>
              <a:spcBef>
                <a:spcPct val="0"/>
              </a:spcBef>
              <a:buFontTx/>
              <a:buNone/>
            </a:pPr>
            <a:r>
              <a:rPr lang="en-US" altLang="en-US" sz="2000">
                <a:solidFill>
                  <a:srgbClr val="5577AE"/>
                </a:solidFill>
                <a:latin typeface="Optima" charset="0"/>
              </a:rPr>
              <a:t>     Communication Media.” </a:t>
            </a:r>
            <a:r>
              <a:rPr lang="en-US" altLang="en-US" sz="2000" i="1">
                <a:solidFill>
                  <a:srgbClr val="5577AE"/>
                </a:solidFill>
                <a:latin typeface="Optima" charset="0"/>
              </a:rPr>
              <a:t>PMLA</a:t>
            </a:r>
            <a:r>
              <a:rPr lang="en-US" altLang="en-US" sz="2000">
                <a:solidFill>
                  <a:srgbClr val="5577AE"/>
                </a:solidFill>
                <a:latin typeface="Optima" charset="0"/>
              </a:rPr>
              <a:t>, vol. 128, no. 1, Jan. 2013, pp.  </a:t>
            </a:r>
          </a:p>
          <a:p>
            <a:pPr>
              <a:spcBef>
                <a:spcPct val="0"/>
              </a:spcBef>
              <a:buFontTx/>
              <a:buNone/>
            </a:pPr>
            <a:r>
              <a:rPr lang="en-US" altLang="en-US" sz="2000">
                <a:solidFill>
                  <a:srgbClr val="5577AE"/>
                </a:solidFill>
                <a:latin typeface="Optima" charset="0"/>
              </a:rPr>
              <a:t>     193-200.</a:t>
            </a:r>
          </a:p>
          <a:p>
            <a:pPr>
              <a:spcBef>
                <a:spcPct val="0"/>
              </a:spcBef>
              <a:buFontTx/>
              <a:buNone/>
            </a:pPr>
            <a:endParaRPr lang="en-US" altLang="en-US" sz="2000">
              <a:solidFill>
                <a:srgbClr val="5577AE"/>
              </a:solidFill>
              <a:latin typeface="Optima" charset="0"/>
            </a:endParaRPr>
          </a:p>
          <a:p>
            <a:pPr>
              <a:spcBef>
                <a:spcPct val="0"/>
              </a:spcBef>
              <a:buFontTx/>
              <a:buNone/>
            </a:pPr>
            <a:r>
              <a:rPr lang="en-US" altLang="en-US" sz="2000">
                <a:solidFill>
                  <a:srgbClr val="5577AE"/>
                </a:solidFill>
                <a:latin typeface="Optima" charset="0"/>
              </a:rPr>
              <a:t>Jacobs, Alan. </a:t>
            </a:r>
            <a:r>
              <a:rPr lang="en-US" altLang="en-US" sz="2000" i="1">
                <a:solidFill>
                  <a:srgbClr val="5577AE"/>
                </a:solidFill>
                <a:latin typeface="Optima" charset="0"/>
              </a:rPr>
              <a:t>The Pleasures of Reading in an Age of Distraction</a:t>
            </a:r>
            <a:r>
              <a:rPr lang="en-US" altLang="en-US" sz="2000">
                <a:solidFill>
                  <a:srgbClr val="5577AE"/>
                </a:solidFill>
                <a:latin typeface="Optima" charset="0"/>
              </a:rPr>
              <a:t>. Oxford </a:t>
            </a:r>
          </a:p>
          <a:p>
            <a:pPr>
              <a:spcBef>
                <a:spcPct val="0"/>
              </a:spcBef>
              <a:buFontTx/>
              <a:buNone/>
            </a:pPr>
            <a:r>
              <a:rPr lang="en-US" altLang="en-US" sz="2000">
                <a:solidFill>
                  <a:srgbClr val="5577AE"/>
                </a:solidFill>
                <a:latin typeface="Optima" charset="0"/>
              </a:rPr>
              <a:t>     UP, 2011.</a:t>
            </a:r>
          </a:p>
        </p:txBody>
      </p:sp>
      <p:grpSp>
        <p:nvGrpSpPr>
          <p:cNvPr id="65539" name="Group 8"/>
          <p:cNvGrpSpPr>
            <a:grpSpLocks/>
          </p:cNvGrpSpPr>
          <p:nvPr/>
        </p:nvGrpSpPr>
        <p:grpSpPr bwMode="auto">
          <a:xfrm>
            <a:off x="1128713" y="0"/>
            <a:ext cx="6773862" cy="2022475"/>
            <a:chOff x="0" y="0"/>
            <a:chExt cx="9144000" cy="2762588"/>
          </a:xfrm>
        </p:grpSpPr>
        <p:grpSp>
          <p:nvGrpSpPr>
            <p:cNvPr id="65540"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D7B8ECE-CC09-4D58-95F9-83030118DF2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5543"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1"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Author</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5"/>
          <p:cNvSpPr txBox="1">
            <a:spLocks noChangeArrowheads="1"/>
          </p:cNvSpPr>
          <p:nvPr/>
        </p:nvSpPr>
        <p:spPr bwMode="auto">
          <a:xfrm>
            <a:off x="474663" y="1958975"/>
            <a:ext cx="81946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spcBef>
                <a:spcPct val="0"/>
              </a:spcBef>
              <a:buFontTx/>
              <a:buNone/>
            </a:pPr>
            <a:r>
              <a:rPr lang="en-US" altLang="en-US" sz="2400" b="1">
                <a:latin typeface="Optima" charset="0"/>
              </a:rPr>
              <a:t>Title of source.</a:t>
            </a:r>
          </a:p>
          <a:p>
            <a:pPr>
              <a:spcBef>
                <a:spcPct val="0"/>
              </a:spcBef>
              <a:buFontTx/>
              <a:buNone/>
            </a:pPr>
            <a:r>
              <a:rPr lang="en-US" altLang="en-US" sz="1800" i="1">
                <a:latin typeface="Optima" charset="0"/>
              </a:rPr>
              <a:t>Books and websites should be in italics:</a:t>
            </a:r>
          </a:p>
          <a:p>
            <a:pPr>
              <a:spcBef>
                <a:spcPct val="0"/>
              </a:spcBef>
              <a:buFontTx/>
              <a:buNone/>
            </a:pPr>
            <a:r>
              <a:rPr lang="en-US" altLang="en-US" sz="1800">
                <a:latin typeface="Optima" charset="0"/>
              </a:rPr>
              <a:t> </a:t>
            </a:r>
            <a:r>
              <a:rPr lang="en-US" altLang="en-US" sz="1800">
                <a:solidFill>
                  <a:srgbClr val="5577AE"/>
                </a:solidFill>
                <a:latin typeface="Optima" charset="0"/>
              </a:rPr>
              <a:t>  </a:t>
            </a:r>
          </a:p>
          <a:p>
            <a:pPr>
              <a:spcBef>
                <a:spcPct val="0"/>
              </a:spcBef>
              <a:buFontTx/>
              <a:buNone/>
            </a:pPr>
            <a:r>
              <a:rPr lang="en-US" altLang="en-US" sz="1800">
                <a:solidFill>
                  <a:srgbClr val="5577AE"/>
                </a:solidFill>
                <a:latin typeface="Optima" charset="0"/>
              </a:rPr>
              <a:t>	Hollmichel, Stefanie. </a:t>
            </a:r>
            <a:r>
              <a:rPr lang="en-US" altLang="en-US" sz="1800" i="1">
                <a:solidFill>
                  <a:srgbClr val="5577AE"/>
                </a:solidFill>
                <a:latin typeface="Optima" charset="0"/>
              </a:rPr>
              <a:t>So Many Books</a:t>
            </a:r>
            <a:r>
              <a:rPr lang="en-US" altLang="en-US" sz="1800">
                <a:solidFill>
                  <a:srgbClr val="5577AE"/>
                </a:solidFill>
                <a:latin typeface="Optima" charset="0"/>
              </a:rPr>
              <a:t>. 2003-13, somanybooksblog.com.</a:t>
            </a:r>
          </a:p>
          <a:p>
            <a:pPr>
              <a:spcBef>
                <a:spcPct val="0"/>
              </a:spcBef>
              <a:buFontTx/>
              <a:buNone/>
            </a:pPr>
            <a:endParaRPr lang="en-US" altLang="en-US" sz="1800">
              <a:solidFill>
                <a:srgbClr val="5577AE"/>
              </a:solidFill>
              <a:latin typeface="Optima" charset="0"/>
            </a:endParaRPr>
          </a:p>
          <a:p>
            <a:pPr>
              <a:spcBef>
                <a:spcPct val="0"/>
              </a:spcBef>
              <a:buFontTx/>
              <a:buNone/>
            </a:pPr>
            <a:r>
              <a:rPr lang="en-US" altLang="en-US" sz="1800">
                <a:solidFill>
                  <a:srgbClr val="5577AE"/>
                </a:solidFill>
                <a:latin typeface="Optima" charset="0"/>
              </a:rPr>
              <a:t>	Linett, Maren Tova. </a:t>
            </a:r>
            <a:r>
              <a:rPr lang="en-US" altLang="en-US" sz="1800" i="1">
                <a:solidFill>
                  <a:srgbClr val="5577AE"/>
                </a:solidFill>
                <a:latin typeface="Optima" charset="0"/>
              </a:rPr>
              <a:t>Modernism, Feminism, and Jewishness</a:t>
            </a:r>
            <a:r>
              <a:rPr lang="en-US" altLang="en-US" sz="1800">
                <a:solidFill>
                  <a:srgbClr val="5577AE"/>
                </a:solidFill>
                <a:latin typeface="Optima" charset="0"/>
              </a:rPr>
              <a:t>. Cambridge UP, </a:t>
            </a:r>
          </a:p>
          <a:p>
            <a:pPr>
              <a:spcBef>
                <a:spcPct val="0"/>
              </a:spcBef>
              <a:buFontTx/>
              <a:buNone/>
            </a:pPr>
            <a:r>
              <a:rPr lang="en-US" altLang="en-US" sz="1800">
                <a:solidFill>
                  <a:srgbClr val="5577AE"/>
                </a:solidFill>
                <a:latin typeface="Optima" charset="0"/>
              </a:rPr>
              <a:t>		2007.</a:t>
            </a:r>
          </a:p>
          <a:p>
            <a:pPr>
              <a:spcBef>
                <a:spcPct val="0"/>
              </a:spcBef>
              <a:buFontTx/>
              <a:buNone/>
            </a:pPr>
            <a:endParaRPr lang="en-US" altLang="en-US" sz="1800">
              <a:latin typeface="Optima" charset="0"/>
            </a:endParaRPr>
          </a:p>
          <a:p>
            <a:pPr>
              <a:spcBef>
                <a:spcPct val="0"/>
              </a:spcBef>
              <a:buFontTx/>
              <a:buNone/>
            </a:pPr>
            <a:r>
              <a:rPr lang="en-US" altLang="en-US" sz="1800" i="1">
                <a:latin typeface="Optima" charset="0"/>
              </a:rPr>
              <a:t>Periodicals (journal, magazine, newspaper article), television episodes, and songs should be in quotation marks:</a:t>
            </a:r>
          </a:p>
          <a:p>
            <a:pPr>
              <a:spcBef>
                <a:spcPct val="0"/>
              </a:spcBef>
              <a:buFontTx/>
              <a:buNone/>
            </a:pPr>
            <a:r>
              <a:rPr lang="en-US" altLang="en-US" sz="1800">
                <a:latin typeface="Optima" charset="0"/>
              </a:rPr>
              <a:t> </a:t>
            </a:r>
            <a:endParaRPr lang="en-US" altLang="en-US" sz="1800">
              <a:solidFill>
                <a:srgbClr val="5577AE"/>
              </a:solidFill>
              <a:latin typeface="Optima" charset="0"/>
            </a:endParaRPr>
          </a:p>
          <a:p>
            <a:pPr>
              <a:spcBef>
                <a:spcPct val="0"/>
              </a:spcBef>
              <a:buFontTx/>
              <a:buNone/>
            </a:pPr>
            <a:r>
              <a:rPr lang="en-US" altLang="en-US" sz="1800">
                <a:solidFill>
                  <a:srgbClr val="5577AE"/>
                </a:solidFill>
                <a:latin typeface="Optima" charset="0"/>
              </a:rPr>
              <a:t>	Beyoncé. “Pretty Hurts.” Beyoncé, Parkwood Entertainment, 2013, 	</a:t>
            </a:r>
            <a:r>
              <a:rPr lang="en-US" altLang="en-US" sz="1800">
                <a:solidFill>
                  <a:srgbClr val="5577AE"/>
                </a:solidFill>
                <a:latin typeface="Optima" charset="0"/>
                <a:hlinkClick r:id="rId3"/>
              </a:rPr>
              <a:t>www.beyonce</a:t>
            </a:r>
            <a:r>
              <a:rPr lang="en-US" altLang="en-US" sz="1800">
                <a:solidFill>
                  <a:srgbClr val="5577AE"/>
                </a:solidFill>
                <a:latin typeface="Optima" charset="0"/>
              </a:rPr>
              <a:t> .com/album/beyonce/?media_view=songs.</a:t>
            </a:r>
          </a:p>
          <a:p>
            <a:pPr>
              <a:spcBef>
                <a:spcPct val="0"/>
              </a:spcBef>
              <a:buFontTx/>
              <a:buNone/>
            </a:pPr>
            <a:endParaRPr lang="en-US" altLang="en-US" sz="1800">
              <a:latin typeface="Optima" charset="0"/>
            </a:endParaRPr>
          </a:p>
          <a:p>
            <a:pPr>
              <a:spcBef>
                <a:spcPct val="0"/>
              </a:spcBef>
              <a:buFontTx/>
              <a:buNone/>
            </a:pPr>
            <a:r>
              <a:rPr lang="en-US" altLang="en-US" sz="1800">
                <a:solidFill>
                  <a:srgbClr val="5577AE"/>
                </a:solidFill>
                <a:latin typeface="Optima" charset="0"/>
              </a:rPr>
              <a:t>	Goldman, Anne. “Questions of Transport: Reading Primo Levi Reading  </a:t>
            </a:r>
          </a:p>
          <a:p>
            <a:pPr>
              <a:spcBef>
                <a:spcPct val="0"/>
              </a:spcBef>
              <a:buFontTx/>
              <a:buNone/>
            </a:pPr>
            <a:r>
              <a:rPr lang="en-US" altLang="en-US" sz="1800">
                <a:solidFill>
                  <a:srgbClr val="5577AE"/>
                </a:solidFill>
                <a:latin typeface="Optima" charset="0"/>
              </a:rPr>
              <a:t>		Dante.” </a:t>
            </a:r>
            <a:r>
              <a:rPr lang="en-US" altLang="en-US" sz="1800" i="1">
                <a:solidFill>
                  <a:srgbClr val="5577AE"/>
                </a:solidFill>
                <a:latin typeface="Optima" charset="0"/>
              </a:rPr>
              <a:t>The Georgia Review</a:t>
            </a:r>
            <a:r>
              <a:rPr lang="en-US" altLang="en-US" sz="1800">
                <a:solidFill>
                  <a:srgbClr val="5577AE"/>
                </a:solidFill>
                <a:latin typeface="Optima" charset="0"/>
              </a:rPr>
              <a:t>, vol. 64, no. 1, 2010, pp. 69-88.</a:t>
            </a:r>
          </a:p>
          <a:p>
            <a:pPr eaLnBrk="1" hangingPunct="1">
              <a:lnSpc>
                <a:spcPct val="120000"/>
              </a:lnSpc>
              <a:spcBef>
                <a:spcPct val="0"/>
              </a:spcBef>
              <a:buFontTx/>
              <a:buNone/>
            </a:pPr>
            <a:endParaRPr lang="en-US" altLang="en-US" sz="1600">
              <a:latin typeface="Optima" charset="0"/>
            </a:endParaRPr>
          </a:p>
        </p:txBody>
      </p:sp>
      <p:grpSp>
        <p:nvGrpSpPr>
          <p:cNvPr id="67587" name="Group 8"/>
          <p:cNvGrpSpPr>
            <a:grpSpLocks/>
          </p:cNvGrpSpPr>
          <p:nvPr/>
        </p:nvGrpSpPr>
        <p:grpSpPr bwMode="auto">
          <a:xfrm>
            <a:off x="1128713" y="0"/>
            <a:ext cx="6773862" cy="2022475"/>
            <a:chOff x="0" y="0"/>
            <a:chExt cx="9144000" cy="2762588"/>
          </a:xfrm>
        </p:grpSpPr>
        <p:grpSp>
          <p:nvGrpSpPr>
            <p:cNvPr id="67588"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6CBBE460-F608-487C-BB4B-6CEEBA97928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7591" name="Picture 12"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9" name="TextBox 10"/>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p:cNvSpPr txBox="1">
            <a:spLocks noChangeArrowheads="1"/>
          </p:cNvSpPr>
          <p:nvPr/>
        </p:nvSpPr>
        <p:spPr bwMode="auto">
          <a:xfrm>
            <a:off x="479425" y="2263775"/>
            <a:ext cx="81851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10000"/>
              </a:lnSpc>
              <a:spcBef>
                <a:spcPct val="0"/>
              </a:spcBef>
              <a:buFontTx/>
              <a:buNone/>
            </a:pPr>
            <a:r>
              <a:rPr lang="en-US" altLang="en-US" sz="2400" b="1">
                <a:latin typeface="Optima" charset="0"/>
              </a:rPr>
              <a:t>Title of container,</a:t>
            </a:r>
          </a:p>
          <a:p>
            <a:pPr eaLnBrk="1" hangingPunct="1">
              <a:lnSpc>
                <a:spcPct val="110000"/>
              </a:lnSpc>
              <a:spcBef>
                <a:spcPct val="0"/>
              </a:spcBef>
              <a:buFontTx/>
              <a:buNone/>
            </a:pPr>
            <a:r>
              <a:rPr lang="en-US" altLang="en-US" sz="1800" i="1">
                <a:latin typeface="Optima" charset="0"/>
              </a:rPr>
              <a:t>Examples:</a:t>
            </a:r>
          </a:p>
          <a:p>
            <a:pPr eaLnBrk="1" hangingPunct="1">
              <a:lnSpc>
                <a:spcPct val="110000"/>
              </a:lnSpc>
              <a:spcBef>
                <a:spcPct val="0"/>
              </a:spcBef>
              <a:buFontTx/>
              <a:buNone/>
            </a:pPr>
            <a:endParaRPr lang="en-US" altLang="en-US" sz="1800" i="1">
              <a:latin typeface="Optima" charset="0"/>
            </a:endParaRPr>
          </a:p>
          <a:p>
            <a:pPr>
              <a:spcBef>
                <a:spcPct val="0"/>
              </a:spcBef>
              <a:buFontTx/>
              <a:buNone/>
            </a:pPr>
            <a:r>
              <a:rPr lang="en-US" altLang="en-US" sz="2000">
                <a:solidFill>
                  <a:srgbClr val="5577AE"/>
                </a:solidFill>
              </a:rPr>
              <a:t>Bazin, Patrick. “Toward Metareading.” </a:t>
            </a:r>
            <a:r>
              <a:rPr lang="en-US" altLang="en-US" sz="2000" i="1">
                <a:solidFill>
                  <a:srgbClr val="5577AE"/>
                </a:solidFill>
              </a:rPr>
              <a:t>The Future of the Book</a:t>
            </a:r>
            <a:r>
              <a:rPr lang="en-US" altLang="en-US" sz="2000">
                <a:solidFill>
                  <a:srgbClr val="5577AE"/>
                </a:solidFill>
              </a:rPr>
              <a:t>, edited by Geoffrey Nunberg, U of California P, 1996, pp. 153-68.</a:t>
            </a:r>
          </a:p>
          <a:p>
            <a:pPr>
              <a:spcBef>
                <a:spcPct val="0"/>
              </a:spcBef>
              <a:buFontTx/>
              <a:buNone/>
            </a:pPr>
            <a:r>
              <a:rPr lang="en-US" altLang="en-US" sz="2000">
                <a:solidFill>
                  <a:srgbClr val="5577AE"/>
                </a:solidFill>
              </a:rPr>
              <a:t> </a:t>
            </a:r>
          </a:p>
          <a:p>
            <a:pPr>
              <a:spcBef>
                <a:spcPct val="0"/>
              </a:spcBef>
              <a:buFontTx/>
              <a:buNone/>
            </a:pPr>
            <a:r>
              <a:rPr lang="en-US" altLang="en-US" sz="2000">
                <a:solidFill>
                  <a:srgbClr val="5577AE"/>
                </a:solidFill>
              </a:rPr>
              <a:t>Hollmichel, Stefanie. “The Reading Brain: Differences between Digital and Print.” </a:t>
            </a:r>
            <a:r>
              <a:rPr lang="en-US" altLang="en-US" sz="2000" i="1">
                <a:solidFill>
                  <a:srgbClr val="5577AE"/>
                </a:solidFill>
              </a:rPr>
              <a:t>So Many Books</a:t>
            </a:r>
            <a:r>
              <a:rPr lang="en-US" altLang="en-US" sz="2000">
                <a:solidFill>
                  <a:srgbClr val="5577AE"/>
                </a:solidFill>
              </a:rPr>
              <a:t>, 25 Apr. 2013, somanybooksblog.com/2013/04/25/the-reading-brain-differences-between-digital-and-print/.</a:t>
            </a:r>
          </a:p>
          <a:p>
            <a:pPr>
              <a:spcBef>
                <a:spcPct val="0"/>
              </a:spcBef>
              <a:buFontTx/>
              <a:buNone/>
            </a:pPr>
            <a:endParaRPr lang="en-US" altLang="en-US" sz="2000"/>
          </a:p>
          <a:p>
            <a:pPr>
              <a:spcBef>
                <a:spcPct val="0"/>
              </a:spcBef>
              <a:buFontTx/>
              <a:buNone/>
            </a:pPr>
            <a:r>
              <a:rPr lang="en-US" altLang="en-US" sz="2000">
                <a:solidFill>
                  <a:srgbClr val="5577AE"/>
                </a:solidFill>
              </a:rPr>
              <a:t>“Under the Gun.” </a:t>
            </a:r>
            <a:r>
              <a:rPr lang="en-US" altLang="en-US" sz="2000" i="1">
                <a:solidFill>
                  <a:srgbClr val="5577AE"/>
                </a:solidFill>
              </a:rPr>
              <a:t>Pretty Little Liars</a:t>
            </a:r>
            <a:r>
              <a:rPr lang="en-US" altLang="en-US" sz="2000">
                <a:solidFill>
                  <a:srgbClr val="5577AE"/>
                </a:solidFill>
              </a:rPr>
              <a:t>, season 4, episode 6, ABC Family, 	16 July 2013. </a:t>
            </a:r>
            <a:r>
              <a:rPr lang="en-US" altLang="en-US" sz="2000" i="1">
                <a:solidFill>
                  <a:srgbClr val="5577AE"/>
                </a:solidFill>
              </a:rPr>
              <a:t>Hulu</a:t>
            </a:r>
            <a:r>
              <a:rPr lang="en-US" altLang="en-US" sz="2000">
                <a:solidFill>
                  <a:srgbClr val="5577AE"/>
                </a:solidFill>
              </a:rPr>
              <a:t>, hulu.com/watch/511318.</a:t>
            </a:r>
          </a:p>
          <a:p>
            <a:pPr>
              <a:spcBef>
                <a:spcPct val="0"/>
              </a:spcBef>
              <a:buFontTx/>
              <a:buNone/>
            </a:pPr>
            <a:endParaRPr lang="en-US" altLang="en-US" sz="2000"/>
          </a:p>
        </p:txBody>
      </p:sp>
      <p:grpSp>
        <p:nvGrpSpPr>
          <p:cNvPr id="69635" name="Group 8"/>
          <p:cNvGrpSpPr>
            <a:grpSpLocks/>
          </p:cNvGrpSpPr>
          <p:nvPr/>
        </p:nvGrpSpPr>
        <p:grpSpPr bwMode="auto">
          <a:xfrm>
            <a:off x="1128713" y="0"/>
            <a:ext cx="6773862" cy="2022475"/>
            <a:chOff x="0" y="0"/>
            <a:chExt cx="9144000" cy="2762588"/>
          </a:xfrm>
        </p:grpSpPr>
        <p:grpSp>
          <p:nvGrpSpPr>
            <p:cNvPr id="69636"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78D6DDD-8836-4168-8EC6-5F2DB814B816}"/>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963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7" name="TextBox 10"/>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5"/>
          <p:cNvSpPr txBox="1">
            <a:spLocks noChangeArrowheads="1"/>
          </p:cNvSpPr>
          <p:nvPr/>
        </p:nvSpPr>
        <p:spPr bwMode="auto">
          <a:xfrm>
            <a:off x="563563" y="2249488"/>
            <a:ext cx="80168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Other contributors,</a:t>
            </a:r>
          </a:p>
          <a:p>
            <a:pPr eaLnBrk="1" hangingPunct="1">
              <a:spcBef>
                <a:spcPct val="0"/>
              </a:spcBef>
              <a:buFontTx/>
              <a:buNone/>
            </a:pPr>
            <a:endParaRPr lang="en-US" altLang="en-US" sz="2400" b="1">
              <a:latin typeface="Optima" charset="0"/>
            </a:endParaRPr>
          </a:p>
          <a:p>
            <a:pPr eaLnBrk="1" hangingPunct="1">
              <a:spcBef>
                <a:spcPct val="0"/>
              </a:spcBef>
              <a:buFontTx/>
              <a:buNone/>
            </a:pPr>
            <a:r>
              <a:rPr lang="en-US" altLang="en-US" sz="2000" i="1">
                <a:latin typeface="Optima" charset="0"/>
              </a:rPr>
              <a:t>Examples:</a:t>
            </a:r>
          </a:p>
          <a:p>
            <a:pPr eaLnBrk="1" hangingPunct="1">
              <a:spcBef>
                <a:spcPct val="0"/>
              </a:spcBef>
              <a:buFontTx/>
              <a:buNone/>
            </a:pPr>
            <a:endParaRPr lang="en-US" altLang="en-US" sz="600" i="1">
              <a:latin typeface="Optima" charset="0"/>
            </a:endParaRPr>
          </a:p>
          <a:p>
            <a:pPr>
              <a:spcBef>
                <a:spcPct val="0"/>
              </a:spcBef>
              <a:buFontTx/>
              <a:buNone/>
            </a:pPr>
            <a:r>
              <a:rPr lang="en-US" altLang="en-US" sz="2000">
                <a:solidFill>
                  <a:srgbClr val="5577AE"/>
                </a:solidFill>
                <a:latin typeface="Optima" charset="0"/>
              </a:rPr>
              <a:t>Chartier, Roger. </a:t>
            </a:r>
            <a:r>
              <a:rPr lang="en-US" altLang="en-US" sz="2000" i="1">
                <a:solidFill>
                  <a:srgbClr val="5577AE"/>
                </a:solidFill>
                <a:latin typeface="Optima" charset="0"/>
              </a:rPr>
              <a:t>The Order of Books: Readers, Authors, and Libraries in Europe between the Fourteenth and Eighteenth Centuries</a:t>
            </a:r>
            <a:r>
              <a:rPr lang="en-US" altLang="en-US" sz="2000">
                <a:solidFill>
                  <a:srgbClr val="5577AE"/>
                </a:solidFill>
                <a:latin typeface="Optima" charset="0"/>
              </a:rPr>
              <a:t>. Translated by Lydia G. Cochrane, Stanford UP, 1994.</a:t>
            </a:r>
          </a:p>
          <a:p>
            <a:pPr>
              <a:spcBef>
                <a:spcPct val="0"/>
              </a:spcBef>
              <a:buFontTx/>
              <a:buNone/>
            </a:pPr>
            <a:endParaRPr lang="en-US" altLang="en-US" sz="2000">
              <a:solidFill>
                <a:srgbClr val="5577AE"/>
              </a:solidFill>
              <a:latin typeface="Optima" charset="0"/>
            </a:endParaRPr>
          </a:p>
          <a:p>
            <a:pPr>
              <a:spcBef>
                <a:spcPct val="0"/>
              </a:spcBef>
              <a:buFontTx/>
              <a:buNone/>
            </a:pPr>
            <a:r>
              <a:rPr lang="en-US" altLang="en-US" sz="2000">
                <a:solidFill>
                  <a:srgbClr val="5577AE"/>
                </a:solidFill>
                <a:latin typeface="Optima" charset="0"/>
              </a:rPr>
              <a:t>“Hush.” </a:t>
            </a:r>
            <a:r>
              <a:rPr lang="en-US" altLang="en-US" sz="2000" i="1">
                <a:solidFill>
                  <a:srgbClr val="5577AE"/>
                </a:solidFill>
                <a:latin typeface="Optima" charset="0"/>
              </a:rPr>
              <a:t>Buffy the Vampire Slayer</a:t>
            </a:r>
            <a:r>
              <a:rPr lang="en-US" altLang="en-US" sz="2000">
                <a:solidFill>
                  <a:srgbClr val="5577AE"/>
                </a:solidFill>
                <a:latin typeface="Optima"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Woolf, Virginia. </a:t>
            </a:r>
            <a:r>
              <a:rPr lang="en-US" altLang="en-US" sz="2000" i="1">
                <a:solidFill>
                  <a:srgbClr val="5577AE"/>
                </a:solidFill>
                <a:latin typeface="Optima" charset="0"/>
              </a:rPr>
              <a:t>Jacob’s Room</a:t>
            </a:r>
            <a:r>
              <a:rPr lang="en-US" altLang="en-US" sz="2000">
                <a:solidFill>
                  <a:srgbClr val="5577AE"/>
                </a:solidFill>
                <a:latin typeface="Optima" charset="0"/>
              </a:rPr>
              <a:t>. Annotated and with an introduction by Vara Neverow, Harcourt, Inc., 2008.</a:t>
            </a:r>
          </a:p>
        </p:txBody>
      </p:sp>
      <p:grpSp>
        <p:nvGrpSpPr>
          <p:cNvPr id="71683" name="Group 8"/>
          <p:cNvGrpSpPr>
            <a:grpSpLocks/>
          </p:cNvGrpSpPr>
          <p:nvPr/>
        </p:nvGrpSpPr>
        <p:grpSpPr bwMode="auto">
          <a:xfrm>
            <a:off x="1128713" y="0"/>
            <a:ext cx="6773862" cy="2022475"/>
            <a:chOff x="0" y="0"/>
            <a:chExt cx="9144000" cy="2762588"/>
          </a:xfrm>
        </p:grpSpPr>
        <p:grpSp>
          <p:nvGrpSpPr>
            <p:cNvPr id="71684"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299565C-68A2-466C-9CDF-806E65D53536}"/>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1687"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685" name="TextBox 10"/>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5"/>
          <p:cNvSpPr txBox="1">
            <a:spLocks noChangeArrowheads="1"/>
          </p:cNvSpPr>
          <p:nvPr/>
        </p:nvSpPr>
        <p:spPr bwMode="auto">
          <a:xfrm>
            <a:off x="520700" y="2327275"/>
            <a:ext cx="8102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Version,</a:t>
            </a:r>
          </a:p>
          <a:p>
            <a:pPr eaLnBrk="1" hangingPunct="1">
              <a:spcBef>
                <a:spcPct val="0"/>
              </a:spcBef>
              <a:buFontTx/>
              <a:buNone/>
            </a:pPr>
            <a:endParaRPr lang="en-US" altLang="en-US" sz="2400" b="1">
              <a:latin typeface="Optima" charset="0"/>
            </a:endParaRPr>
          </a:p>
          <a:p>
            <a:pPr>
              <a:spcBef>
                <a:spcPct val="0"/>
              </a:spcBef>
              <a:buFontTx/>
              <a:buNone/>
            </a:pPr>
            <a:r>
              <a:rPr lang="en-US" altLang="en-US" sz="2000">
                <a:solidFill>
                  <a:srgbClr val="5577AE"/>
                </a:solidFill>
                <a:latin typeface="Optima" charset="0"/>
              </a:rPr>
              <a:t>If a source is listed as an edition or version of a work, include it in your citation.</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i="1">
                <a:solidFill>
                  <a:srgbClr val="5577AE"/>
                </a:solidFill>
                <a:latin typeface="Optima" charset="0"/>
              </a:rPr>
              <a:t>The Bible</a:t>
            </a:r>
            <a:r>
              <a:rPr lang="en-US" altLang="en-US" sz="2000">
                <a:solidFill>
                  <a:srgbClr val="5577AE"/>
                </a:solidFill>
                <a:latin typeface="Optima" charset="0"/>
              </a:rPr>
              <a:t>. Authorized King James Version, Oxford UP, 1998.</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Newcomb, Horace, editor. </a:t>
            </a:r>
            <a:r>
              <a:rPr lang="en-US" altLang="en-US" sz="2000" i="1">
                <a:solidFill>
                  <a:srgbClr val="5577AE"/>
                </a:solidFill>
                <a:latin typeface="Optima" charset="0"/>
              </a:rPr>
              <a:t>Television: The Critical View</a:t>
            </a:r>
            <a:r>
              <a:rPr lang="en-US" altLang="en-US" sz="2000">
                <a:solidFill>
                  <a:srgbClr val="5577AE"/>
                </a:solidFill>
                <a:latin typeface="Optima" charset="0"/>
              </a:rPr>
              <a:t>. 7</a:t>
            </a:r>
            <a:r>
              <a:rPr lang="en-US" altLang="en-US" sz="2000" baseline="30000">
                <a:solidFill>
                  <a:srgbClr val="5577AE"/>
                </a:solidFill>
                <a:latin typeface="Optima" charset="0"/>
              </a:rPr>
              <a:t>th</a:t>
            </a:r>
            <a:r>
              <a:rPr lang="en-US" altLang="en-US" sz="2000">
                <a:solidFill>
                  <a:srgbClr val="5577AE"/>
                </a:solidFill>
                <a:latin typeface="Optima" charset="0"/>
              </a:rPr>
              <a:t> ed., Oxford </a:t>
            </a:r>
          </a:p>
          <a:p>
            <a:pPr>
              <a:spcBef>
                <a:spcPct val="0"/>
              </a:spcBef>
              <a:buFontTx/>
              <a:buNone/>
            </a:pPr>
            <a:r>
              <a:rPr lang="en-US" altLang="en-US" sz="2000">
                <a:solidFill>
                  <a:srgbClr val="5577AE"/>
                </a:solidFill>
                <a:latin typeface="Optima" charset="0"/>
              </a:rPr>
              <a:t>	UP, 2007.</a:t>
            </a:r>
          </a:p>
          <a:p>
            <a:pPr>
              <a:spcBef>
                <a:spcPct val="0"/>
              </a:spcBef>
              <a:buFontTx/>
              <a:buNone/>
            </a:pPr>
            <a:endParaRPr lang="en-US" altLang="en-US" sz="2000">
              <a:solidFill>
                <a:srgbClr val="5577AE"/>
              </a:solidFill>
              <a:latin typeface="Optima" charset="0"/>
            </a:endParaRPr>
          </a:p>
          <a:p>
            <a:pPr>
              <a:spcBef>
                <a:spcPct val="0"/>
              </a:spcBef>
              <a:buFontTx/>
              <a:buNone/>
            </a:pPr>
            <a:r>
              <a:rPr lang="en-US" altLang="en-US" sz="2000">
                <a:solidFill>
                  <a:srgbClr val="5577AE"/>
                </a:solidFill>
                <a:latin typeface="Optima" charset="0"/>
              </a:rPr>
              <a:t>Scott, Ridley, director. </a:t>
            </a:r>
            <a:r>
              <a:rPr lang="en-US" altLang="en-US" sz="2000" i="1">
                <a:solidFill>
                  <a:srgbClr val="5577AE"/>
                </a:solidFill>
                <a:latin typeface="Optima" charset="0"/>
              </a:rPr>
              <a:t>Blade Runner</a:t>
            </a:r>
            <a:r>
              <a:rPr lang="en-US" altLang="en-US" sz="2000">
                <a:solidFill>
                  <a:srgbClr val="5577AE"/>
                </a:solidFill>
                <a:latin typeface="Optima" charset="0"/>
              </a:rPr>
              <a:t>. 1982. Performance by Harrison </a:t>
            </a:r>
          </a:p>
          <a:p>
            <a:pPr>
              <a:spcBef>
                <a:spcPct val="0"/>
              </a:spcBef>
              <a:buFontTx/>
              <a:buNone/>
            </a:pPr>
            <a:r>
              <a:rPr lang="en-US" altLang="en-US" sz="2000">
                <a:solidFill>
                  <a:srgbClr val="5577AE"/>
                </a:solidFill>
                <a:latin typeface="Optima" charset="0"/>
              </a:rPr>
              <a:t>	Ford, director’s cut, Warner Bros., 1992.</a:t>
            </a:r>
          </a:p>
          <a:p>
            <a:pPr eaLnBrk="1" hangingPunct="1">
              <a:spcBef>
                <a:spcPct val="0"/>
              </a:spcBef>
              <a:buFontTx/>
              <a:buNone/>
            </a:pPr>
            <a:endParaRPr lang="en-US" altLang="en-US" sz="2000">
              <a:latin typeface="Optima" charset="0"/>
            </a:endParaRPr>
          </a:p>
          <a:p>
            <a:pPr eaLnBrk="1" hangingPunct="1">
              <a:spcBef>
                <a:spcPct val="0"/>
              </a:spcBef>
              <a:buFontTx/>
              <a:buNone/>
            </a:pPr>
            <a:endParaRPr lang="en-US" altLang="en-US" sz="1200">
              <a:latin typeface="Optima" charset="0"/>
            </a:endParaRPr>
          </a:p>
        </p:txBody>
      </p:sp>
      <p:grpSp>
        <p:nvGrpSpPr>
          <p:cNvPr id="73731" name="Group 8"/>
          <p:cNvGrpSpPr>
            <a:grpSpLocks/>
          </p:cNvGrpSpPr>
          <p:nvPr/>
        </p:nvGrpSpPr>
        <p:grpSpPr bwMode="auto">
          <a:xfrm>
            <a:off x="1128713" y="0"/>
            <a:ext cx="6773862" cy="2022475"/>
            <a:chOff x="0" y="0"/>
            <a:chExt cx="9144000" cy="2762588"/>
          </a:xfrm>
        </p:grpSpPr>
        <p:grpSp>
          <p:nvGrpSpPr>
            <p:cNvPr id="73732"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CA79C7F-D72A-45DB-9C9B-2D58B71135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3735"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3"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5"/>
          <p:cNvSpPr txBox="1">
            <a:spLocks noChangeArrowheads="1"/>
          </p:cNvSpPr>
          <p:nvPr/>
        </p:nvSpPr>
        <p:spPr bwMode="auto">
          <a:xfrm>
            <a:off x="520700" y="1649413"/>
            <a:ext cx="8102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Number,</a:t>
            </a:r>
          </a:p>
          <a:p>
            <a:pPr eaLnBrk="1" hangingPunct="1">
              <a:spcBef>
                <a:spcPct val="0"/>
              </a:spcBef>
              <a:buFontTx/>
              <a:buNone/>
            </a:pPr>
            <a:endParaRPr lang="en-US" altLang="en-US" sz="2400" b="1">
              <a:latin typeface="Optima" charset="0"/>
            </a:endParaRPr>
          </a:p>
          <a:p>
            <a:pPr>
              <a:spcBef>
                <a:spcPct val="0"/>
              </a:spcBef>
              <a:buFontTx/>
              <a:buNone/>
            </a:pPr>
            <a:r>
              <a:rPr lang="en-US" altLang="en-US" sz="2000">
                <a:solidFill>
                  <a:srgbClr val="5577AE"/>
                </a:solidFill>
                <a:latin typeface="Optima" charset="0"/>
              </a:rPr>
              <a:t>If a source is part of a numbered sequence, such as a multi-volume book, or journal with both volume and issue numbers, those numbers must be listed in your citation.</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Baron, Naomi S. “Redefining Reading: The Impact of Digital </a:t>
            </a:r>
          </a:p>
          <a:p>
            <a:pPr>
              <a:spcBef>
                <a:spcPct val="0"/>
              </a:spcBef>
              <a:buFontTx/>
              <a:buNone/>
            </a:pPr>
            <a:r>
              <a:rPr lang="en-US" altLang="en-US" sz="2000">
                <a:solidFill>
                  <a:srgbClr val="5577AE"/>
                </a:solidFill>
                <a:latin typeface="Optima" charset="0"/>
              </a:rPr>
              <a:t>	Communication Media.” </a:t>
            </a:r>
            <a:r>
              <a:rPr lang="en-US" altLang="en-US" sz="2000" i="1">
                <a:solidFill>
                  <a:srgbClr val="5577AE"/>
                </a:solidFill>
                <a:latin typeface="Optima" charset="0"/>
              </a:rPr>
              <a:t>PMLA</a:t>
            </a:r>
            <a:r>
              <a:rPr lang="en-US" altLang="en-US" sz="2000">
                <a:solidFill>
                  <a:srgbClr val="5577AE"/>
                </a:solidFill>
                <a:latin typeface="Optima" charset="0"/>
              </a:rPr>
              <a:t>, vol. 128, no. 1, Jan. 2013, pp. 	193-200.</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“Hush.” </a:t>
            </a:r>
            <a:r>
              <a:rPr lang="en-US" altLang="en-US" sz="2000" i="1">
                <a:solidFill>
                  <a:srgbClr val="5577AE"/>
                </a:solidFill>
                <a:latin typeface="Optima" charset="0"/>
              </a:rPr>
              <a:t>Buffy the Vampire Slayer</a:t>
            </a:r>
            <a:r>
              <a:rPr lang="en-US" altLang="en-US" sz="2000">
                <a:solidFill>
                  <a:srgbClr val="5577AE"/>
                </a:solidFill>
                <a:latin typeface="Optima"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Wellek, René. </a:t>
            </a:r>
            <a:r>
              <a:rPr lang="en-US" altLang="en-US" sz="2000" i="1">
                <a:solidFill>
                  <a:srgbClr val="5577AE"/>
                </a:solidFill>
                <a:latin typeface="Optima" charset="0"/>
              </a:rPr>
              <a:t>A History of Modern Criticism</a:t>
            </a:r>
            <a:r>
              <a:rPr lang="en-US" altLang="en-US" sz="2000">
                <a:solidFill>
                  <a:srgbClr val="5577AE"/>
                </a:solidFill>
                <a:latin typeface="Optima" charset="0"/>
              </a:rPr>
              <a:t>, 1750-1950. Vol. 5, Yale 	UP, 1986.</a:t>
            </a:r>
          </a:p>
          <a:p>
            <a:pPr eaLnBrk="1" hangingPunct="1">
              <a:spcBef>
                <a:spcPct val="0"/>
              </a:spcBef>
              <a:buFontTx/>
              <a:buNone/>
            </a:pPr>
            <a:endParaRPr lang="en-US" altLang="en-US" sz="2000">
              <a:latin typeface="Optima" charset="0"/>
            </a:endParaRPr>
          </a:p>
          <a:p>
            <a:pPr eaLnBrk="1" hangingPunct="1">
              <a:spcBef>
                <a:spcPct val="0"/>
              </a:spcBef>
              <a:buFontTx/>
              <a:buNone/>
            </a:pPr>
            <a:endParaRPr lang="en-US" altLang="en-US" sz="1200">
              <a:latin typeface="Optima" charset="0"/>
            </a:endParaRPr>
          </a:p>
        </p:txBody>
      </p:sp>
      <p:grpSp>
        <p:nvGrpSpPr>
          <p:cNvPr id="75779" name="Group 8"/>
          <p:cNvGrpSpPr>
            <a:grpSpLocks/>
          </p:cNvGrpSpPr>
          <p:nvPr/>
        </p:nvGrpSpPr>
        <p:grpSpPr bwMode="auto">
          <a:xfrm>
            <a:off x="1128713" y="0"/>
            <a:ext cx="6773862" cy="2022475"/>
            <a:chOff x="0" y="0"/>
            <a:chExt cx="9144000" cy="2762588"/>
          </a:xfrm>
        </p:grpSpPr>
        <p:grpSp>
          <p:nvGrpSpPr>
            <p:cNvPr id="75780"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0249C12-814E-46BD-A08B-1BF303E7EC8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5783"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1"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5"/>
          <p:cNvSpPr txBox="1">
            <a:spLocks noChangeArrowheads="1"/>
          </p:cNvSpPr>
          <p:nvPr/>
        </p:nvSpPr>
        <p:spPr bwMode="auto">
          <a:xfrm>
            <a:off x="520700" y="1716088"/>
            <a:ext cx="8102600"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Publisher,</a:t>
            </a:r>
          </a:p>
          <a:p>
            <a:pPr eaLnBrk="1" hangingPunct="1">
              <a:spcBef>
                <a:spcPct val="0"/>
              </a:spcBef>
              <a:buFontTx/>
              <a:buNone/>
            </a:pPr>
            <a:endParaRPr lang="en-US" altLang="en-US" sz="2400" b="1">
              <a:latin typeface="Optima" charset="0"/>
            </a:endParaRPr>
          </a:p>
          <a:p>
            <a:pPr>
              <a:spcBef>
                <a:spcPct val="0"/>
              </a:spcBef>
              <a:buFontTx/>
              <a:buNone/>
            </a:pPr>
            <a:r>
              <a:rPr lang="en-US" altLang="en-US" sz="2000">
                <a:solidFill>
                  <a:srgbClr val="5577AE"/>
                </a:solidFill>
                <a:latin typeface="Optima"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a:solidFill>
                <a:srgbClr val="5577AE"/>
              </a:solidFill>
              <a:latin typeface="Optima" charset="0"/>
            </a:endParaRPr>
          </a:p>
          <a:p>
            <a:pPr>
              <a:spcBef>
                <a:spcPct val="0"/>
              </a:spcBef>
              <a:buFontTx/>
              <a:buNone/>
            </a:pPr>
            <a:r>
              <a:rPr lang="en-US" altLang="en-US" sz="2000" i="1">
                <a:solidFill>
                  <a:srgbClr val="000000"/>
                </a:solidFill>
                <a:latin typeface="Optima" charset="0"/>
              </a:rPr>
              <a:t>Examples:</a:t>
            </a: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Harris, Charles “</a:t>
            </a:r>
            <a:r>
              <a:rPr lang="en-US" altLang="ja-JP" sz="2000">
                <a:solidFill>
                  <a:srgbClr val="5577AE"/>
                </a:solidFill>
                <a:latin typeface="Optima" charset="0"/>
              </a:rPr>
              <a:t>Teenie.</a:t>
            </a:r>
            <a:r>
              <a:rPr lang="en-US" altLang="en-US" sz="2000">
                <a:solidFill>
                  <a:srgbClr val="5577AE"/>
                </a:solidFill>
                <a:latin typeface="Optima" charset="0"/>
              </a:rPr>
              <a:t>”</a:t>
            </a:r>
            <a:r>
              <a:rPr lang="en-US" altLang="ja-JP" sz="2000">
                <a:solidFill>
                  <a:srgbClr val="5577AE"/>
                </a:solidFill>
                <a:latin typeface="Optima" charset="0"/>
              </a:rPr>
              <a:t> </a:t>
            </a:r>
            <a:r>
              <a:rPr lang="en-US" altLang="ja-JP" sz="2000" i="1">
                <a:solidFill>
                  <a:srgbClr val="5577AE"/>
                </a:solidFill>
                <a:latin typeface="Optima" charset="0"/>
              </a:rPr>
              <a:t>Woman in a Paisley Shirt behind Counter in  </a:t>
            </a:r>
          </a:p>
          <a:p>
            <a:pPr>
              <a:spcBef>
                <a:spcPct val="0"/>
              </a:spcBef>
              <a:buFontTx/>
              <a:buNone/>
            </a:pPr>
            <a:r>
              <a:rPr lang="en-US" altLang="en-US" sz="2000" i="1">
                <a:solidFill>
                  <a:srgbClr val="5577AE"/>
                </a:solidFill>
                <a:latin typeface="Optima" charset="0"/>
              </a:rPr>
              <a:t>	Record Store</a:t>
            </a:r>
            <a:r>
              <a:rPr lang="en-US" altLang="en-US" sz="2000">
                <a:solidFill>
                  <a:srgbClr val="5577AE"/>
                </a:solidFill>
                <a:latin typeface="Optima" charset="0"/>
              </a:rPr>
              <a:t>. </a:t>
            </a:r>
            <a:r>
              <a:rPr lang="en-US" altLang="en-US" sz="2000" i="1">
                <a:solidFill>
                  <a:srgbClr val="5577AE"/>
                </a:solidFill>
                <a:latin typeface="Optima" charset="0"/>
              </a:rPr>
              <a:t>Teenie Harris Archive</a:t>
            </a:r>
            <a:r>
              <a:rPr lang="en-US" altLang="en-US" sz="2000">
                <a:solidFill>
                  <a:srgbClr val="5577AE"/>
                </a:solidFill>
                <a:latin typeface="Optima" charset="0"/>
              </a:rPr>
              <a:t>, Carnegie Museum of Art, 	Pittsburgh, teenie.cmoa.org/interactive/index.html#date08.</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Jacobs, Alan. </a:t>
            </a:r>
            <a:r>
              <a:rPr lang="en-US" altLang="en-US" sz="2000" i="1">
                <a:solidFill>
                  <a:srgbClr val="5577AE"/>
                </a:solidFill>
                <a:latin typeface="Optima" charset="0"/>
              </a:rPr>
              <a:t>The Pleasures of Reading in an Age of Distraction.</a:t>
            </a:r>
            <a:r>
              <a:rPr lang="en-US" altLang="en-US" sz="2000">
                <a:solidFill>
                  <a:srgbClr val="5577AE"/>
                </a:solidFill>
                <a:latin typeface="Optima" charset="0"/>
              </a:rPr>
              <a:t> Oxford </a:t>
            </a:r>
          </a:p>
          <a:p>
            <a:pPr>
              <a:spcBef>
                <a:spcPct val="0"/>
              </a:spcBef>
              <a:buFontTx/>
              <a:buNone/>
            </a:pPr>
            <a:r>
              <a:rPr lang="en-US" altLang="en-US" sz="2000">
                <a:solidFill>
                  <a:srgbClr val="5577AE"/>
                </a:solidFill>
                <a:latin typeface="Optima" charset="0"/>
              </a:rPr>
              <a:t>	UP, 2011.</a:t>
            </a:r>
          </a:p>
          <a:p>
            <a:pPr>
              <a:spcBef>
                <a:spcPct val="0"/>
              </a:spcBef>
              <a:buFontTx/>
              <a:buNone/>
            </a:pPr>
            <a:r>
              <a:rPr lang="en-US" altLang="en-US" sz="2000">
                <a:solidFill>
                  <a:srgbClr val="5577AE"/>
                </a:solidFill>
                <a:latin typeface="Optima" charset="0"/>
              </a:rPr>
              <a:t> </a:t>
            </a:r>
          </a:p>
          <a:p>
            <a:pPr>
              <a:spcBef>
                <a:spcPct val="0"/>
              </a:spcBef>
              <a:buFontTx/>
              <a:buNone/>
            </a:pPr>
            <a:r>
              <a:rPr lang="en-US" altLang="en-US" sz="2000">
                <a:solidFill>
                  <a:srgbClr val="5577AE"/>
                </a:solidFill>
                <a:latin typeface="Optima" charset="0"/>
              </a:rPr>
              <a:t>Kuzui, Fran Rubel, director. </a:t>
            </a:r>
            <a:r>
              <a:rPr lang="en-US" altLang="en-US" sz="2000" i="1">
                <a:solidFill>
                  <a:srgbClr val="5577AE"/>
                </a:solidFill>
                <a:latin typeface="Optima" charset="0"/>
              </a:rPr>
              <a:t>Buffy the Vampire Slayer</a:t>
            </a:r>
            <a:r>
              <a:rPr lang="en-US" altLang="en-US" sz="2000">
                <a:solidFill>
                  <a:srgbClr val="5577AE"/>
                </a:solidFill>
                <a:latin typeface="Optima" charset="0"/>
              </a:rPr>
              <a:t>. Twentieth Century </a:t>
            </a:r>
          </a:p>
          <a:p>
            <a:pPr>
              <a:spcBef>
                <a:spcPct val="0"/>
              </a:spcBef>
              <a:buFontTx/>
              <a:buNone/>
            </a:pPr>
            <a:r>
              <a:rPr lang="en-US" altLang="en-US" sz="2000">
                <a:solidFill>
                  <a:srgbClr val="5577AE"/>
                </a:solidFill>
                <a:latin typeface="Optima" charset="0"/>
              </a:rPr>
              <a:t>	Fox, 1992.</a:t>
            </a:r>
          </a:p>
          <a:p>
            <a:pPr eaLnBrk="1" hangingPunct="1">
              <a:spcBef>
                <a:spcPct val="0"/>
              </a:spcBef>
              <a:buFontTx/>
              <a:buNone/>
            </a:pPr>
            <a:endParaRPr lang="en-US" altLang="en-US" sz="2000" b="1">
              <a:latin typeface="Optima" charset="0"/>
            </a:endParaRPr>
          </a:p>
          <a:p>
            <a:pPr eaLnBrk="1" hangingPunct="1">
              <a:spcBef>
                <a:spcPct val="0"/>
              </a:spcBef>
              <a:buFontTx/>
              <a:buNone/>
            </a:pPr>
            <a:endParaRPr lang="en-US" altLang="en-US" sz="2000">
              <a:latin typeface="Optima" charset="0"/>
            </a:endParaRPr>
          </a:p>
          <a:p>
            <a:pPr eaLnBrk="1" hangingPunct="1">
              <a:spcBef>
                <a:spcPct val="0"/>
              </a:spcBef>
              <a:buFontTx/>
              <a:buNone/>
            </a:pPr>
            <a:endParaRPr lang="en-US" altLang="en-US" sz="1200">
              <a:latin typeface="Optima" charset="0"/>
            </a:endParaRPr>
          </a:p>
        </p:txBody>
      </p:sp>
      <p:grpSp>
        <p:nvGrpSpPr>
          <p:cNvPr id="77827" name="Group 8"/>
          <p:cNvGrpSpPr>
            <a:grpSpLocks/>
          </p:cNvGrpSpPr>
          <p:nvPr/>
        </p:nvGrpSpPr>
        <p:grpSpPr bwMode="auto">
          <a:xfrm>
            <a:off x="1128713" y="0"/>
            <a:ext cx="6773862" cy="2022475"/>
            <a:chOff x="0" y="0"/>
            <a:chExt cx="9144000" cy="2762588"/>
          </a:xfrm>
        </p:grpSpPr>
        <p:grpSp>
          <p:nvGrpSpPr>
            <p:cNvPr id="77828"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EC77FB-FFB4-4B89-804F-2B4D9FE2B2F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7831"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829"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5"/>
          <p:cNvSpPr txBox="1">
            <a:spLocks noChangeArrowheads="1"/>
          </p:cNvSpPr>
          <p:nvPr/>
        </p:nvSpPr>
        <p:spPr bwMode="auto">
          <a:xfrm>
            <a:off x="520700" y="2022475"/>
            <a:ext cx="8102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Publication date,</a:t>
            </a:r>
          </a:p>
          <a:p>
            <a:pPr eaLnBrk="1" hangingPunct="1">
              <a:spcBef>
                <a:spcPct val="0"/>
              </a:spcBef>
              <a:buFontTx/>
              <a:buNone/>
            </a:pPr>
            <a:endParaRPr lang="en-US" altLang="en-US" sz="2400" b="1">
              <a:latin typeface="Optima" charset="0"/>
            </a:endParaRPr>
          </a:p>
          <a:p>
            <a:pPr eaLnBrk="1" hangingPunct="1">
              <a:spcBef>
                <a:spcPct val="0"/>
              </a:spcBef>
              <a:buFontTx/>
              <a:buNone/>
            </a:pPr>
            <a:r>
              <a:rPr lang="en-US" altLang="en-US" sz="2000">
                <a:solidFill>
                  <a:srgbClr val="5577AE"/>
                </a:solidFill>
                <a:latin typeface="Optima"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b="1">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Belton, John. “Painting by the Numbers: The Digital Intermediate.” </a:t>
            </a:r>
            <a:r>
              <a:rPr lang="en-US" altLang="en-US" sz="2000" i="1">
                <a:solidFill>
                  <a:srgbClr val="5577AE"/>
                </a:solidFill>
                <a:latin typeface="Optima" charset="0"/>
              </a:rPr>
              <a:t>Film </a:t>
            </a:r>
          </a:p>
          <a:p>
            <a:pPr eaLnBrk="1" hangingPunct="1">
              <a:spcBef>
                <a:spcPct val="0"/>
              </a:spcBef>
              <a:buFontTx/>
              <a:buNone/>
            </a:pPr>
            <a:r>
              <a:rPr lang="en-US" altLang="en-US" sz="2000" i="1">
                <a:solidFill>
                  <a:srgbClr val="5577AE"/>
                </a:solidFill>
                <a:latin typeface="Optima" charset="0"/>
              </a:rPr>
              <a:t>	Quarterly</a:t>
            </a:r>
            <a:r>
              <a:rPr lang="en-US" altLang="en-US" sz="2000">
                <a:solidFill>
                  <a:srgbClr val="5577AE"/>
                </a:solidFill>
                <a:latin typeface="Optima" charset="0"/>
              </a:rPr>
              <a:t>, vol. 61, no. 3, Spring 2008, pp. 58-65.</a:t>
            </a:r>
          </a:p>
          <a:p>
            <a:pPr eaLnBrk="1" hangingPunct="1">
              <a:spcBef>
                <a:spcPct val="0"/>
              </a:spcBef>
              <a:buFontTx/>
              <a:buNone/>
            </a:pPr>
            <a:endParaRPr lang="en-US" altLang="en-US" sz="2000">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“Hush.” </a:t>
            </a:r>
            <a:r>
              <a:rPr lang="en-US" altLang="en-US" sz="2000" i="1">
                <a:solidFill>
                  <a:srgbClr val="5577AE"/>
                </a:solidFill>
                <a:latin typeface="Optima" charset="0"/>
              </a:rPr>
              <a:t>Buffy the Vampire Slayer</a:t>
            </a:r>
            <a:r>
              <a:rPr lang="en-US" altLang="en-US" sz="2000">
                <a:solidFill>
                  <a:srgbClr val="5577AE"/>
                </a:solidFill>
                <a:latin typeface="Optima" charset="0"/>
              </a:rPr>
              <a:t>, created by Joss Whedon, performance </a:t>
            </a:r>
          </a:p>
          <a:p>
            <a:pPr eaLnBrk="1" hangingPunct="1">
              <a:spcBef>
                <a:spcPct val="0"/>
              </a:spcBef>
              <a:buFontTx/>
              <a:buNone/>
            </a:pPr>
            <a:r>
              <a:rPr lang="en-US" altLang="en-US" sz="2000">
                <a:solidFill>
                  <a:srgbClr val="5577AE"/>
                </a:solidFill>
                <a:latin typeface="Optima" charset="0"/>
              </a:rPr>
              <a:t>	by Sarah Michelle Gellar, season 4, Mutant Enemy, 1999.</a:t>
            </a:r>
          </a:p>
          <a:p>
            <a:pPr eaLnBrk="1" hangingPunct="1">
              <a:spcBef>
                <a:spcPct val="0"/>
              </a:spcBef>
              <a:buFontTx/>
              <a:buNone/>
            </a:pPr>
            <a:endParaRPr lang="en-US" altLang="en-US" sz="2400" b="1">
              <a:latin typeface="Optima" charset="0"/>
            </a:endParaRPr>
          </a:p>
          <a:p>
            <a:pPr eaLnBrk="1" hangingPunct="1">
              <a:spcBef>
                <a:spcPct val="0"/>
              </a:spcBef>
              <a:buFontTx/>
              <a:buNone/>
            </a:pPr>
            <a:endParaRPr lang="en-US" altLang="en-US" sz="2000">
              <a:latin typeface="Optima" charset="0"/>
            </a:endParaRPr>
          </a:p>
          <a:p>
            <a:pPr eaLnBrk="1" hangingPunct="1">
              <a:spcBef>
                <a:spcPct val="0"/>
              </a:spcBef>
              <a:buFontTx/>
              <a:buNone/>
            </a:pPr>
            <a:endParaRPr lang="en-US" altLang="en-US" sz="1200">
              <a:latin typeface="Optima" charset="0"/>
            </a:endParaRPr>
          </a:p>
        </p:txBody>
      </p:sp>
      <p:grpSp>
        <p:nvGrpSpPr>
          <p:cNvPr id="79875" name="Group 8"/>
          <p:cNvGrpSpPr>
            <a:grpSpLocks/>
          </p:cNvGrpSpPr>
          <p:nvPr/>
        </p:nvGrpSpPr>
        <p:grpSpPr bwMode="auto">
          <a:xfrm>
            <a:off x="1128713" y="0"/>
            <a:ext cx="6773862" cy="2022475"/>
            <a:chOff x="0" y="0"/>
            <a:chExt cx="9144000" cy="2762588"/>
          </a:xfrm>
        </p:grpSpPr>
        <p:grpSp>
          <p:nvGrpSpPr>
            <p:cNvPr id="79876"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2E64E21-9B73-4C3A-9C4C-BBD9C2DCB1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987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77"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Publication Date</a:t>
              </a: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5"/>
          <p:cNvSpPr txBox="1">
            <a:spLocks noChangeArrowheads="1"/>
          </p:cNvSpPr>
          <p:nvPr/>
        </p:nvSpPr>
        <p:spPr bwMode="auto">
          <a:xfrm>
            <a:off x="520700" y="1876425"/>
            <a:ext cx="8102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Location,</a:t>
            </a:r>
          </a:p>
          <a:p>
            <a:pPr eaLnBrk="1" hangingPunct="1">
              <a:spcBef>
                <a:spcPct val="0"/>
              </a:spcBef>
              <a:buFontTx/>
              <a:buNone/>
            </a:pPr>
            <a:endParaRPr lang="en-US" altLang="en-US" sz="2400" b="1">
              <a:latin typeface="Optima" charset="0"/>
            </a:endParaRPr>
          </a:p>
          <a:p>
            <a:pPr eaLnBrk="1" hangingPunct="1">
              <a:spcBef>
                <a:spcPct val="0"/>
              </a:spcBef>
              <a:buFontTx/>
              <a:buNone/>
            </a:pPr>
            <a:r>
              <a:rPr lang="en-US" altLang="en-US" sz="2000">
                <a:solidFill>
                  <a:srgbClr val="5577AE"/>
                </a:solidFill>
                <a:latin typeface="Optima" charset="0"/>
              </a:rPr>
              <a:t>Be as specific as possible in identifying a work’s location.</a:t>
            </a:r>
          </a:p>
          <a:p>
            <a:pPr eaLnBrk="1" hangingPunct="1">
              <a:spcBef>
                <a:spcPct val="0"/>
              </a:spcBef>
              <a:buFontTx/>
              <a:buNone/>
            </a:pPr>
            <a:endParaRPr lang="en-US" altLang="en-US" sz="2000">
              <a:solidFill>
                <a:srgbClr val="5577AE"/>
              </a:solidFill>
              <a:latin typeface="Optima" charset="0"/>
            </a:endParaRPr>
          </a:p>
          <a:p>
            <a:pPr eaLnBrk="1" hangingPunct="1">
              <a:spcBef>
                <a:spcPct val="0"/>
              </a:spcBef>
              <a:buFontTx/>
              <a:buNone/>
            </a:pPr>
            <a:r>
              <a:rPr lang="en-US" altLang="en-US" sz="2000" i="1">
                <a:latin typeface="Optima" charset="0"/>
              </a:rPr>
              <a:t>Examples:</a:t>
            </a:r>
          </a:p>
          <a:p>
            <a:pPr eaLnBrk="1" hangingPunct="1">
              <a:spcBef>
                <a:spcPct val="0"/>
              </a:spcBef>
              <a:buFontTx/>
              <a:buNone/>
            </a:pPr>
            <a:endParaRPr lang="en-US" altLang="en-US" sz="2000" i="1">
              <a:latin typeface="Optima" charset="0"/>
            </a:endParaRPr>
          </a:p>
          <a:p>
            <a:pPr eaLnBrk="1" hangingPunct="1">
              <a:spcBef>
                <a:spcPct val="0"/>
              </a:spcBef>
              <a:buFontTx/>
              <a:buNone/>
            </a:pPr>
            <a:r>
              <a:rPr lang="en-US" altLang="en-US" sz="2000">
                <a:solidFill>
                  <a:srgbClr val="5577AE"/>
                </a:solidFill>
                <a:latin typeface="Optima" charset="0"/>
              </a:rPr>
              <a:t>Adiche, Chimamanda Ngozi. “On Monday of Last Week.” </a:t>
            </a:r>
            <a:r>
              <a:rPr lang="en-US" altLang="en-US" sz="2000" i="1">
                <a:solidFill>
                  <a:srgbClr val="5577AE"/>
                </a:solidFill>
                <a:latin typeface="Optima" charset="0"/>
              </a:rPr>
              <a:t>The Thing </a:t>
            </a:r>
          </a:p>
          <a:p>
            <a:pPr eaLnBrk="1" hangingPunct="1">
              <a:spcBef>
                <a:spcPct val="0"/>
              </a:spcBef>
              <a:buFontTx/>
              <a:buNone/>
            </a:pPr>
            <a:r>
              <a:rPr lang="en-US" altLang="en-US" sz="2000" i="1">
                <a:solidFill>
                  <a:srgbClr val="5577AE"/>
                </a:solidFill>
                <a:latin typeface="Optima" charset="0"/>
              </a:rPr>
              <a:t>	around Your Neck, </a:t>
            </a:r>
            <a:r>
              <a:rPr lang="en-US" altLang="en-US" sz="2000">
                <a:solidFill>
                  <a:srgbClr val="5577AE"/>
                </a:solidFill>
                <a:latin typeface="Optima" charset="0"/>
              </a:rPr>
              <a:t>Alfred A. Knopf, 2009, pp. 74-94.</a:t>
            </a:r>
          </a:p>
          <a:p>
            <a:pPr eaLnBrk="1" hangingPunct="1">
              <a:spcBef>
                <a:spcPct val="0"/>
              </a:spcBef>
              <a:buFontTx/>
              <a:buNone/>
            </a:pPr>
            <a:endParaRPr lang="en-US" altLang="en-US" sz="2000">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Deresiewicz, William. “The Death of the Artist—and the Birth of the 	Creative Entrepreneur.” </a:t>
            </a:r>
            <a:r>
              <a:rPr lang="en-US" altLang="en-US" sz="2000" i="1">
                <a:solidFill>
                  <a:srgbClr val="5577AE"/>
                </a:solidFill>
                <a:latin typeface="Optima" charset="0"/>
              </a:rPr>
              <a:t>The Atlantic</a:t>
            </a:r>
            <a:r>
              <a:rPr lang="en-US" altLang="en-US" sz="2000">
                <a:solidFill>
                  <a:srgbClr val="5577AE"/>
                </a:solidFill>
                <a:latin typeface="Optima" charset="0"/>
              </a:rPr>
              <a:t>, 28 Dec. 2014,   </a:t>
            </a:r>
          </a:p>
          <a:p>
            <a:pPr eaLnBrk="1" hangingPunct="1">
              <a:spcBef>
                <a:spcPct val="0"/>
              </a:spcBef>
              <a:buFontTx/>
              <a:buNone/>
            </a:pPr>
            <a:r>
              <a:rPr lang="en-US" altLang="en-US" sz="2000">
                <a:solidFill>
                  <a:srgbClr val="5577AE"/>
                </a:solidFill>
                <a:latin typeface="Optima" charset="0"/>
                <a:hlinkClick r:id="rId3"/>
              </a:rPr>
              <a:t>       www.theatlantic.com/magazine/archive/2015/01/the-death-of-the- </a:t>
            </a:r>
          </a:p>
          <a:p>
            <a:pPr eaLnBrk="1" hangingPunct="1">
              <a:spcBef>
                <a:spcPct val="0"/>
              </a:spcBef>
              <a:buFontTx/>
              <a:buNone/>
            </a:pPr>
            <a:r>
              <a:rPr lang="en-US" altLang="en-US" sz="2000">
                <a:solidFill>
                  <a:srgbClr val="5577AE"/>
                </a:solidFill>
                <a:latin typeface="Optima" charset="0"/>
                <a:hlinkClick r:id="rId3"/>
              </a:rPr>
              <a:t>       artist-and-the-birth-of-the-creative-entrepreneur/383497/</a:t>
            </a:r>
            <a:r>
              <a:rPr lang="en-US" altLang="en-US" sz="2000">
                <a:solidFill>
                  <a:srgbClr val="5577AE"/>
                </a:solidFill>
                <a:latin typeface="Optima" charset="0"/>
              </a:rPr>
              <a:t>.</a:t>
            </a:r>
          </a:p>
          <a:p>
            <a:pPr eaLnBrk="1" hangingPunct="1">
              <a:spcBef>
                <a:spcPct val="0"/>
              </a:spcBef>
              <a:buFontTx/>
              <a:buNone/>
            </a:pPr>
            <a:endParaRPr lang="en-US" altLang="en-US" sz="2000">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Bearden, Romare. </a:t>
            </a:r>
            <a:r>
              <a:rPr lang="en-US" altLang="en-US" sz="2000" i="1">
                <a:solidFill>
                  <a:srgbClr val="5577AE"/>
                </a:solidFill>
                <a:latin typeface="Optima" charset="0"/>
              </a:rPr>
              <a:t>The Train</a:t>
            </a:r>
            <a:r>
              <a:rPr lang="en-US" altLang="en-US" sz="2000">
                <a:solidFill>
                  <a:srgbClr val="5577AE"/>
                </a:solidFill>
                <a:latin typeface="Optima" charset="0"/>
              </a:rPr>
              <a:t>. 1975, Museum of Modern Art, New York.</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endParaRPr lang="en-US" altLang="en-US" sz="2000" b="1">
              <a:latin typeface="Optima" charset="0"/>
            </a:endParaRPr>
          </a:p>
          <a:p>
            <a:pPr eaLnBrk="1" hangingPunct="1">
              <a:spcBef>
                <a:spcPct val="0"/>
              </a:spcBef>
              <a:buFontTx/>
              <a:buNone/>
            </a:pPr>
            <a:endParaRPr lang="en-US" altLang="en-US" sz="2000">
              <a:latin typeface="Optima" charset="0"/>
            </a:endParaRPr>
          </a:p>
          <a:p>
            <a:pPr eaLnBrk="1" hangingPunct="1">
              <a:spcBef>
                <a:spcPct val="0"/>
              </a:spcBef>
              <a:buFontTx/>
              <a:buNone/>
            </a:pPr>
            <a:endParaRPr lang="en-US" altLang="en-US" sz="1200">
              <a:latin typeface="Optima" charset="0"/>
            </a:endParaRPr>
          </a:p>
        </p:txBody>
      </p:sp>
      <p:grpSp>
        <p:nvGrpSpPr>
          <p:cNvPr id="81923" name="Group 8"/>
          <p:cNvGrpSpPr>
            <a:grpSpLocks/>
          </p:cNvGrpSpPr>
          <p:nvPr/>
        </p:nvGrpSpPr>
        <p:grpSpPr bwMode="auto">
          <a:xfrm>
            <a:off x="1128713" y="0"/>
            <a:ext cx="6773862" cy="2022475"/>
            <a:chOff x="0" y="0"/>
            <a:chExt cx="9144000" cy="2762588"/>
          </a:xfrm>
        </p:grpSpPr>
        <p:grpSp>
          <p:nvGrpSpPr>
            <p:cNvPr id="81924"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0A0DD33-13C0-4598-AB46-16112468133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1927" name="Picture 12"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25" name="TextBox 10"/>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504825" y="2300288"/>
            <a:ext cx="73977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latin typeface="Optima" charset="0"/>
              </a:rPr>
              <a:t>The </a:t>
            </a:r>
            <a:r>
              <a:rPr lang="en-US" altLang="en-US" sz="2400" b="1">
                <a:solidFill>
                  <a:srgbClr val="0070C0"/>
                </a:solidFill>
                <a:latin typeface="Optima" charset="0"/>
              </a:rPr>
              <a:t>8</a:t>
            </a:r>
            <a:r>
              <a:rPr lang="en-US" altLang="en-US" sz="2400" b="1" baseline="30000">
                <a:solidFill>
                  <a:srgbClr val="0070C0"/>
                </a:solidFill>
                <a:latin typeface="Optima" charset="0"/>
              </a:rPr>
              <a:t>th</a:t>
            </a:r>
            <a:r>
              <a:rPr lang="en-US" altLang="en-US" sz="2400" b="1">
                <a:solidFill>
                  <a:srgbClr val="0070C0"/>
                </a:solidFill>
                <a:latin typeface="Optima" charset="0"/>
              </a:rPr>
              <a:t> edition handbook </a:t>
            </a:r>
            <a:r>
              <a:rPr lang="en-US" altLang="en-US" sz="2400">
                <a:latin typeface="Optima" charset="0"/>
              </a:rPr>
              <a:t>introduces a new way to cite sources. Instead of a long list of rules, MLA guidelines are now based on a set of principles that may be used to cite any type of source.</a:t>
            </a:r>
          </a:p>
          <a:p>
            <a:pPr eaLnBrk="1" hangingPunct="1">
              <a:spcBef>
                <a:spcPct val="0"/>
              </a:spcBef>
              <a:buFontTx/>
              <a:buNone/>
            </a:pPr>
            <a:endParaRPr lang="en-US" altLang="en-US" sz="2400">
              <a:latin typeface="Optima" charset="0"/>
            </a:endParaRPr>
          </a:p>
          <a:p>
            <a:pPr eaLnBrk="1" hangingPunct="1">
              <a:spcBef>
                <a:spcPct val="0"/>
              </a:spcBef>
              <a:buFontTx/>
              <a:buNone/>
            </a:pPr>
            <a:r>
              <a:rPr lang="en-US" altLang="en-US" sz="2400">
                <a:latin typeface="Optima" charset="0"/>
              </a:rPr>
              <a:t>The three guiding principles:</a:t>
            </a:r>
          </a:p>
          <a:p>
            <a:pPr eaLnBrk="1" hangingPunct="1">
              <a:spcBef>
                <a:spcPct val="0"/>
              </a:spcBef>
              <a:buFontTx/>
              <a:buNone/>
            </a:pPr>
            <a:endParaRPr lang="en-US" altLang="en-US" sz="2400">
              <a:latin typeface="Optima" charset="0"/>
            </a:endParaRPr>
          </a:p>
          <a:p>
            <a:pPr eaLnBrk="1" hangingPunct="1">
              <a:spcBef>
                <a:spcPct val="0"/>
              </a:spcBef>
              <a:buFontTx/>
              <a:buAutoNum type="arabicPeriod"/>
            </a:pPr>
            <a:r>
              <a:rPr lang="en-US" altLang="en-US" sz="2400">
                <a:latin typeface="Optima" charset="0"/>
              </a:rPr>
              <a:t>Cite simple traits shared by most works.</a:t>
            </a:r>
          </a:p>
          <a:p>
            <a:pPr eaLnBrk="1" hangingPunct="1">
              <a:spcBef>
                <a:spcPct val="0"/>
              </a:spcBef>
              <a:buFontTx/>
              <a:buAutoNum type="arabicPeriod"/>
            </a:pPr>
            <a:r>
              <a:rPr lang="en-US" altLang="en-US" sz="2400">
                <a:latin typeface="Optima" charset="0"/>
              </a:rPr>
              <a:t>Remember that there is more than one way to cite the same source.</a:t>
            </a:r>
          </a:p>
          <a:p>
            <a:pPr eaLnBrk="1" hangingPunct="1">
              <a:spcBef>
                <a:spcPct val="0"/>
              </a:spcBef>
              <a:buFontTx/>
              <a:buAutoNum type="arabicPeriod"/>
            </a:pPr>
            <a:r>
              <a:rPr lang="en-US" altLang="en-US" sz="2400">
                <a:latin typeface="Optima" charset="0"/>
              </a:rPr>
              <a:t>Make your documentation useful to readers.</a:t>
            </a:r>
          </a:p>
          <a:p>
            <a:pPr eaLnBrk="1" hangingPunct="1">
              <a:spcBef>
                <a:spcPct val="0"/>
              </a:spcBef>
              <a:buFontTx/>
              <a:buNone/>
            </a:pPr>
            <a:endParaRPr lang="en-US" altLang="en-US" sz="2400">
              <a:latin typeface="Optima" charset="0"/>
            </a:endParaRPr>
          </a:p>
        </p:txBody>
      </p:sp>
      <p:grpSp>
        <p:nvGrpSpPr>
          <p:cNvPr id="10243" name="Group 9"/>
          <p:cNvGrpSpPr>
            <a:grpSpLocks/>
          </p:cNvGrpSpPr>
          <p:nvPr/>
        </p:nvGrpSpPr>
        <p:grpSpPr bwMode="auto">
          <a:xfrm>
            <a:off x="1128713" y="0"/>
            <a:ext cx="6773862" cy="2022475"/>
            <a:chOff x="0" y="0"/>
            <a:chExt cx="9144000" cy="2762588"/>
          </a:xfrm>
        </p:grpSpPr>
        <p:grpSp>
          <p:nvGrpSpPr>
            <p:cNvPr id="10244" name="Group 1"/>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97BA510D-729A-4DFA-94B4-BA09E2C8F7F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247" name="Picture 1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5" name="TextBox 11"/>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5"/>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Optional elements:</a:t>
            </a:r>
          </a:p>
          <a:p>
            <a:pPr eaLnBrk="1" hangingPunct="1">
              <a:spcBef>
                <a:spcPct val="0"/>
              </a:spcBef>
              <a:buFontTx/>
              <a:buNone/>
            </a:pPr>
            <a:endParaRPr lang="en-US" altLang="en-US" sz="2400" b="1">
              <a:latin typeface="Optima" charset="0"/>
            </a:endParaRPr>
          </a:p>
          <a:p>
            <a:pPr eaLnBrk="1" hangingPunct="1">
              <a:spcBef>
                <a:spcPct val="0"/>
              </a:spcBef>
            </a:pPr>
            <a:r>
              <a:rPr lang="en-US" altLang="en-US" sz="2000" b="1">
                <a:solidFill>
                  <a:srgbClr val="5577AE"/>
                </a:solidFill>
                <a:latin typeface="Optima" charset="0"/>
              </a:rPr>
              <a:t>Date of original publication:</a:t>
            </a:r>
          </a:p>
          <a:p>
            <a:pPr eaLnBrk="1" hangingPunct="1">
              <a:spcBef>
                <a:spcPct val="0"/>
              </a:spcBef>
              <a:buFontTx/>
              <a:buNone/>
            </a:pPr>
            <a:endParaRPr lang="en-US" altLang="en-US" sz="2000">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	Franklin, Benjamin. “Emigration to America.” 1782. </a:t>
            </a:r>
            <a:r>
              <a:rPr lang="en-US" altLang="en-US" sz="2000" i="1">
                <a:solidFill>
                  <a:srgbClr val="5577AE"/>
                </a:solidFill>
                <a:latin typeface="Optima" charset="0"/>
              </a:rPr>
              <a:t>The Faber 			Book of America</a:t>
            </a:r>
            <a:r>
              <a:rPr lang="en-US" altLang="en-US" sz="2000">
                <a:solidFill>
                  <a:srgbClr val="5577AE"/>
                </a:solidFill>
                <a:latin typeface="Optima" charset="0"/>
              </a:rPr>
              <a:t>, edited by Christopher Ricks and William 		L. Vance, Faber and Faber, 1992, pp. 24-26.</a:t>
            </a:r>
          </a:p>
          <a:p>
            <a:pPr eaLnBrk="1" hangingPunct="1">
              <a:spcBef>
                <a:spcPct val="0"/>
              </a:spcBef>
              <a:buFontTx/>
              <a:buNone/>
            </a:pPr>
            <a:endParaRPr lang="en-US" altLang="en-US" sz="2000">
              <a:solidFill>
                <a:srgbClr val="5577AE"/>
              </a:solidFill>
              <a:latin typeface="Optima" charset="0"/>
            </a:endParaRPr>
          </a:p>
          <a:p>
            <a:pPr eaLnBrk="1" hangingPunct="1">
              <a:spcBef>
                <a:spcPct val="0"/>
              </a:spcBef>
            </a:pPr>
            <a:r>
              <a:rPr lang="en-US" altLang="en-US" sz="2000" b="1">
                <a:solidFill>
                  <a:srgbClr val="5577AE"/>
                </a:solidFill>
                <a:latin typeface="Optima" charset="0"/>
              </a:rPr>
              <a:t>City of publication:</a:t>
            </a:r>
          </a:p>
          <a:p>
            <a:pPr eaLnBrk="1" hangingPunct="1">
              <a:spcBef>
                <a:spcPct val="0"/>
              </a:spcBef>
              <a:buFontTx/>
              <a:buNone/>
            </a:pPr>
            <a:endParaRPr lang="en-US" altLang="en-US" sz="2000" b="1">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	Goethe, Johann Wolfgang von. </a:t>
            </a:r>
            <a:r>
              <a:rPr lang="en-US" altLang="en-US" sz="2000" i="1">
                <a:solidFill>
                  <a:srgbClr val="5577AE"/>
                </a:solidFill>
                <a:latin typeface="Optima" charset="0"/>
              </a:rPr>
              <a:t>Conversations of Goethe with 			Eckermann and Soret. </a:t>
            </a:r>
            <a:r>
              <a:rPr lang="en-US" altLang="en-US" sz="2000">
                <a:solidFill>
                  <a:srgbClr val="5577AE"/>
                </a:solidFill>
                <a:latin typeface="Optima" charset="0"/>
              </a:rPr>
              <a:t>Translated by John Oxenford, new 			ed., London, 1875.</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latin typeface="Optima" charset="0"/>
            </a:endParaRPr>
          </a:p>
          <a:p>
            <a:pPr eaLnBrk="1" hangingPunct="1">
              <a:spcBef>
                <a:spcPct val="0"/>
              </a:spcBef>
              <a:buFontTx/>
              <a:buNone/>
            </a:pPr>
            <a:endParaRPr lang="en-US" altLang="en-US" sz="2400" b="1">
              <a:latin typeface="Optima" charset="0"/>
            </a:endParaRPr>
          </a:p>
          <a:p>
            <a:pPr eaLnBrk="1" hangingPunct="1">
              <a:spcBef>
                <a:spcPct val="0"/>
              </a:spcBef>
              <a:buFontTx/>
              <a:buNone/>
            </a:pPr>
            <a:endParaRPr lang="en-US" altLang="en-US" sz="400" b="1">
              <a:latin typeface="Optima" charset="0"/>
            </a:endParaRPr>
          </a:p>
        </p:txBody>
      </p:sp>
      <p:grpSp>
        <p:nvGrpSpPr>
          <p:cNvPr id="83971" name="Group 13"/>
          <p:cNvGrpSpPr>
            <a:grpSpLocks/>
          </p:cNvGrpSpPr>
          <p:nvPr/>
        </p:nvGrpSpPr>
        <p:grpSpPr bwMode="auto">
          <a:xfrm>
            <a:off x="1128713" y="0"/>
            <a:ext cx="6773862" cy="2022475"/>
            <a:chOff x="0" y="0"/>
            <a:chExt cx="9144000" cy="2762588"/>
          </a:xfrm>
        </p:grpSpPr>
        <p:grpSp>
          <p:nvGrpSpPr>
            <p:cNvPr id="83972" name="Group 1"/>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4A747D68-19E2-4178-9262-B964DF54C9F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3975"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3" name="TextBox 15"/>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5"/>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b="1">
                <a:latin typeface="Optima" charset="0"/>
              </a:rPr>
              <a:t>Optional elements:</a:t>
            </a:r>
          </a:p>
          <a:p>
            <a:pPr eaLnBrk="1" hangingPunct="1">
              <a:spcBef>
                <a:spcPct val="0"/>
              </a:spcBef>
              <a:buFontTx/>
              <a:buNone/>
            </a:pPr>
            <a:endParaRPr lang="en-US" altLang="en-US" sz="2000" b="1">
              <a:latin typeface="Optima" charset="0"/>
            </a:endParaRPr>
          </a:p>
          <a:p>
            <a:pPr eaLnBrk="1" hangingPunct="1">
              <a:spcBef>
                <a:spcPct val="0"/>
              </a:spcBef>
            </a:pPr>
            <a:r>
              <a:rPr lang="en-US" altLang="en-US" sz="2000" b="1">
                <a:solidFill>
                  <a:srgbClr val="5577AE"/>
                </a:solidFill>
                <a:latin typeface="Optima" charset="0"/>
              </a:rPr>
              <a:t>URLs</a:t>
            </a:r>
          </a:p>
          <a:p>
            <a:pPr eaLnBrk="1" hangingPunct="1">
              <a:spcBef>
                <a:spcPct val="0"/>
              </a:spcBef>
              <a:buFontTx/>
              <a:buNone/>
            </a:pPr>
            <a:r>
              <a:rPr lang="en-US" altLang="en-US" sz="2000">
                <a:solidFill>
                  <a:srgbClr val="5577AE"/>
                </a:solidFill>
                <a:latin typeface="Optima" charset="0"/>
              </a:rPr>
              <a:t>	</a:t>
            </a:r>
          </a:p>
          <a:p>
            <a:pPr eaLnBrk="1" hangingPunct="1">
              <a:spcBef>
                <a:spcPct val="0"/>
              </a:spcBef>
            </a:pPr>
            <a:r>
              <a:rPr lang="en-US" altLang="en-US" sz="2000" b="1">
                <a:solidFill>
                  <a:srgbClr val="5577AE"/>
                </a:solidFill>
                <a:latin typeface="Optima" charset="0"/>
              </a:rPr>
              <a:t>DOIs (digital object identifier)</a:t>
            </a:r>
          </a:p>
          <a:p>
            <a:pPr eaLnBrk="1" hangingPunct="1">
              <a:spcBef>
                <a:spcPct val="0"/>
              </a:spcBef>
              <a:buFontTx/>
              <a:buNone/>
            </a:pPr>
            <a:endParaRPr lang="en-US" altLang="en-US" sz="2000"/>
          </a:p>
          <a:p>
            <a:pPr eaLnBrk="1" hangingPunct="1">
              <a:spcBef>
                <a:spcPct val="0"/>
              </a:spcBef>
              <a:buFontTx/>
              <a:buNone/>
            </a:pPr>
            <a:r>
              <a:rPr lang="en-US" altLang="en-US" sz="2000"/>
              <a:t>	</a:t>
            </a:r>
            <a:r>
              <a:rPr lang="en-US" altLang="en-US" sz="2000">
                <a:solidFill>
                  <a:srgbClr val="5577AE"/>
                </a:solidFill>
                <a:latin typeface="Optima" charset="0"/>
              </a:rPr>
              <a:t>Chan, Evans. “Postmodernism and Hong Kong Cinema.” 				</a:t>
            </a:r>
            <a:r>
              <a:rPr lang="en-US" altLang="en-US" sz="2000" i="1">
                <a:solidFill>
                  <a:srgbClr val="5577AE"/>
                </a:solidFill>
                <a:latin typeface="Optima" charset="0"/>
              </a:rPr>
              <a:t>Postmodern Culture</a:t>
            </a:r>
            <a:r>
              <a:rPr lang="en-US" altLang="en-US" sz="2000">
                <a:solidFill>
                  <a:srgbClr val="5577AE"/>
                </a:solidFill>
                <a:latin typeface="Optima" charset="0"/>
              </a:rPr>
              <a:t>, vol. 10, no. 3, May 2000. </a:t>
            </a:r>
            <a:r>
              <a:rPr lang="en-US" altLang="en-US" sz="2000" i="1">
                <a:solidFill>
                  <a:srgbClr val="5577AE"/>
                </a:solidFill>
                <a:latin typeface="Optima" charset="0"/>
              </a:rPr>
              <a:t>Project 			Muse</a:t>
            </a:r>
            <a:r>
              <a:rPr lang="en-US" altLang="en-US" sz="2000">
                <a:solidFill>
                  <a:srgbClr val="5577AE"/>
                </a:solidFill>
                <a:latin typeface="Optima" charset="0"/>
              </a:rPr>
              <a:t>, doi: 10.1353/pmc.2000.0021.</a:t>
            </a:r>
          </a:p>
          <a:p>
            <a:pPr eaLnBrk="1" hangingPunct="1">
              <a:spcBef>
                <a:spcPct val="0"/>
              </a:spcBef>
              <a:buFontTx/>
              <a:buNone/>
            </a:pPr>
            <a:endParaRPr lang="en-US" altLang="en-US" sz="2000" b="1">
              <a:solidFill>
                <a:srgbClr val="5577AE"/>
              </a:solidFill>
              <a:latin typeface="Optima" charset="0"/>
            </a:endParaRPr>
          </a:p>
          <a:p>
            <a:pPr eaLnBrk="1" hangingPunct="1">
              <a:spcBef>
                <a:spcPct val="0"/>
              </a:spcBef>
            </a:pPr>
            <a:r>
              <a:rPr lang="en-US" altLang="en-US" sz="2000" b="1">
                <a:solidFill>
                  <a:srgbClr val="5577AE"/>
                </a:solidFill>
                <a:latin typeface="Optima" charset="0"/>
              </a:rPr>
              <a:t>Date of access</a:t>
            </a:r>
          </a:p>
          <a:p>
            <a:pPr eaLnBrk="1" hangingPunct="1">
              <a:spcBef>
                <a:spcPct val="0"/>
              </a:spcBef>
              <a:buFontTx/>
              <a:buNone/>
            </a:pPr>
            <a:endParaRPr lang="en-US" altLang="en-US" sz="2000" b="1">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	“Under the Gun.” </a:t>
            </a:r>
            <a:r>
              <a:rPr lang="en-US" altLang="en-US" sz="2000" i="1">
                <a:solidFill>
                  <a:srgbClr val="5577AE"/>
                </a:solidFill>
                <a:latin typeface="Optima" charset="0"/>
              </a:rPr>
              <a:t>Pretty Little Liars</a:t>
            </a:r>
            <a:r>
              <a:rPr lang="en-US" altLang="en-US" sz="2000">
                <a:solidFill>
                  <a:srgbClr val="5577AE"/>
                </a:solidFill>
                <a:latin typeface="Optima" charset="0"/>
              </a:rPr>
              <a:t>, season 4, episode 6, ABC 			Family, 16 July 2013. </a:t>
            </a:r>
            <a:r>
              <a:rPr lang="en-US" altLang="en-US" sz="2000" i="1">
                <a:solidFill>
                  <a:srgbClr val="5577AE"/>
                </a:solidFill>
                <a:latin typeface="Optima" charset="0"/>
              </a:rPr>
              <a:t>Hulu</a:t>
            </a:r>
            <a:r>
              <a:rPr lang="en-US" altLang="en-US" sz="2000">
                <a:solidFill>
                  <a:srgbClr val="5577AE"/>
                </a:solidFill>
                <a:latin typeface="Optima" charset="0"/>
              </a:rPr>
              <a:t>, </a:t>
            </a:r>
            <a:r>
              <a:rPr lang="en-US" altLang="en-US" sz="2000" u="sng">
                <a:solidFill>
                  <a:srgbClr val="5577AE"/>
                </a:solidFill>
                <a:latin typeface="Optima" charset="0"/>
                <a:hlinkClick r:id="rId3"/>
              </a:rPr>
              <a:t>www.hulu.com/watch/511318</a:t>
            </a:r>
            <a:r>
              <a:rPr lang="en-US" altLang="en-US" sz="2000">
                <a:solidFill>
                  <a:srgbClr val="5577AE"/>
                </a:solidFill>
                <a:latin typeface="Optima" charset="0"/>
              </a:rPr>
              <a:t>. 		Accessed 23 July 2013.</a:t>
            </a:r>
          </a:p>
          <a:p>
            <a:pPr eaLnBrk="1" hangingPunct="1">
              <a:spcBef>
                <a:spcPct val="0"/>
              </a:spcBef>
              <a:buFontTx/>
              <a:buNone/>
            </a:pPr>
            <a:endParaRPr lang="en-US" altLang="en-US" sz="2000" b="1">
              <a:solidFill>
                <a:srgbClr val="5577AE"/>
              </a:solidFill>
              <a:latin typeface="Optima" charset="0"/>
            </a:endParaRPr>
          </a:p>
          <a:p>
            <a:pPr eaLnBrk="1" hangingPunct="1">
              <a:spcBef>
                <a:spcPct val="0"/>
              </a:spcBef>
              <a:buFontTx/>
              <a:buNone/>
            </a:pPr>
            <a:r>
              <a:rPr lang="en-US" altLang="en-US" sz="2000">
                <a:solidFill>
                  <a:srgbClr val="5577AE"/>
                </a:solidFill>
                <a:latin typeface="Optima" charset="0"/>
              </a:rPr>
              <a:t>	</a:t>
            </a: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latin typeface="Optima" charset="0"/>
            </a:endParaRPr>
          </a:p>
          <a:p>
            <a:pPr eaLnBrk="1" hangingPunct="1">
              <a:spcBef>
                <a:spcPct val="0"/>
              </a:spcBef>
              <a:buFontTx/>
              <a:buNone/>
            </a:pPr>
            <a:endParaRPr lang="en-US" altLang="en-US" sz="2400" b="1">
              <a:latin typeface="Optima" charset="0"/>
            </a:endParaRPr>
          </a:p>
          <a:p>
            <a:pPr eaLnBrk="1" hangingPunct="1">
              <a:spcBef>
                <a:spcPct val="0"/>
              </a:spcBef>
              <a:buFontTx/>
              <a:buNone/>
            </a:pPr>
            <a:endParaRPr lang="en-US" altLang="en-US" sz="400" b="1">
              <a:latin typeface="Optima" charset="0"/>
            </a:endParaRPr>
          </a:p>
        </p:txBody>
      </p:sp>
      <p:grpSp>
        <p:nvGrpSpPr>
          <p:cNvPr id="86019" name="Group 13"/>
          <p:cNvGrpSpPr>
            <a:grpSpLocks/>
          </p:cNvGrpSpPr>
          <p:nvPr/>
        </p:nvGrpSpPr>
        <p:grpSpPr bwMode="auto">
          <a:xfrm>
            <a:off x="1128713" y="0"/>
            <a:ext cx="6773862" cy="2022475"/>
            <a:chOff x="0" y="0"/>
            <a:chExt cx="9144000" cy="2762588"/>
          </a:xfrm>
        </p:grpSpPr>
        <p:grpSp>
          <p:nvGrpSpPr>
            <p:cNvPr id="86020" name="Group 1"/>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AD0AF230-B9D0-4CCF-B095-064ACB9CFC2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6023" name="Picture 17"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21" name="TextBox 15"/>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5"/>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latin typeface="Optima" charset="0"/>
              </a:rPr>
              <a:t>Purdue University Writing Lab</a:t>
            </a:r>
          </a:p>
          <a:p>
            <a:pPr eaLnBrk="1" hangingPunct="1">
              <a:spcBef>
                <a:spcPct val="0"/>
              </a:spcBef>
              <a:buFontTx/>
              <a:buNone/>
            </a:pPr>
            <a:r>
              <a:rPr lang="en-US" altLang="en-US" sz="2400">
                <a:latin typeface="Optima" charset="0"/>
              </a:rPr>
              <a:t>Heavilon 226</a:t>
            </a:r>
          </a:p>
          <a:p>
            <a:pPr eaLnBrk="1" hangingPunct="1">
              <a:spcBef>
                <a:spcPct val="0"/>
              </a:spcBef>
              <a:buFontTx/>
              <a:buNone/>
            </a:pPr>
            <a:endParaRPr lang="en-US" altLang="en-US" sz="2400">
              <a:latin typeface="Optima" charset="0"/>
            </a:endParaRPr>
          </a:p>
          <a:p>
            <a:pPr eaLnBrk="1" hangingPunct="1">
              <a:spcBef>
                <a:spcPct val="0"/>
              </a:spcBef>
              <a:buClr>
                <a:schemeClr val="tx1"/>
              </a:buClr>
              <a:buFontTx/>
              <a:buNone/>
            </a:pPr>
            <a:r>
              <a:rPr lang="en-US" altLang="en-US" sz="2400">
                <a:latin typeface="Optima" charset="0"/>
              </a:rPr>
              <a:t>Web:  </a:t>
            </a:r>
            <a:r>
              <a:rPr lang="en-US" altLang="en-US" sz="2400">
                <a:latin typeface="Optima" charset="0"/>
                <a:hlinkClick r:id=""/>
              </a:rPr>
              <a:t>http://owl.english.purdue.edu/</a:t>
            </a:r>
            <a:endParaRPr lang="en-US" altLang="en-US" sz="2400">
              <a:latin typeface="Optima" charset="0"/>
            </a:endParaRPr>
          </a:p>
          <a:p>
            <a:pPr eaLnBrk="1" hangingPunct="1">
              <a:spcBef>
                <a:spcPct val="0"/>
              </a:spcBef>
              <a:buClr>
                <a:schemeClr val="tx1"/>
              </a:buClr>
              <a:buFontTx/>
              <a:buNone/>
            </a:pPr>
            <a:r>
              <a:rPr lang="en-US" altLang="en-US" sz="2400">
                <a:latin typeface="Optima" charset="0"/>
              </a:rPr>
              <a:t>Phone: (765) 494-3723</a:t>
            </a:r>
          </a:p>
          <a:p>
            <a:pPr eaLnBrk="1" hangingPunct="1">
              <a:spcBef>
                <a:spcPct val="0"/>
              </a:spcBef>
              <a:buClr>
                <a:schemeClr val="tx1"/>
              </a:buClr>
              <a:buFontTx/>
              <a:buNone/>
            </a:pPr>
            <a:r>
              <a:rPr lang="en-US" altLang="en-US" sz="2400">
                <a:latin typeface="Optima" charset="0"/>
              </a:rPr>
              <a:t>Email: </a:t>
            </a:r>
            <a:r>
              <a:rPr lang="en-US" altLang="en-US" sz="2400">
                <a:latin typeface="Optima" charset="0"/>
                <a:hlinkClick r:id="rId3"/>
              </a:rPr>
              <a:t>owl@owl.english.purdue.edu</a:t>
            </a:r>
            <a:endParaRPr lang="en-US" altLang="en-US" sz="2400">
              <a:latin typeface="Optima" charset="0"/>
            </a:endParaRPr>
          </a:p>
          <a:p>
            <a:pPr lvl="1" eaLnBrk="1" hangingPunct="1">
              <a:spcBef>
                <a:spcPct val="0"/>
              </a:spcBef>
              <a:buFontTx/>
              <a:buNone/>
            </a:pPr>
            <a:endParaRPr lang="en-US" altLang="en-US" sz="2400">
              <a:latin typeface="Optima" charset="0"/>
            </a:endParaRPr>
          </a:p>
        </p:txBody>
      </p:sp>
      <p:grpSp>
        <p:nvGrpSpPr>
          <p:cNvPr id="88067" name="Group 7"/>
          <p:cNvGrpSpPr>
            <a:grpSpLocks/>
          </p:cNvGrpSpPr>
          <p:nvPr/>
        </p:nvGrpSpPr>
        <p:grpSpPr bwMode="auto">
          <a:xfrm>
            <a:off x="1128713" y="0"/>
            <a:ext cx="6773862" cy="2022475"/>
            <a:chOff x="0" y="0"/>
            <a:chExt cx="9144000" cy="2762588"/>
          </a:xfrm>
        </p:grpSpPr>
        <p:grpSp>
          <p:nvGrpSpPr>
            <p:cNvPr id="88068" name="Group 1"/>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59FED439-F67F-4E4C-95B1-66EE039FB70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8071" name="Picture 11"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69" name="TextBox 9"/>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5"/>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35A63C6E-4FCB-482B-B248-73C52AB5FB75}"/>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0118" name="Picture 3" descr="High-Rez-OWL-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A1FB527D-2841-4AF0-AF1A-B9B16B5E7288}"/>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90116" name="TextBox 8"/>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1031875" y="2216150"/>
            <a:ext cx="70802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000" b="1">
                <a:latin typeface="Optima" charset="0"/>
                <a:cs typeface="Arial" panose="020B0604020202020204" pitchFamily="34" charset="0"/>
              </a:rPr>
              <a:t>This presentation will cover:</a:t>
            </a:r>
          </a:p>
          <a:p>
            <a:pPr eaLnBrk="1" hangingPunct="1">
              <a:spcBef>
                <a:spcPct val="0"/>
              </a:spcBef>
              <a:buFontTx/>
              <a:buNone/>
            </a:pPr>
            <a:endParaRPr lang="en-US" altLang="en-US" sz="2000" b="1">
              <a:latin typeface="Optima" charset="0"/>
              <a:cs typeface="Arial" panose="020B0604020202020204" pitchFamily="34" charset="0"/>
            </a:endParaRPr>
          </a:p>
          <a:p>
            <a:pPr lvl="1" eaLnBrk="1" hangingPunct="1">
              <a:spcBef>
                <a:spcPct val="0"/>
              </a:spcBef>
              <a:buFont typeface="Arial" panose="020B0604020202020204" pitchFamily="34" charset="0"/>
              <a:buChar char="•"/>
            </a:pPr>
            <a:r>
              <a:rPr lang="en-US" altLang="en-US" sz="2000">
                <a:latin typeface="Optima" charset="0"/>
                <a:cs typeface="Arial" panose="020B0604020202020204" pitchFamily="34" charset="0"/>
              </a:rPr>
              <a:t>How to format a paper in MLA style (8</a:t>
            </a:r>
            <a:r>
              <a:rPr lang="en-US" altLang="en-US" sz="2000" baseline="30000">
                <a:latin typeface="Optima" charset="0"/>
                <a:cs typeface="Arial" panose="020B0604020202020204" pitchFamily="34" charset="0"/>
              </a:rPr>
              <a:t>th</a:t>
            </a:r>
            <a:r>
              <a:rPr lang="en-US" altLang="en-US" sz="2000">
                <a:latin typeface="Optima" charset="0"/>
                <a:cs typeface="Arial" panose="020B0604020202020204" pitchFamily="34" charset="0"/>
              </a:rPr>
              <a:t> ed.)</a:t>
            </a:r>
          </a:p>
          <a:p>
            <a:pPr lvl="2" eaLnBrk="1" hangingPunct="1">
              <a:spcBef>
                <a:spcPct val="0"/>
              </a:spcBef>
            </a:pPr>
            <a:r>
              <a:rPr lang="en-US" altLang="en-US" sz="2000">
                <a:latin typeface="Optima" charset="0"/>
                <a:cs typeface="Arial" panose="020B0604020202020204" pitchFamily="34" charset="0"/>
              </a:rPr>
              <a:t>General guidelines</a:t>
            </a:r>
          </a:p>
          <a:p>
            <a:pPr lvl="2" eaLnBrk="1" hangingPunct="1">
              <a:spcBef>
                <a:spcPct val="0"/>
              </a:spcBef>
            </a:pPr>
            <a:r>
              <a:rPr lang="en-US" altLang="en-US" sz="2000">
                <a:latin typeface="Optima" charset="0"/>
                <a:cs typeface="Arial" panose="020B0604020202020204" pitchFamily="34" charset="0"/>
              </a:rPr>
              <a:t>First page format</a:t>
            </a:r>
          </a:p>
          <a:p>
            <a:pPr lvl="2" eaLnBrk="1" hangingPunct="1">
              <a:spcBef>
                <a:spcPct val="0"/>
              </a:spcBef>
            </a:pPr>
            <a:r>
              <a:rPr lang="en-US" altLang="en-US" sz="2000">
                <a:latin typeface="Optima" charset="0"/>
                <a:cs typeface="Arial" panose="020B0604020202020204" pitchFamily="34" charset="0"/>
              </a:rPr>
              <a:t>Section headings</a:t>
            </a:r>
          </a:p>
          <a:p>
            <a:pPr lvl="2" eaLnBrk="1" hangingPunct="1">
              <a:spcBef>
                <a:spcPct val="0"/>
              </a:spcBef>
              <a:buFontTx/>
              <a:buNone/>
            </a:pPr>
            <a:endParaRPr lang="en-US" altLang="en-US" sz="2000">
              <a:latin typeface="Optima" charset="0"/>
              <a:cs typeface="Arial" panose="020B0604020202020204" pitchFamily="34" charset="0"/>
            </a:endParaRPr>
          </a:p>
          <a:p>
            <a:pPr lvl="1" eaLnBrk="1" hangingPunct="1">
              <a:spcBef>
                <a:spcPct val="0"/>
              </a:spcBef>
              <a:buFont typeface="Arial" panose="020B0604020202020204" pitchFamily="34" charset="0"/>
              <a:buChar char="•"/>
            </a:pPr>
            <a:r>
              <a:rPr lang="en-US" altLang="en-US" sz="2000">
                <a:latin typeface="Optima" charset="0"/>
                <a:cs typeface="Arial" panose="020B0604020202020204" pitchFamily="34" charset="0"/>
              </a:rPr>
              <a:t>In-text citations</a:t>
            </a:r>
          </a:p>
          <a:p>
            <a:pPr lvl="2" eaLnBrk="1" hangingPunct="1">
              <a:spcBef>
                <a:spcPct val="0"/>
              </a:spcBef>
            </a:pPr>
            <a:r>
              <a:rPr lang="en-US" altLang="en-US" sz="2000">
                <a:latin typeface="Optima" charset="0"/>
                <a:cs typeface="Arial" panose="020B0604020202020204" pitchFamily="34" charset="0"/>
              </a:rPr>
              <a:t>Formatting quotations</a:t>
            </a:r>
          </a:p>
          <a:p>
            <a:pPr lvl="2" eaLnBrk="1" hangingPunct="1">
              <a:spcBef>
                <a:spcPct val="0"/>
              </a:spcBef>
              <a:buFontTx/>
              <a:buNone/>
            </a:pPr>
            <a:endParaRPr lang="en-US" altLang="en-US" sz="2000">
              <a:latin typeface="Optima" charset="0"/>
              <a:cs typeface="Arial" panose="020B0604020202020204" pitchFamily="34" charset="0"/>
            </a:endParaRPr>
          </a:p>
          <a:p>
            <a:pPr lvl="1" eaLnBrk="1" hangingPunct="1">
              <a:spcBef>
                <a:spcPct val="0"/>
              </a:spcBef>
              <a:buFont typeface="Arial" panose="020B0604020202020204" pitchFamily="34" charset="0"/>
              <a:buChar char="•"/>
            </a:pPr>
            <a:r>
              <a:rPr lang="en-US" altLang="en-US" sz="2000">
                <a:latin typeface="Optima" charset="0"/>
                <a:cs typeface="Arial" panose="020B0604020202020204" pitchFamily="34" charset="0"/>
              </a:rPr>
              <a:t>Documenting sources in MLA style (8</a:t>
            </a:r>
            <a:r>
              <a:rPr lang="en-US" altLang="en-US" sz="2000" baseline="30000">
                <a:latin typeface="Optima" charset="0"/>
                <a:cs typeface="Arial" panose="020B0604020202020204" pitchFamily="34" charset="0"/>
              </a:rPr>
              <a:t>th</a:t>
            </a:r>
            <a:r>
              <a:rPr lang="en-US" altLang="en-US" sz="2000">
                <a:latin typeface="Optima" charset="0"/>
                <a:cs typeface="Arial" panose="020B0604020202020204" pitchFamily="34" charset="0"/>
              </a:rPr>
              <a:t> ed.)</a:t>
            </a:r>
          </a:p>
          <a:p>
            <a:pPr lvl="2" eaLnBrk="1" hangingPunct="1">
              <a:spcBef>
                <a:spcPct val="0"/>
              </a:spcBef>
            </a:pPr>
            <a:r>
              <a:rPr lang="en-US" altLang="en-US" sz="2000">
                <a:latin typeface="Optima" charset="0"/>
                <a:cs typeface="Arial" panose="020B0604020202020204" pitchFamily="34" charset="0"/>
              </a:rPr>
              <a:t>Core elements</a:t>
            </a:r>
          </a:p>
          <a:p>
            <a:pPr lvl="2" eaLnBrk="1" hangingPunct="1">
              <a:spcBef>
                <a:spcPct val="0"/>
              </a:spcBef>
            </a:pPr>
            <a:r>
              <a:rPr lang="en-US" altLang="en-US" sz="2000">
                <a:latin typeface="Optima" charset="0"/>
                <a:cs typeface="Arial" panose="020B0604020202020204" pitchFamily="34" charset="0"/>
              </a:rPr>
              <a:t>List of works cited</a:t>
            </a:r>
          </a:p>
        </p:txBody>
      </p:sp>
      <p:grpSp>
        <p:nvGrpSpPr>
          <p:cNvPr id="12291" name="Group 8"/>
          <p:cNvGrpSpPr>
            <a:grpSpLocks/>
          </p:cNvGrpSpPr>
          <p:nvPr/>
        </p:nvGrpSpPr>
        <p:grpSpPr bwMode="auto">
          <a:xfrm>
            <a:off x="1128713" y="0"/>
            <a:ext cx="6773862" cy="2022475"/>
            <a:chOff x="0" y="0"/>
            <a:chExt cx="9144000" cy="2762588"/>
          </a:xfrm>
        </p:grpSpPr>
        <p:grpSp>
          <p:nvGrpSpPr>
            <p:cNvPr id="12292"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68CF888F-52D7-4116-BB7E-172E8E65763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2295"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pPr>
            <a:r>
              <a:rPr lang="en-US" altLang="en-US" sz="2800" b="1">
                <a:latin typeface="Optima" charset="0"/>
              </a:rPr>
              <a:t>Basic rule for any formatting style:</a:t>
            </a:r>
          </a:p>
          <a:p>
            <a:pPr eaLnBrk="1" hangingPunct="1">
              <a:spcBef>
                <a:spcPct val="0"/>
              </a:spcBef>
              <a:buFontTx/>
              <a:buNone/>
            </a:pPr>
            <a:endParaRPr lang="en-US" altLang="en-US" sz="2800">
              <a:latin typeface="Optima" charset="0"/>
            </a:endParaRPr>
          </a:p>
          <a:p>
            <a:pPr algn="ctr" eaLnBrk="1" hangingPunct="1">
              <a:spcBef>
                <a:spcPct val="0"/>
              </a:spcBef>
              <a:buFontTx/>
              <a:buNone/>
            </a:pPr>
            <a:r>
              <a:rPr lang="en-US" altLang="en-US" sz="3600" b="1">
                <a:solidFill>
                  <a:srgbClr val="0070C0"/>
                </a:solidFill>
                <a:latin typeface="Optima" charset="0"/>
              </a:rPr>
              <a:t>Always</a:t>
            </a:r>
          </a:p>
          <a:p>
            <a:pPr algn="ctr" eaLnBrk="1" hangingPunct="1">
              <a:spcBef>
                <a:spcPct val="0"/>
              </a:spcBef>
              <a:buFontTx/>
              <a:buNone/>
            </a:pPr>
            <a:r>
              <a:rPr lang="en-US" altLang="en-US" sz="3600" b="1">
                <a:solidFill>
                  <a:srgbClr val="0070C0"/>
                </a:solidFill>
                <a:latin typeface="Optima" charset="0"/>
              </a:rPr>
              <a:t>Follow your instructor’</a:t>
            </a:r>
            <a:r>
              <a:rPr lang="en-US" altLang="ja-JP" sz="3600" b="1">
                <a:solidFill>
                  <a:srgbClr val="0070C0"/>
                </a:solidFill>
                <a:latin typeface="Optima" charset="0"/>
                <a:ea typeface="ＭＳ 明朝" charset="-128"/>
              </a:rPr>
              <a:t>s</a:t>
            </a:r>
          </a:p>
          <a:p>
            <a:pPr algn="ctr" eaLnBrk="1" hangingPunct="1">
              <a:spcBef>
                <a:spcPct val="0"/>
              </a:spcBef>
              <a:buFontTx/>
              <a:buNone/>
            </a:pPr>
            <a:r>
              <a:rPr lang="en-US" altLang="en-US" sz="3600" b="1">
                <a:solidFill>
                  <a:srgbClr val="0070C0"/>
                </a:solidFill>
                <a:latin typeface="Optima" charset="0"/>
                <a:ea typeface="ＭＳ 明朝" charset="-128"/>
              </a:rPr>
              <a:t>guidelines</a:t>
            </a:r>
          </a:p>
        </p:txBody>
      </p:sp>
      <p:grpSp>
        <p:nvGrpSpPr>
          <p:cNvPr id="14339" name="Group 8"/>
          <p:cNvGrpSpPr>
            <a:grpSpLocks/>
          </p:cNvGrpSpPr>
          <p:nvPr/>
        </p:nvGrpSpPr>
        <p:grpSpPr bwMode="auto">
          <a:xfrm>
            <a:off x="1128713" y="0"/>
            <a:ext cx="6773862" cy="2022475"/>
            <a:chOff x="0" y="0"/>
            <a:chExt cx="9144000" cy="2762588"/>
          </a:xfrm>
        </p:grpSpPr>
        <p:grpSp>
          <p:nvGrpSpPr>
            <p:cNvPr id="14341"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FAE8569-FD29-40B1-A915-2FACADFD86D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4344"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2"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Your Instructor Knows Best</a:t>
              </a:r>
            </a:p>
          </p:txBody>
        </p:sp>
      </p:grpSp>
      <p:pic>
        <p:nvPicPr>
          <p:cNvPr id="14340" name="Picture 2" descr="C:\Users\Arielle\AppData\Local\Microsoft\Windows\Temporary Internet Files\Content.IE5\TBRI41YC\MC90044212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ea typeface="ヒラギノ角ゴ Pro W3"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charset="0"/>
                <a:ea typeface="ヒラギノ角ゴ Pro W3" charset="-128"/>
              </a:rPr>
              <a:t> Be typed on white 8.5</a:t>
            </a:r>
            <a:r>
              <a:rPr lang="en-US" altLang="ja-JP" sz="2400">
                <a:latin typeface="Optima" charset="0"/>
                <a:ea typeface="ヒラギノ角ゴ Pro W3" charset="-128"/>
              </a:rPr>
              <a:t>“ x 11“ paper</a:t>
            </a:r>
            <a:endParaRPr lang="en-US" altLang="en-US" sz="1200">
              <a:latin typeface="Optima" charset="0"/>
              <a:ea typeface="ヒラギノ角ゴ Pro W3" charset="-128"/>
            </a:endParaRPr>
          </a:p>
          <a:p>
            <a:pPr lvl="1" eaLnBrk="1" hangingPunct="1">
              <a:lnSpc>
                <a:spcPct val="150000"/>
              </a:lnSpc>
              <a:spcBef>
                <a:spcPct val="0"/>
              </a:spcBef>
              <a:buFont typeface="Arial" panose="020B0604020202020204" pitchFamily="34" charset="0"/>
              <a:buChar char="•"/>
            </a:pPr>
            <a:r>
              <a:rPr lang="en-US" altLang="en-US" sz="2400">
                <a:latin typeface="Optima" charset="0"/>
                <a:ea typeface="ヒラギノ角ゴ Pro W3" charset="-128"/>
              </a:rPr>
              <a:t> Double-space everything</a:t>
            </a:r>
            <a:endParaRPr lang="en-US" altLang="en-US" sz="1200">
              <a:latin typeface="Optima" charset="0"/>
              <a:ea typeface="ヒラギノ角ゴ Pro W3" charset="-128"/>
            </a:endParaRPr>
          </a:p>
          <a:p>
            <a:pPr lvl="1" eaLnBrk="1" hangingPunct="1">
              <a:lnSpc>
                <a:spcPct val="150000"/>
              </a:lnSpc>
              <a:spcBef>
                <a:spcPct val="0"/>
              </a:spcBef>
              <a:buFont typeface="Arial" panose="020B0604020202020204" pitchFamily="34" charset="0"/>
              <a:buChar char="•"/>
            </a:pPr>
            <a:r>
              <a:rPr lang="en-US" altLang="en-US" sz="2400">
                <a:latin typeface="Optima" charset="0"/>
                <a:ea typeface="ヒラギノ角ゴ Pro W3" charset="-128"/>
              </a:rPr>
              <a:t> Use 12 pt. Times New Roman (or similar) font </a:t>
            </a:r>
            <a:endParaRPr lang="en-US" altLang="en-US" sz="1200">
              <a:latin typeface="Optima" charset="0"/>
              <a:ea typeface="ヒラギノ角ゴ Pro W3" charset="-128"/>
            </a:endParaRPr>
          </a:p>
          <a:p>
            <a:pPr lvl="1" eaLnBrk="1" hangingPunct="1">
              <a:lnSpc>
                <a:spcPct val="150000"/>
              </a:lnSpc>
              <a:spcBef>
                <a:spcPct val="0"/>
              </a:spcBef>
              <a:buFont typeface="Arial" panose="020B0604020202020204" pitchFamily="34" charset="0"/>
              <a:buChar char="•"/>
            </a:pPr>
            <a:r>
              <a:rPr lang="en-US" altLang="en-US" sz="2400">
                <a:latin typeface="Optima" charset="0"/>
                <a:ea typeface="ヒラギノ角ゴ Pro W3" charset="-128"/>
              </a:rPr>
              <a:t> Leave only one space after punctuation</a:t>
            </a:r>
            <a:endParaRPr lang="en-US" altLang="en-US" sz="1200">
              <a:latin typeface="Optima" charset="0"/>
              <a:ea typeface="ヒラギノ角ゴ Pro W3" charset="-128"/>
            </a:endParaRPr>
          </a:p>
          <a:p>
            <a:pPr lvl="1" eaLnBrk="1" hangingPunct="1">
              <a:lnSpc>
                <a:spcPct val="150000"/>
              </a:lnSpc>
              <a:spcBef>
                <a:spcPct val="0"/>
              </a:spcBef>
              <a:buFont typeface="Arial" panose="020B0604020202020204" pitchFamily="34" charset="0"/>
              <a:buChar char="•"/>
            </a:pPr>
            <a:r>
              <a:rPr lang="en-US" altLang="en-US" sz="2400">
                <a:latin typeface="Optima" charset="0"/>
                <a:ea typeface="ヒラギノ角ゴ Pro W3" charset="-128"/>
              </a:rPr>
              <a:t> Set all margins to 1 inch on all sides</a:t>
            </a:r>
            <a:endParaRPr lang="en-US" altLang="en-US" sz="1200">
              <a:latin typeface="Optima" charset="0"/>
              <a:ea typeface="ヒラギノ角ゴ Pro W3" charset="-128"/>
            </a:endParaRPr>
          </a:p>
          <a:p>
            <a:pPr lvl="1" eaLnBrk="1" hangingPunct="1">
              <a:lnSpc>
                <a:spcPct val="150000"/>
              </a:lnSpc>
              <a:spcBef>
                <a:spcPct val="0"/>
              </a:spcBef>
              <a:buFont typeface="Arial" panose="020B0604020202020204" pitchFamily="34" charset="0"/>
              <a:buChar char="•"/>
            </a:pPr>
            <a:r>
              <a:rPr lang="en-US" altLang="en-US" sz="2400">
                <a:latin typeface="Optima" charset="0"/>
                <a:ea typeface="ヒラギノ角ゴ Pro W3" charset="-128"/>
              </a:rPr>
              <a:t> Indent the first line of paragraphs one half-inch</a:t>
            </a:r>
          </a:p>
        </p:txBody>
      </p:sp>
      <p:grpSp>
        <p:nvGrpSpPr>
          <p:cNvPr id="16387" name="Group 8"/>
          <p:cNvGrpSpPr>
            <a:grpSpLocks/>
          </p:cNvGrpSpPr>
          <p:nvPr/>
        </p:nvGrpSpPr>
        <p:grpSpPr bwMode="auto">
          <a:xfrm>
            <a:off x="1128713" y="0"/>
            <a:ext cx="6773862" cy="2022475"/>
            <a:chOff x="0" y="0"/>
            <a:chExt cx="9144000" cy="2762588"/>
          </a:xfrm>
        </p:grpSpPr>
        <p:grpSp>
          <p:nvGrpSpPr>
            <p:cNvPr id="16389"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31712D72-C28C-48DF-B02A-33C899B4F33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6392"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TextBox 10"/>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 General Guidelines</a:t>
              </a:r>
            </a:p>
          </p:txBody>
        </p:sp>
      </p:grpSp>
      <p:pic>
        <p:nvPicPr>
          <p:cNvPr id="16388" name="Picture 2" descr="C:\Users\Arielle\AppData\Local\Microsoft\Windows\Temporary Internet Files\Content.IE5\1ASONVVG\MC90044216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944563" y="2311400"/>
            <a:ext cx="725487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400" b="1">
                <a:latin typeface="Optima" charset="0"/>
                <a:ea typeface="ヒラギノ角ゴ Pro W3" charset="-128"/>
              </a:rPr>
              <a:t>An MLA Style paper should:</a:t>
            </a:r>
            <a:endParaRPr lang="en-US" altLang="en-US" sz="2400">
              <a:latin typeface="Optima" charset="0"/>
              <a:ea typeface="ヒラギノ角ゴ Pro W3" charset="-128"/>
            </a:endParaRPr>
          </a:p>
          <a:p>
            <a:pPr eaLnBrk="1" hangingPunct="1">
              <a:lnSpc>
                <a:spcPct val="150000"/>
              </a:lnSpc>
              <a:spcBef>
                <a:spcPct val="0"/>
              </a:spcBef>
            </a:pPr>
            <a:r>
              <a:rPr lang="en-US" altLang="en-US" sz="2400">
                <a:latin typeface="Optima" charset="0"/>
                <a:ea typeface="ヒラギノ角ゴ Pro W3" charset="-128"/>
              </a:rPr>
              <a:t>Have a header with page numbers located in the upper right-hand corner</a:t>
            </a:r>
          </a:p>
          <a:p>
            <a:pPr eaLnBrk="1" hangingPunct="1">
              <a:lnSpc>
                <a:spcPct val="150000"/>
              </a:lnSpc>
              <a:spcBef>
                <a:spcPct val="0"/>
              </a:spcBef>
            </a:pPr>
            <a:r>
              <a:rPr lang="en-US" altLang="en-US" sz="2400">
                <a:latin typeface="Optima" charset="0"/>
                <a:ea typeface="ヒラギノ角ゴ Pro W3" charset="-128"/>
              </a:rPr>
              <a:t>Use italics for titles</a:t>
            </a:r>
          </a:p>
          <a:p>
            <a:pPr eaLnBrk="1" hangingPunct="1">
              <a:lnSpc>
                <a:spcPct val="150000"/>
              </a:lnSpc>
              <a:spcBef>
                <a:spcPct val="0"/>
              </a:spcBef>
            </a:pPr>
            <a:r>
              <a:rPr lang="en-US" altLang="en-US" sz="2400">
                <a:latin typeface="Optima" charset="0"/>
                <a:ea typeface="ヒラギノ角ゴ Pro W3" charset="-128"/>
              </a:rPr>
              <a:t>Place endnotes on a separate page before the list of works cited</a:t>
            </a:r>
          </a:p>
        </p:txBody>
      </p:sp>
      <p:grpSp>
        <p:nvGrpSpPr>
          <p:cNvPr id="18435" name="Group 8"/>
          <p:cNvGrpSpPr>
            <a:grpSpLocks/>
          </p:cNvGrpSpPr>
          <p:nvPr/>
        </p:nvGrpSpPr>
        <p:grpSpPr bwMode="auto">
          <a:xfrm>
            <a:off x="1128713" y="0"/>
            <a:ext cx="6773862" cy="2022475"/>
            <a:chOff x="0" y="0"/>
            <a:chExt cx="9144000" cy="2762588"/>
          </a:xfrm>
        </p:grpSpPr>
        <p:grpSp>
          <p:nvGrpSpPr>
            <p:cNvPr id="18436"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3E9814A0-AB2F-48B2-8AE7-17C1D5A7E48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8439"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10"/>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520700" y="2022475"/>
            <a:ext cx="8102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spcBef>
                <a:spcPct val="0"/>
              </a:spcBef>
              <a:buFontTx/>
              <a:buNone/>
            </a:pPr>
            <a:r>
              <a:rPr lang="en-US" altLang="en-US" sz="2200" b="1">
                <a:solidFill>
                  <a:srgbClr val="0070C0"/>
                </a:solidFill>
                <a:latin typeface="Optima" charset="0"/>
              </a:rPr>
              <a:t>The first page of an MLA Style paper will:</a:t>
            </a:r>
          </a:p>
          <a:p>
            <a:pPr eaLnBrk="1" hangingPunct="1">
              <a:lnSpc>
                <a:spcPct val="150000"/>
              </a:lnSpc>
              <a:spcBef>
                <a:spcPct val="0"/>
              </a:spcBef>
            </a:pPr>
            <a:r>
              <a:rPr lang="en-US" altLang="en-US" sz="2000">
                <a:latin typeface="Optima" charset="0"/>
              </a:rPr>
              <a:t>Have </a:t>
            </a:r>
            <a:r>
              <a:rPr lang="en-US" altLang="en-US" sz="2000" b="1">
                <a:latin typeface="Optima" charset="0"/>
              </a:rPr>
              <a:t>no title page</a:t>
            </a:r>
          </a:p>
          <a:p>
            <a:pPr eaLnBrk="1" hangingPunct="1">
              <a:lnSpc>
                <a:spcPct val="150000"/>
              </a:lnSpc>
              <a:spcBef>
                <a:spcPct val="0"/>
              </a:spcBef>
            </a:pPr>
            <a:r>
              <a:rPr lang="en-US" altLang="en-US" sz="2000" b="1">
                <a:latin typeface="Optima" charset="0"/>
              </a:rPr>
              <a:t>Double space </a:t>
            </a:r>
            <a:r>
              <a:rPr lang="en-US" altLang="en-US" sz="2000">
                <a:latin typeface="Optima" charset="0"/>
              </a:rPr>
              <a:t>everything</a:t>
            </a:r>
          </a:p>
          <a:p>
            <a:pPr eaLnBrk="1" hangingPunct="1">
              <a:lnSpc>
                <a:spcPct val="150000"/>
              </a:lnSpc>
              <a:spcBef>
                <a:spcPct val="0"/>
              </a:spcBef>
            </a:pPr>
            <a:r>
              <a:rPr lang="en-US" altLang="en-US" sz="2000" b="1">
                <a:latin typeface="Optima" charset="0"/>
              </a:rPr>
              <a:t>List your name, your instructor's name, the course, and date </a:t>
            </a:r>
            <a:r>
              <a:rPr lang="en-US" altLang="en-US" sz="2000">
                <a:latin typeface="Optima" charset="0"/>
              </a:rPr>
              <a:t>in the </a:t>
            </a:r>
            <a:r>
              <a:rPr lang="en-US" altLang="en-US" sz="2000" b="1">
                <a:latin typeface="Optima" charset="0"/>
              </a:rPr>
              <a:t>upper left-hand corner</a:t>
            </a:r>
          </a:p>
          <a:p>
            <a:pPr eaLnBrk="1" hangingPunct="1">
              <a:lnSpc>
                <a:spcPct val="150000"/>
              </a:lnSpc>
              <a:spcBef>
                <a:spcPct val="0"/>
              </a:spcBef>
            </a:pPr>
            <a:r>
              <a:rPr lang="en-US" altLang="en-US" sz="2000" b="1">
                <a:latin typeface="Optima" charset="0"/>
              </a:rPr>
              <a:t>Center the paper title </a:t>
            </a:r>
            <a:r>
              <a:rPr lang="en-US" altLang="en-US" sz="2000">
                <a:latin typeface="Optima" charset="0"/>
              </a:rPr>
              <a:t>(use standard caps but no underlining, italics, quote marks, or bold typeface)</a:t>
            </a:r>
          </a:p>
          <a:p>
            <a:pPr eaLnBrk="1" hangingPunct="1">
              <a:lnSpc>
                <a:spcPct val="150000"/>
              </a:lnSpc>
              <a:spcBef>
                <a:spcPct val="0"/>
              </a:spcBef>
            </a:pPr>
            <a:r>
              <a:rPr lang="en-US" altLang="en-US" sz="2000" b="1">
                <a:latin typeface="Optima" charset="0"/>
              </a:rPr>
              <a:t>Create a header </a:t>
            </a:r>
            <a:r>
              <a:rPr lang="en-US" altLang="en-US" sz="2000">
                <a:latin typeface="Optima" charset="0"/>
              </a:rPr>
              <a:t>in the upper right corner at half inch from the top and one inch from the right of the page (list </a:t>
            </a:r>
            <a:r>
              <a:rPr lang="en-US" altLang="en-US" sz="2000" b="1">
                <a:latin typeface="Optima" charset="0"/>
              </a:rPr>
              <a:t>your last name and page number </a:t>
            </a:r>
            <a:r>
              <a:rPr lang="en-US" altLang="en-US" sz="2000">
                <a:latin typeface="Optima" charset="0"/>
              </a:rPr>
              <a:t>here)</a:t>
            </a:r>
          </a:p>
        </p:txBody>
      </p:sp>
      <p:grpSp>
        <p:nvGrpSpPr>
          <p:cNvPr id="20483" name="Group 8"/>
          <p:cNvGrpSpPr>
            <a:grpSpLocks/>
          </p:cNvGrpSpPr>
          <p:nvPr/>
        </p:nvGrpSpPr>
        <p:grpSpPr bwMode="auto">
          <a:xfrm>
            <a:off x="1128713" y="0"/>
            <a:ext cx="6773862" cy="2022475"/>
            <a:chOff x="0" y="0"/>
            <a:chExt cx="9144000" cy="2762588"/>
          </a:xfrm>
        </p:grpSpPr>
        <p:grpSp>
          <p:nvGrpSpPr>
            <p:cNvPr id="20484" name="Group 1"/>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FDFF3D3-4AC8-4BAC-9D41-E1C0E8434B6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0487"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TextBox 10"/>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MS PGothic"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2770</TotalTime>
  <Words>6140</Words>
  <Application>Microsoft Office PowerPoint</Application>
  <PresentationFormat>On-screen Show (4:3)</PresentationFormat>
  <Paragraphs>538</Paragraphs>
  <Slides>43</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43</vt:i4>
      </vt:variant>
      <vt:variant>
        <vt:lpstr>Custom Shows</vt:lpstr>
      </vt:variant>
      <vt:variant>
        <vt:i4>1</vt:i4>
      </vt:variant>
    </vt:vector>
  </HeadingPairs>
  <TitlesOfParts>
    <vt:vector size="53" baseType="lpstr">
      <vt:lpstr>Book Antiqua</vt:lpstr>
      <vt:lpstr>MS PGothic</vt:lpstr>
      <vt:lpstr>Arial</vt:lpstr>
      <vt:lpstr>Calibri</vt:lpstr>
      <vt:lpstr>Optima</vt:lpstr>
      <vt:lpstr>ＭＳ 明朝</vt:lpstr>
      <vt:lpstr>ヒラギノ角ゴ Pro W3</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Ariyana Woodson</cp:lastModifiedBy>
  <cp:revision>159</cp:revision>
  <dcterms:created xsi:type="dcterms:W3CDTF">2014-01-02T02:56:53Z</dcterms:created>
  <dcterms:modified xsi:type="dcterms:W3CDTF">2019-05-22T18:25:50Z</dcterms:modified>
</cp:coreProperties>
</file>