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84" r:id="rId4"/>
    <p:sldId id="258" r:id="rId5"/>
    <p:sldId id="259" r:id="rId6"/>
    <p:sldId id="260" r:id="rId7"/>
    <p:sldId id="261" r:id="rId8"/>
    <p:sldId id="263" r:id="rId9"/>
    <p:sldId id="262" r:id="rId10"/>
    <p:sldId id="264" r:id="rId11"/>
    <p:sldId id="282" r:id="rId12"/>
    <p:sldId id="283" r:id="rId13"/>
    <p:sldId id="265" r:id="rId14"/>
    <p:sldId id="266" r:id="rId15"/>
    <p:sldId id="267" r:id="rId16"/>
    <p:sldId id="268" r:id="rId17"/>
    <p:sldId id="269" r:id="rId18"/>
    <p:sldId id="270" r:id="rId19"/>
    <p:sldId id="272" r:id="rId20"/>
    <p:sldId id="271" r:id="rId21"/>
    <p:sldId id="273" r:id="rId22"/>
    <p:sldId id="274" r:id="rId23"/>
    <p:sldId id="275" r:id="rId24"/>
    <p:sldId id="281" r:id="rId25"/>
    <p:sldId id="276" r:id="rId26"/>
    <p:sldId id="277" r:id="rId27"/>
    <p:sldId id="278" r:id="rId2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Kem Roper" initials="KR" lastIdx="2" clrIdx="0">
    <p:extLst>
      <p:ext uri="{19B8F6BF-5375-455C-9EA6-DF929625EA0E}">
        <p15:presenceInfo xmlns:p15="http://schemas.microsoft.com/office/powerpoint/2012/main" userId="S-1-5-21-1669733379-301450745-154694197-2714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5" d="100"/>
          <a:sy n="115" d="100"/>
        </p:scale>
        <p:origin x="372" y="1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1" name="Freeform 6"/>
          <p:cNvSpPr/>
          <p:nvPr/>
        </p:nvSpPr>
        <p:spPr bwMode="auto">
          <a:xfrm>
            <a:off x="0" y="-3175"/>
            <a:ext cx="12192000" cy="5203825"/>
          </a:xfrm>
          <a:custGeom>
            <a:avLst/>
            <a:gdLst/>
            <a:ahLst/>
            <a:cxnLst/>
            <a:rect l="0" t="0" r="r" b="b"/>
            <a:pathLst>
              <a:path w="5760" h="3278">
                <a:moveTo>
                  <a:pt x="5760" y="0"/>
                </a:moveTo>
                <a:lnTo>
                  <a:pt x="0" y="0"/>
                </a:lnTo>
                <a:lnTo>
                  <a:pt x="0" y="3090"/>
                </a:lnTo>
                <a:lnTo>
                  <a:pt x="943" y="3090"/>
                </a:lnTo>
                <a:lnTo>
                  <a:pt x="1123" y="3270"/>
                </a:lnTo>
                <a:lnTo>
                  <a:pt x="1123" y="3270"/>
                </a:lnTo>
                <a:lnTo>
                  <a:pt x="1127" y="3272"/>
                </a:lnTo>
                <a:lnTo>
                  <a:pt x="1133" y="3275"/>
                </a:lnTo>
                <a:lnTo>
                  <a:pt x="1139" y="3278"/>
                </a:lnTo>
                <a:lnTo>
                  <a:pt x="1144" y="3278"/>
                </a:lnTo>
                <a:lnTo>
                  <a:pt x="1150" y="3278"/>
                </a:lnTo>
                <a:lnTo>
                  <a:pt x="1155" y="3275"/>
                </a:lnTo>
                <a:lnTo>
                  <a:pt x="1161" y="3272"/>
                </a:lnTo>
                <a:lnTo>
                  <a:pt x="1165" y="3270"/>
                </a:lnTo>
                <a:lnTo>
                  <a:pt x="1345" y="3090"/>
                </a:lnTo>
                <a:lnTo>
                  <a:pt x="5760" y="3090"/>
                </a:lnTo>
                <a:lnTo>
                  <a:pt x="5760" y="0"/>
                </a:lnTo>
                <a:close/>
              </a:path>
            </a:pathLst>
          </a:custGeom>
          <a:ln/>
          <a:effectLst/>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810001" y="1449147"/>
            <a:ext cx="10572000" cy="2971051"/>
          </a:xfrm>
        </p:spPr>
        <p:txBody>
          <a:bodyPr/>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810001" y="5280847"/>
            <a:ext cx="10572000" cy="434974"/>
          </a:xfrm>
        </p:spPr>
        <p:txBody>
          <a:bodyPr anchor="t"/>
          <a:lstStyle>
            <a:lvl1pPr marL="0" indent="0" algn="l">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08B9EBBA-996F-894A-B54A-D6246ED52CEA}" type="datetimeFigureOut">
              <a:rPr lang="en-US" dirty="0"/>
              <a:pPr/>
              <a:t>8/29/2019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10000" y="4800600"/>
            <a:ext cx="10561418" cy="566738"/>
          </a:xfrm>
        </p:spPr>
        <p:txBody>
          <a:bodyPr anchor="b">
            <a:normAutofit/>
          </a:bodyPr>
          <a:lstStyle>
            <a:lvl1pPr algn="l">
              <a:defRPr sz="2400" b="0"/>
            </a:lvl1pPr>
          </a:lstStyle>
          <a:p>
            <a:r>
              <a:rPr lang="en-US" smtClean="0"/>
              <a:t>Click to edit Master title style</a:t>
            </a:r>
            <a:endParaRPr lang="en-US" dirty="0"/>
          </a:p>
        </p:txBody>
      </p:sp>
      <p:sp>
        <p:nvSpPr>
          <p:cNvPr id="15" name="Picture Placeholder 14"/>
          <p:cNvSpPr>
            <a:spLocks noGrp="1" noChangeAspect="1"/>
          </p:cNvSpPr>
          <p:nvPr>
            <p:ph type="pic" sz="quarter" idx="13"/>
          </p:nvPr>
        </p:nvSpPr>
        <p:spPr bwMode="auto">
          <a:xfrm>
            <a:off x="0" y="0"/>
            <a:ext cx="12192000" cy="4800600"/>
          </a:xfrm>
          <a:custGeom>
            <a:avLst/>
            <a:gdLst/>
            <a:ahLst/>
            <a:cxnLst/>
            <a:rect l="0" t="0" r="r" b="b"/>
            <a:pathLst>
              <a:path w="5760" h="3289">
                <a:moveTo>
                  <a:pt x="5760" y="0"/>
                </a:moveTo>
                <a:lnTo>
                  <a:pt x="0" y="0"/>
                </a:lnTo>
                <a:lnTo>
                  <a:pt x="0" y="3100"/>
                </a:lnTo>
                <a:lnTo>
                  <a:pt x="943" y="3100"/>
                </a:lnTo>
                <a:lnTo>
                  <a:pt x="1123" y="3281"/>
                </a:lnTo>
                <a:lnTo>
                  <a:pt x="1123" y="3281"/>
                </a:lnTo>
                <a:lnTo>
                  <a:pt x="1127" y="3283"/>
                </a:lnTo>
                <a:lnTo>
                  <a:pt x="1133" y="3286"/>
                </a:lnTo>
                <a:lnTo>
                  <a:pt x="1139" y="3289"/>
                </a:lnTo>
                <a:lnTo>
                  <a:pt x="1144" y="3289"/>
                </a:lnTo>
                <a:lnTo>
                  <a:pt x="1150" y="3289"/>
                </a:lnTo>
                <a:lnTo>
                  <a:pt x="1155" y="3286"/>
                </a:lnTo>
                <a:lnTo>
                  <a:pt x="1161" y="3283"/>
                </a:lnTo>
                <a:lnTo>
                  <a:pt x="1165" y="3281"/>
                </a:lnTo>
                <a:lnTo>
                  <a:pt x="1345" y="3100"/>
                </a:lnTo>
                <a:lnTo>
                  <a:pt x="5760" y="3100"/>
                </a:lnTo>
                <a:lnTo>
                  <a:pt x="5760" y="0"/>
                </a:lnTo>
                <a:close/>
              </a:path>
            </a:pathLst>
          </a:custGeom>
          <a:noFill/>
          <a:ln>
            <a:solidFill>
              <a:schemeClr val="tx2"/>
            </a:solidFill>
          </a:ln>
        </p:spPr>
        <p:style>
          <a:lnRef idx="1">
            <a:schemeClr val="accent1"/>
          </a:lnRef>
          <a:fillRef idx="3">
            <a:schemeClr val="accent1"/>
          </a:fillRef>
          <a:effectRef idx="2">
            <a:schemeClr val="accent1"/>
          </a:effectRef>
          <a:fontRef idx="minor">
            <a:schemeClr val="lt1"/>
          </a:fontRef>
        </p:style>
        <p:txBody>
          <a:bodyPr wrap="square" numCol="1" anchor="t" anchorCtr="0" compatLnSpc="1">
            <a:prstTxWarp prst="textNoShape">
              <a:avLst/>
            </a:prstTxWarp>
            <a:normAutofit/>
          </a:bodyPr>
          <a:lstStyle>
            <a:lvl1pPr marL="0" indent="0" algn="ctr">
              <a:buFontTx/>
              <a:buNone/>
              <a:defRPr sz="1600"/>
            </a:lvl1pPr>
          </a:lstStyle>
          <a:p>
            <a:r>
              <a:rPr lang="en-US" smtClean="0"/>
              <a:t>Click icon to add picture</a:t>
            </a:r>
            <a:endParaRPr lang="en-US" dirty="0"/>
          </a:p>
        </p:txBody>
      </p:sp>
      <p:sp>
        <p:nvSpPr>
          <p:cNvPr id="4" name="Text Placeholder 3"/>
          <p:cNvSpPr>
            <a:spLocks noGrp="1"/>
          </p:cNvSpPr>
          <p:nvPr>
            <p:ph type="body" sz="half" idx="2"/>
          </p:nvPr>
        </p:nvSpPr>
        <p:spPr>
          <a:xfrm>
            <a:off x="810000" y="5367338"/>
            <a:ext cx="10561418"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18C79C5D-2A6F-F04D-97DA-BEF2467B64E4}" type="datetimeFigureOut">
              <a:rPr lang="en-US" dirty="0"/>
              <a:pPr/>
              <a:t>8/29/2019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8" name="Freeform 6"/>
          <p:cNvSpPr>
            <a:spLocks noChangeAspect="1"/>
          </p:cNvSpPr>
          <p:nvPr/>
        </p:nvSpPr>
        <p:spPr bwMode="auto">
          <a:xfrm>
            <a:off x="631697" y="1081456"/>
            <a:ext cx="6332416" cy="3239188"/>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50985" y="1238502"/>
            <a:ext cx="5893840" cy="2645912"/>
          </a:xfrm>
        </p:spPr>
        <p:txBody>
          <a:bodyPr anchor="b"/>
          <a:lstStyle>
            <a:lvl1pPr algn="l">
              <a:defRPr sz="4200" b="1" cap="none"/>
            </a:lvl1pPr>
          </a:lstStyle>
          <a:p>
            <a:r>
              <a:rPr lang="en-US" smtClean="0"/>
              <a:t>Click to edit Master title style</a:t>
            </a:r>
            <a:endParaRPr lang="en-US" dirty="0"/>
          </a:p>
        </p:txBody>
      </p:sp>
      <p:sp>
        <p:nvSpPr>
          <p:cNvPr id="3" name="Text Placeholder 2"/>
          <p:cNvSpPr>
            <a:spLocks noGrp="1"/>
          </p:cNvSpPr>
          <p:nvPr>
            <p:ph type="body" idx="1"/>
          </p:nvPr>
        </p:nvSpPr>
        <p:spPr>
          <a:xfrm>
            <a:off x="853190" y="4443680"/>
            <a:ext cx="5891636" cy="713241"/>
          </a:xfrm>
        </p:spPr>
        <p:txBody>
          <a:bodyPr anchor="t">
            <a:no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9" name="Text Placeholder 5"/>
          <p:cNvSpPr>
            <a:spLocks noGrp="1"/>
          </p:cNvSpPr>
          <p:nvPr>
            <p:ph type="body" sz="quarter" idx="16"/>
          </p:nvPr>
        </p:nvSpPr>
        <p:spPr>
          <a:xfrm>
            <a:off x="7574642" y="1081456"/>
            <a:ext cx="3810001" cy="4075465"/>
          </a:xfrm>
        </p:spPr>
        <p:txBody>
          <a:bodyPr anchor="t"/>
          <a:lstStyle>
            <a:lvl1pPr marL="0" indent="0">
              <a:buFontTx/>
              <a:buNone/>
              <a:defRPr/>
            </a:lvl1pPr>
          </a:lstStyle>
          <a:p>
            <a:pPr lvl="0"/>
            <a:r>
              <a:rPr lang="en-US" smtClean="0"/>
              <a:t>Edit Master text styles</a:t>
            </a:r>
          </a:p>
        </p:txBody>
      </p:sp>
      <p:sp>
        <p:nvSpPr>
          <p:cNvPr id="4" name="Date Placeholder 3"/>
          <p:cNvSpPr>
            <a:spLocks noGrp="1"/>
          </p:cNvSpPr>
          <p:nvPr>
            <p:ph type="dt" sz="half" idx="10"/>
          </p:nvPr>
        </p:nvSpPr>
        <p:spPr/>
        <p:txBody>
          <a:bodyPr/>
          <a:lstStyle/>
          <a:p>
            <a:fld id="{8DFA1846-DA80-1C48-A609-854EA85C59AD}" type="datetimeFigureOut">
              <a:rPr lang="en-US" dirty="0"/>
              <a:pPr/>
              <a:t>8/29/2019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9" name="Freeform 6"/>
          <p:cNvSpPr>
            <a:spLocks noChangeAspect="1"/>
          </p:cNvSpPr>
          <p:nvPr/>
        </p:nvSpPr>
        <p:spPr bwMode="auto">
          <a:xfrm>
            <a:off x="1140884" y="2286585"/>
            <a:ext cx="4895115" cy="2503972"/>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38" name="Title 1"/>
          <p:cNvSpPr>
            <a:spLocks noGrp="1"/>
          </p:cNvSpPr>
          <p:nvPr>
            <p:ph type="title"/>
          </p:nvPr>
        </p:nvSpPr>
        <p:spPr>
          <a:xfrm>
            <a:off x="1357089" y="2435957"/>
            <a:ext cx="4382521" cy="2007789"/>
          </a:xfrm>
        </p:spPr>
        <p:txBody>
          <a:bodyPr/>
          <a:lstStyle>
            <a:lvl1pPr>
              <a:defRPr sz="3200"/>
            </a:lvl1pPr>
          </a:lstStyle>
          <a:p>
            <a:r>
              <a:rPr lang="en-US" smtClean="0"/>
              <a:t>Click to edit Master title style</a:t>
            </a:r>
            <a:endParaRPr lang="en-US" dirty="0"/>
          </a:p>
        </p:txBody>
      </p:sp>
      <p:sp>
        <p:nvSpPr>
          <p:cNvPr id="6" name="Text Placeholder 5"/>
          <p:cNvSpPr>
            <a:spLocks noGrp="1"/>
          </p:cNvSpPr>
          <p:nvPr>
            <p:ph type="body" sz="quarter" idx="16"/>
          </p:nvPr>
        </p:nvSpPr>
        <p:spPr>
          <a:xfrm>
            <a:off x="6156000" y="2286000"/>
            <a:ext cx="4880300" cy="2295525"/>
          </a:xfrm>
        </p:spPr>
        <p:txBody>
          <a:bodyPr anchor="t"/>
          <a:lstStyle>
            <a:lvl1pPr marL="0" indent="0">
              <a:buFontTx/>
              <a:buNone/>
              <a:defRPr/>
            </a:lvl1pPr>
          </a:lstStyle>
          <a:p>
            <a:pPr lvl="0"/>
            <a:r>
              <a:rPr lang="en-US" smtClean="0"/>
              <a:t>Edit Master text styles</a:t>
            </a:r>
          </a:p>
        </p:txBody>
      </p:sp>
      <p:sp>
        <p:nvSpPr>
          <p:cNvPr id="2" name="Date Placeholder 1"/>
          <p:cNvSpPr>
            <a:spLocks noGrp="1"/>
          </p:cNvSpPr>
          <p:nvPr>
            <p:ph type="dt" sz="half" idx="10"/>
          </p:nvPr>
        </p:nvSpPr>
        <p:spPr/>
        <p:txBody>
          <a:bodyPr/>
          <a:lstStyle/>
          <a:p>
            <a:fld id="{FBF54567-0DE4-3F47-BF90-CB84690072F9}" type="datetimeFigureOut">
              <a:rPr lang="en-US" dirty="0"/>
              <a:pPr/>
              <a:t>8/29/2019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7"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6C52C72-DE31-F449-A4ED-4C594FD91407}" type="datetimeFigureOut">
              <a:rPr lang="en-US" dirty="0"/>
              <a:pPr/>
              <a:t>8/29/2019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12" name="Freeform 6"/>
          <p:cNvSpPr>
            <a:spLocks noChangeAspect="1"/>
          </p:cNvSpPr>
          <p:nvPr/>
        </p:nvSpPr>
        <p:spPr bwMode="auto">
          <a:xfrm>
            <a:off x="7669651" y="446089"/>
            <a:ext cx="4522349" cy="5414962"/>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183540" y="586171"/>
            <a:ext cx="2494791" cy="513479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10001" y="446089"/>
            <a:ext cx="6611540" cy="5414962"/>
          </a:xfrm>
        </p:spPr>
        <p:txBody>
          <a:bodyPr vert="eaVert"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D62726E-379B-B349-9EED-81ED093FA806}" type="datetimeFigureOut">
              <a:rPr lang="en-US" dirty="0"/>
              <a:pPr/>
              <a:t>8/29/2019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11"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10000" y="447188"/>
            <a:ext cx="10571998" cy="970450"/>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818712" y="2222287"/>
            <a:ext cx="10554574" cy="3636511"/>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B3A1323-8D79-1946-B0D7-40001CF92E9D}" type="datetimeFigureOut">
              <a:rPr lang="en-US" dirty="0"/>
              <a:pPr/>
              <a:t>8/29/2019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0" name="Freeform 7"/>
          <p:cNvSpPr/>
          <p:nvPr/>
        </p:nvSpPr>
        <p:spPr bwMode="auto">
          <a:xfrm>
            <a:off x="0" y="1"/>
            <a:ext cx="12192000" cy="5203825"/>
          </a:xfrm>
          <a:custGeom>
            <a:avLst/>
            <a:gdLst/>
            <a:ahLst/>
            <a:cxnLst/>
            <a:rect l="0" t="0" r="r" b="b"/>
            <a:pathLst>
              <a:path w="5760" h="3278">
                <a:moveTo>
                  <a:pt x="0" y="0"/>
                </a:moveTo>
                <a:lnTo>
                  <a:pt x="5760" y="0"/>
                </a:lnTo>
                <a:lnTo>
                  <a:pt x="5760" y="3090"/>
                </a:lnTo>
                <a:lnTo>
                  <a:pt x="4817" y="3090"/>
                </a:lnTo>
                <a:lnTo>
                  <a:pt x="4637" y="3270"/>
                </a:lnTo>
                <a:lnTo>
                  <a:pt x="4637" y="3270"/>
                </a:lnTo>
                <a:lnTo>
                  <a:pt x="4633" y="3272"/>
                </a:lnTo>
                <a:lnTo>
                  <a:pt x="4627" y="3275"/>
                </a:lnTo>
                <a:lnTo>
                  <a:pt x="4621" y="3278"/>
                </a:lnTo>
                <a:lnTo>
                  <a:pt x="4616" y="3278"/>
                </a:lnTo>
                <a:lnTo>
                  <a:pt x="4610" y="3278"/>
                </a:lnTo>
                <a:lnTo>
                  <a:pt x="4605" y="3275"/>
                </a:lnTo>
                <a:lnTo>
                  <a:pt x="4599" y="3272"/>
                </a:lnTo>
                <a:lnTo>
                  <a:pt x="4595" y="3270"/>
                </a:lnTo>
                <a:lnTo>
                  <a:pt x="4415" y="3090"/>
                </a:lnTo>
                <a:lnTo>
                  <a:pt x="0" y="3090"/>
                </a:lnTo>
                <a:lnTo>
                  <a:pt x="0" y="0"/>
                </a:lnTo>
                <a:lnTo>
                  <a:pt x="0" y="0"/>
                </a:lnTo>
                <a:close/>
              </a:path>
            </a:pathLst>
          </a:custGeom>
          <a:ln>
            <a:headEnd/>
            <a:tailEnd/>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10000" y="2951396"/>
            <a:ext cx="10561418" cy="1468800"/>
          </a:xfrm>
        </p:spPr>
        <p:txBody>
          <a:bodyPr anchor="b"/>
          <a:lstStyle>
            <a:lvl1pPr algn="r">
              <a:defRPr sz="4800" b="1" cap="none"/>
            </a:lvl1pPr>
          </a:lstStyle>
          <a:p>
            <a:r>
              <a:rPr lang="en-US" smtClean="0"/>
              <a:t>Click to edit Master title style</a:t>
            </a:r>
            <a:endParaRPr lang="en-US" dirty="0"/>
          </a:p>
        </p:txBody>
      </p:sp>
      <p:sp>
        <p:nvSpPr>
          <p:cNvPr id="3" name="Text Placeholder 2"/>
          <p:cNvSpPr>
            <a:spLocks noGrp="1"/>
          </p:cNvSpPr>
          <p:nvPr>
            <p:ph type="body" idx="1"/>
          </p:nvPr>
        </p:nvSpPr>
        <p:spPr>
          <a:xfrm>
            <a:off x="810000" y="5281201"/>
            <a:ext cx="10561418" cy="433955"/>
          </a:xfrm>
        </p:spPr>
        <p:txBody>
          <a:bodyPr anchor="t">
            <a:no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8DFA1846-DA80-1C48-A609-854EA85C59AD}" type="datetimeFigureOut">
              <a:rPr lang="en-US" dirty="0"/>
              <a:pPr/>
              <a:t>8/29/2019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818712" y="2222287"/>
            <a:ext cx="5185873" cy="3638763"/>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87415" y="2222287"/>
            <a:ext cx="5194583" cy="3638764"/>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57302355-E14B-8545-A8F8-0FE83CC9D524}" type="datetimeFigureOut">
              <a:rPr lang="en-US" dirty="0"/>
              <a:pPr/>
              <a:t>8/29/2019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814728" y="2174875"/>
            <a:ext cx="5189857"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14729" y="2751138"/>
            <a:ext cx="5189856" cy="3109913"/>
          </a:xfrm>
        </p:spPr>
        <p:txBody>
          <a:bodyPr anchor="t">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187415" y="2174875"/>
            <a:ext cx="5194583"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87415" y="2751138"/>
            <a:ext cx="5194583" cy="3109913"/>
          </a:xfrm>
        </p:spPr>
        <p:txBody>
          <a:bodyPr anchor="t">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02640F58-564D-2B4F-AE67-E407BA4FCF45}" type="datetimeFigureOut">
              <a:rPr lang="en-US" dirty="0"/>
              <a:pPr/>
              <a:t>8/29/2019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F13A34C8-038E-2045-AF43-DF7DBB8E0E9E}" type="datetimeFigureOut">
              <a:rPr lang="en-US" dirty="0"/>
              <a:pPr/>
              <a:t>8/29/2019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818C68F-D26B-8F47-958C-23B49CF8A634}" type="datetimeFigureOut">
              <a:rPr lang="en-US" dirty="0"/>
              <a:pPr/>
              <a:t>8/29/2019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12" name="Freeform 6"/>
          <p:cNvSpPr>
            <a:spLocks noChangeAspect="1"/>
          </p:cNvSpPr>
          <p:nvPr/>
        </p:nvSpPr>
        <p:spPr bwMode="auto">
          <a:xfrm>
            <a:off x="1073151" y="446087"/>
            <a:ext cx="3547533" cy="1814651"/>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1073151" y="446088"/>
            <a:ext cx="3547533" cy="1618396"/>
          </a:xfrm>
        </p:spPr>
        <p:txBody>
          <a:bodyPr anchor="b"/>
          <a:lstStyle>
            <a:lvl1pPr algn="l">
              <a:defRPr sz="2000" b="1"/>
            </a:lvl1pPr>
          </a:lstStyle>
          <a:p>
            <a:r>
              <a:rPr lang="en-US" smtClean="0"/>
              <a:t>Click to edit Master title style</a:t>
            </a:r>
            <a:endParaRPr lang="en-US" dirty="0"/>
          </a:p>
        </p:txBody>
      </p:sp>
      <p:sp>
        <p:nvSpPr>
          <p:cNvPr id="3" name="Content Placeholder 2"/>
          <p:cNvSpPr>
            <a:spLocks noGrp="1"/>
          </p:cNvSpPr>
          <p:nvPr>
            <p:ph idx="1"/>
          </p:nvPr>
        </p:nvSpPr>
        <p:spPr>
          <a:xfrm>
            <a:off x="4855633" y="446088"/>
            <a:ext cx="6252633" cy="5414963"/>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073151" y="2260738"/>
            <a:ext cx="3547533" cy="360031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D0DF5E60-9974-AC48-9591-99C2BB44B7CF}" type="datetimeFigureOut">
              <a:rPr lang="en-US" dirty="0"/>
              <a:pPr/>
              <a:t>8/29/2019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14728" y="727522"/>
            <a:ext cx="4852988" cy="1617163"/>
          </a:xfrm>
        </p:spPr>
        <p:txBody>
          <a:bodyPr anchor="b">
            <a:normAutofit/>
          </a:bodyPr>
          <a:lstStyle>
            <a:lvl1pPr algn="l">
              <a:defRPr sz="2400" b="0"/>
            </a:lvl1pPr>
          </a:lstStyle>
          <a:p>
            <a:r>
              <a:rPr lang="en-US" smtClean="0"/>
              <a:t>Click to edit Master title style</a:t>
            </a:r>
            <a:endParaRPr lang="en-US" dirty="0"/>
          </a:p>
        </p:txBody>
      </p:sp>
      <p:sp>
        <p:nvSpPr>
          <p:cNvPr id="9" name="Picture Placeholder 11"/>
          <p:cNvSpPr>
            <a:spLocks noGrp="1" noChangeAspect="1"/>
          </p:cNvSpPr>
          <p:nvPr>
            <p:ph type="pic" sz="quarter" idx="13"/>
          </p:nvPr>
        </p:nvSpPr>
        <p:spPr bwMode="auto">
          <a:xfrm>
            <a:off x="6098117" y="0"/>
            <a:ext cx="6093883" cy="6858000"/>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noFill/>
          <a:ln w="9525">
            <a:solidFill>
              <a:schemeClr val="tx2"/>
            </a:solidFill>
            <a:round/>
            <a:headEnd/>
            <a:tailEnd/>
          </a:ln>
          <a:effectLst/>
        </p:spPr>
        <p:txBody>
          <a:bodyPr wrap="square" numCol="1" anchor="t" anchorCtr="0" compatLnSpc="1">
            <a:prstTxWarp prst="textNoShape">
              <a:avLst/>
            </a:prstTxWarp>
            <a:normAutofit/>
          </a:bodyPr>
          <a:lstStyle>
            <a:lvl1pPr algn="ctr">
              <a:buFontTx/>
              <a:buNone/>
              <a:defRPr sz="1400"/>
            </a:lvl1pPr>
          </a:lstStyle>
          <a:p>
            <a:r>
              <a:rPr lang="en-US" smtClean="0"/>
              <a:t>Click icon to add picture</a:t>
            </a:r>
            <a:endParaRPr lang="en-US" dirty="0"/>
          </a:p>
        </p:txBody>
      </p:sp>
      <p:sp>
        <p:nvSpPr>
          <p:cNvPr id="4" name="Text Placeholder 3"/>
          <p:cNvSpPr>
            <a:spLocks noGrp="1"/>
          </p:cNvSpPr>
          <p:nvPr>
            <p:ph type="body" sz="half" idx="2"/>
          </p:nvPr>
        </p:nvSpPr>
        <p:spPr>
          <a:xfrm>
            <a:off x="814728" y="2344684"/>
            <a:ext cx="4852988" cy="3516365"/>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a:xfrm>
            <a:off x="3885810" y="6041362"/>
            <a:ext cx="976879" cy="365125"/>
          </a:xfrm>
        </p:spPr>
        <p:txBody>
          <a:bodyPr/>
          <a:lstStyle/>
          <a:p>
            <a:fld id="{18C79C5D-2A6F-F04D-97DA-BEF2467B64E4}" type="datetimeFigureOut">
              <a:rPr lang="en-US" dirty="0"/>
              <a:pPr/>
              <a:t>8/29/2019</a:t>
            </a:fld>
            <a:endParaRPr lang="en-US" dirty="0"/>
          </a:p>
        </p:txBody>
      </p:sp>
      <p:sp>
        <p:nvSpPr>
          <p:cNvPr id="6" name="Footer Placeholder 5"/>
          <p:cNvSpPr>
            <a:spLocks noGrp="1"/>
          </p:cNvSpPr>
          <p:nvPr>
            <p:ph type="ftr" sz="quarter" idx="11"/>
          </p:nvPr>
        </p:nvSpPr>
        <p:spPr>
          <a:xfrm>
            <a:off x="590396" y="6041362"/>
            <a:ext cx="3295413" cy="365125"/>
          </a:xfrm>
        </p:spPr>
        <p:txBody>
          <a:bodyPr/>
          <a:lstStyle/>
          <a:p>
            <a:endParaRPr lang="en-US" dirty="0"/>
          </a:p>
        </p:txBody>
      </p:sp>
      <p:sp>
        <p:nvSpPr>
          <p:cNvPr id="7" name="Slide Number Placeholder 6"/>
          <p:cNvSpPr>
            <a:spLocks noGrp="1"/>
          </p:cNvSpPr>
          <p:nvPr>
            <p:ph type="sldNum" sz="quarter" idx="12"/>
          </p:nvPr>
        </p:nvSpPr>
        <p:spPr>
          <a:xfrm>
            <a:off x="4862689" y="5915888"/>
            <a:ext cx="1062155" cy="490599"/>
          </a:xfrm>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10000" y="447188"/>
            <a:ext cx="10571998" cy="970450"/>
          </a:xfrm>
          <a:prstGeom prst="rect">
            <a:avLst/>
          </a:prstGeom>
          <a:effectLst>
            <a:outerShdw blurRad="50800" dir="14400000">
              <a:srgbClr val="000000">
                <a:alpha val="60000"/>
              </a:srgbClr>
            </a:outerShdw>
          </a:effectLst>
        </p:spPr>
        <p:txBody>
          <a:bodyPr vert="horz" lIns="91440" tIns="45720" rIns="91440" bIns="45720" rtlCol="0" anchor="b">
            <a:noAutofit/>
          </a:bodyPr>
          <a:lstStyle/>
          <a:p>
            <a:r>
              <a:rPr lang="en-US" smtClean="0"/>
              <a:t>Click to edit Master title style</a:t>
            </a:r>
            <a:endParaRPr lang="en-US" dirty="0"/>
          </a:p>
        </p:txBody>
      </p:sp>
      <p:sp>
        <p:nvSpPr>
          <p:cNvPr id="3" name="Text Placeholder 2"/>
          <p:cNvSpPr>
            <a:spLocks noGrp="1"/>
          </p:cNvSpPr>
          <p:nvPr>
            <p:ph type="body" idx="1"/>
          </p:nvPr>
        </p:nvSpPr>
        <p:spPr>
          <a:xfrm>
            <a:off x="810000" y="2184401"/>
            <a:ext cx="10563285" cy="3674397"/>
          </a:xfrm>
          <a:prstGeom prst="rect">
            <a:avLst/>
          </a:prstGeom>
          <a:effectLst>
            <a:outerShdw blurRad="50800" dir="14400000">
              <a:srgbClr val="000000">
                <a:alpha val="40000"/>
              </a:srgbClr>
            </a:outerShdw>
          </a:effectLst>
        </p:spPr>
        <p:txBody>
          <a:bodyPr vert="horz" lIns="91440" tIns="45720" rIns="91440" bIns="45720" rtlCol="0" anchor="ct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Footer Placeholder 4"/>
          <p:cNvSpPr>
            <a:spLocks noGrp="1"/>
          </p:cNvSpPr>
          <p:nvPr>
            <p:ph type="ftr" sz="quarter" idx="3"/>
          </p:nvPr>
        </p:nvSpPr>
        <p:spPr>
          <a:xfrm>
            <a:off x="451514" y="6041362"/>
            <a:ext cx="8644320" cy="365125"/>
          </a:xfrm>
          <a:prstGeom prst="rect">
            <a:avLst/>
          </a:prstGeom>
        </p:spPr>
        <p:txBody>
          <a:bodyPr vert="horz" lIns="91440" tIns="45720" rIns="91440" bIns="45720" rtlCol="0" anchor="b"/>
          <a:lstStyle>
            <a:lvl1pPr algn="l">
              <a:defRPr sz="900">
                <a:solidFill>
                  <a:schemeClr val="tx1"/>
                </a:solidFill>
              </a:defRPr>
            </a:lvl1pPr>
          </a:lstStyle>
          <a:p>
            <a:endParaRPr lang="en-US" dirty="0"/>
          </a:p>
        </p:txBody>
      </p:sp>
      <p:sp>
        <p:nvSpPr>
          <p:cNvPr id="4" name="Date Placeholder 3"/>
          <p:cNvSpPr>
            <a:spLocks noGrp="1"/>
          </p:cNvSpPr>
          <p:nvPr>
            <p:ph type="dt" sz="half" idx="2"/>
          </p:nvPr>
        </p:nvSpPr>
        <p:spPr>
          <a:xfrm>
            <a:off x="9334626" y="6041362"/>
            <a:ext cx="1343706" cy="365125"/>
          </a:xfrm>
          <a:prstGeom prst="rect">
            <a:avLst/>
          </a:prstGeom>
        </p:spPr>
        <p:txBody>
          <a:bodyPr vert="horz" lIns="91440" tIns="45720" rIns="91440" bIns="45720" rtlCol="0" anchor="b"/>
          <a:lstStyle>
            <a:lvl1pPr algn="r">
              <a:defRPr sz="900">
                <a:solidFill>
                  <a:schemeClr val="tx1"/>
                </a:solidFill>
              </a:defRPr>
            </a:lvl1pPr>
          </a:lstStyle>
          <a:p>
            <a:fld id="{09B482E8-6E0E-1B4F-B1FD-C69DB9E858D9}" type="datetimeFigureOut">
              <a:rPr lang="en-US" dirty="0"/>
              <a:pPr/>
              <a:t>8/29/2019</a:t>
            </a:fld>
            <a:endParaRPr lang="en-US" dirty="0"/>
          </a:p>
        </p:txBody>
      </p:sp>
      <p:sp>
        <p:nvSpPr>
          <p:cNvPr id="6" name="Slide Number Placeholder 5"/>
          <p:cNvSpPr>
            <a:spLocks noGrp="1"/>
          </p:cNvSpPr>
          <p:nvPr>
            <p:ph type="sldNum" sz="quarter" idx="4"/>
          </p:nvPr>
        </p:nvSpPr>
        <p:spPr>
          <a:xfrm>
            <a:off x="10678331" y="5915888"/>
            <a:ext cx="1062155" cy="490599"/>
          </a:xfrm>
          <a:prstGeom prst="rect">
            <a:avLst/>
          </a:prstGeom>
        </p:spPr>
        <p:txBody>
          <a:bodyPr vert="horz" lIns="91440" tIns="45720" rIns="91440" bIns="10800" rtlCol="0" anchor="b"/>
          <a:lstStyle>
            <a:lvl1pPr algn="r">
              <a:defRPr sz="2000">
                <a:solidFill>
                  <a:schemeClr val="accent1"/>
                </a:solidFill>
              </a:defRPr>
            </a:lvl1pPr>
          </a:lstStyle>
          <a:p>
            <a:fld id="{D57F1E4F-1CFF-5643-939E-217C01CDF56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3" r:id="rId9"/>
    <p:sldLayoutId id="2147483657" r:id="rId10"/>
    <p:sldLayoutId id="2147483666" r:id="rId11"/>
    <p:sldLayoutId id="2147483661" r:id="rId12"/>
    <p:sldLayoutId id="2147483658" r:id="rId13"/>
    <p:sldLayoutId id="2147483659" r:id="rId14"/>
  </p:sldLayoutIdLst>
  <p:hf sldNum="0" hdr="0" ftr="0" dt="0"/>
  <p:txStyles>
    <p:titleStyle>
      <a:lvl1pPr algn="l" defTabSz="457200" rtl="0" eaLnBrk="1" latinLnBrk="0" hangingPunct="1">
        <a:spcBef>
          <a:spcPct val="0"/>
        </a:spcBef>
        <a:buNone/>
        <a:defRPr sz="4000" b="1" kern="1200">
          <a:solidFill>
            <a:srgbClr val="FEFEFE"/>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ct val="20000"/>
        </a:spcBef>
        <a:spcAft>
          <a:spcPts val="600"/>
        </a:spcAft>
        <a:buClr>
          <a:schemeClr val="accent1"/>
        </a:buClr>
        <a:buFont typeface="Wingdings 2" charset="2"/>
        <a:buChar char=""/>
        <a:defRPr sz="1800" kern="1200">
          <a:solidFill>
            <a:schemeClr val="tx1"/>
          </a:solidFill>
          <a:latin typeface="+mn-lt"/>
          <a:ea typeface="+mn-ea"/>
          <a:cs typeface="+mn-cs"/>
        </a:defRPr>
      </a:lvl1pPr>
      <a:lvl2pPr marL="742950" indent="-285750" algn="l" defTabSz="457200" rtl="0" eaLnBrk="1" latinLnBrk="0" hangingPunct="1">
        <a:spcBef>
          <a:spcPct val="20000"/>
        </a:spcBef>
        <a:spcAft>
          <a:spcPts val="600"/>
        </a:spcAft>
        <a:buClr>
          <a:schemeClr val="accent1"/>
        </a:buClr>
        <a:buFont typeface="Wingdings 2" charset="2"/>
        <a:buChar char=""/>
        <a:defRPr sz="1600" kern="1200">
          <a:solidFill>
            <a:schemeClr val="tx1"/>
          </a:solidFill>
          <a:latin typeface="+mn-lt"/>
          <a:ea typeface="+mn-ea"/>
          <a:cs typeface="+mn-cs"/>
        </a:defRPr>
      </a:lvl2pPr>
      <a:lvl3pPr marL="1143000" indent="-228600" algn="l" defTabSz="457200" rtl="0" eaLnBrk="1" latinLnBrk="0" hangingPunct="1">
        <a:spcBef>
          <a:spcPct val="20000"/>
        </a:spcBef>
        <a:spcAft>
          <a:spcPts val="600"/>
        </a:spcAft>
        <a:buClr>
          <a:schemeClr val="accent1"/>
        </a:buClr>
        <a:buFont typeface="Wingdings 2" charset="2"/>
        <a:buChar char=""/>
        <a:defRPr sz="1400" kern="1200">
          <a:solidFill>
            <a:schemeClr val="tx1"/>
          </a:solidFill>
          <a:latin typeface="+mn-lt"/>
          <a:ea typeface="+mn-ea"/>
          <a:cs typeface="+mn-cs"/>
        </a:defRPr>
      </a:lvl3pPr>
      <a:lvl4pPr marL="16002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4pPr>
      <a:lvl5pPr marL="20574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5pPr>
      <a:lvl6pPr marL="24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6pPr>
      <a:lvl7pPr marL="28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7pPr>
      <a:lvl8pPr marL="32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8pPr>
      <a:lvl9pPr marL="36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slideLayout" Target="../slideLayouts/slideLayout2.xml"/><Relationship Id="rId1" Type="http://schemas.openxmlformats.org/officeDocument/2006/relationships/video" Target="https://www.youtube.com/embed/bZSEtSJCK2E" TargetMode="External"/></Relationships>
</file>

<file path=ppt/slides/_rels/slide2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DO THE WRITE THING!</a:t>
            </a:r>
          </a:p>
        </p:txBody>
      </p:sp>
      <p:sp>
        <p:nvSpPr>
          <p:cNvPr id="3" name="Subtitle 2"/>
          <p:cNvSpPr>
            <a:spLocks noGrp="1"/>
          </p:cNvSpPr>
          <p:nvPr>
            <p:ph type="subTitle" idx="1"/>
          </p:nvPr>
        </p:nvSpPr>
        <p:spPr/>
        <p:txBody>
          <a:bodyPr>
            <a:normAutofit lnSpcReduction="10000"/>
          </a:bodyPr>
          <a:lstStyle/>
          <a:p>
            <a:r>
              <a:rPr lang="en-US" dirty="0"/>
              <a:t>A Guide to Avoiding Plagiarism &amp; Maintaining Academic Integrity</a:t>
            </a:r>
          </a:p>
          <a:p>
            <a:endParaRPr lang="en-US" dirty="0"/>
          </a:p>
        </p:txBody>
      </p:sp>
    </p:spTree>
    <p:extLst>
      <p:ext uri="{BB962C8B-B14F-4D97-AF65-F5344CB8AC3E}">
        <p14:creationId xmlns:p14="http://schemas.microsoft.com/office/powerpoint/2010/main" val="10011468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Researching</a:t>
            </a:r>
          </a:p>
        </p:txBody>
      </p:sp>
      <p:sp>
        <p:nvSpPr>
          <p:cNvPr id="3" name="Content Placeholder 2"/>
          <p:cNvSpPr>
            <a:spLocks noGrp="1"/>
          </p:cNvSpPr>
          <p:nvPr>
            <p:ph idx="1"/>
          </p:nvPr>
        </p:nvSpPr>
        <p:spPr/>
        <p:txBody>
          <a:bodyPr/>
          <a:lstStyle/>
          <a:p>
            <a:r>
              <a:rPr lang="en-US" b="1" dirty="0"/>
              <a:t>E</a:t>
            </a:r>
            <a:r>
              <a:rPr lang="en-US" b="1" dirty="0" smtClean="0"/>
              <a:t>stimate </a:t>
            </a:r>
            <a:r>
              <a:rPr lang="en-US" b="1" dirty="0"/>
              <a:t>the amount of time you think it will take to conduct your research, and then double it</a:t>
            </a:r>
            <a:r>
              <a:rPr lang="en-US" b="1" dirty="0" smtClean="0"/>
              <a:t>!</a:t>
            </a:r>
          </a:p>
          <a:p>
            <a:r>
              <a:rPr lang="en-US" b="1" dirty="0" smtClean="0"/>
              <a:t>Expect to make trips to the library—or at least the library databases</a:t>
            </a:r>
          </a:p>
          <a:p>
            <a:r>
              <a:rPr lang="en-US" b="1" dirty="0" smtClean="0"/>
              <a:t>Allow time for gathering materials</a:t>
            </a:r>
          </a:p>
          <a:p>
            <a:r>
              <a:rPr lang="en-US" b="1" dirty="0" smtClean="0"/>
              <a:t>Allow time for reading</a:t>
            </a:r>
            <a:endParaRPr lang="en-US" dirty="0"/>
          </a:p>
          <a:p>
            <a:endParaRPr lang="en-US" dirty="0"/>
          </a:p>
        </p:txBody>
      </p:sp>
    </p:spTree>
    <p:extLst>
      <p:ext uri="{BB962C8B-B14F-4D97-AF65-F5344CB8AC3E}">
        <p14:creationId xmlns:p14="http://schemas.microsoft.com/office/powerpoint/2010/main" val="202128672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wind"/>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Reading</a:t>
            </a:r>
            <a:endParaRPr lang="en-US" dirty="0"/>
          </a:p>
        </p:txBody>
      </p:sp>
      <p:sp>
        <p:nvSpPr>
          <p:cNvPr id="3" name="Content Placeholder 2"/>
          <p:cNvSpPr>
            <a:spLocks noGrp="1"/>
          </p:cNvSpPr>
          <p:nvPr>
            <p:ph idx="1"/>
          </p:nvPr>
        </p:nvSpPr>
        <p:spPr/>
        <p:txBody>
          <a:bodyPr/>
          <a:lstStyle/>
          <a:p>
            <a:r>
              <a:rPr lang="en-US" dirty="0"/>
              <a:t>Read the </a:t>
            </a:r>
            <a:r>
              <a:rPr lang="en-US" dirty="0" smtClean="0"/>
              <a:t>chapter (or article) </a:t>
            </a:r>
            <a:r>
              <a:rPr lang="en-US" dirty="0"/>
              <a:t>to get </a:t>
            </a:r>
            <a:r>
              <a:rPr lang="en-US" dirty="0" smtClean="0"/>
              <a:t>a </a:t>
            </a:r>
            <a:r>
              <a:rPr lang="en-US" dirty="0"/>
              <a:t>basic </a:t>
            </a:r>
            <a:r>
              <a:rPr lang="en-US" dirty="0" smtClean="0"/>
              <a:t>understanding</a:t>
            </a:r>
            <a:endParaRPr lang="en-US" dirty="0"/>
          </a:p>
          <a:p>
            <a:r>
              <a:rPr lang="en-US" dirty="0"/>
              <a:t>In a sentence write what the main point of the</a:t>
            </a:r>
          </a:p>
          <a:p>
            <a:pPr marL="0" indent="0">
              <a:buNone/>
            </a:pPr>
            <a:r>
              <a:rPr lang="en-US" dirty="0"/>
              <a:t>   </a:t>
            </a:r>
            <a:r>
              <a:rPr lang="en-US" dirty="0" smtClean="0"/>
              <a:t>  chapter </a:t>
            </a:r>
            <a:r>
              <a:rPr lang="en-US" dirty="0"/>
              <a:t>is (hint: what’s the title?)</a:t>
            </a:r>
          </a:p>
          <a:p>
            <a:r>
              <a:rPr lang="en-US" dirty="0"/>
              <a:t>Read through the 2</a:t>
            </a:r>
            <a:r>
              <a:rPr lang="en-US" baseline="30000" dirty="0"/>
              <a:t>nd</a:t>
            </a:r>
            <a:r>
              <a:rPr lang="en-US" dirty="0"/>
              <a:t> time more slowly—</a:t>
            </a:r>
          </a:p>
          <a:p>
            <a:pPr marL="0" indent="0">
              <a:buNone/>
            </a:pPr>
            <a:r>
              <a:rPr lang="en-US" dirty="0"/>
              <a:t>   </a:t>
            </a:r>
            <a:r>
              <a:rPr lang="en-US" dirty="0" smtClean="0"/>
              <a:t>   section </a:t>
            </a:r>
            <a:r>
              <a:rPr lang="en-US" dirty="0"/>
              <a:t>by section</a:t>
            </a:r>
          </a:p>
          <a:p>
            <a:r>
              <a:rPr lang="en-US" dirty="0"/>
              <a:t>Write a sentence or 2 summary of each section in the margin or in your notebook</a:t>
            </a:r>
          </a:p>
          <a:p>
            <a:endParaRPr lang="en-US" dirty="0"/>
          </a:p>
        </p:txBody>
      </p:sp>
    </p:spTree>
    <p:extLst>
      <p:ext uri="{BB962C8B-B14F-4D97-AF65-F5344CB8AC3E}">
        <p14:creationId xmlns:p14="http://schemas.microsoft.com/office/powerpoint/2010/main" val="215536194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par>
                                <p:cTn id="17" presetID="42" presetClass="entr" presetSubtype="0" fill="hold" nodeType="with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fade">
                                      <p:cBhvr>
                                        <p:cTn id="19" dur="1000"/>
                                        <p:tgtEl>
                                          <p:spTgt spid="3">
                                            <p:txEl>
                                              <p:pRg st="2" end="2"/>
                                            </p:txEl>
                                          </p:spTgt>
                                        </p:tgtEl>
                                      </p:cBhvr>
                                    </p:animEffect>
                                    <p:anim calcmode="lin" valueType="num">
                                      <p:cBhvr>
                                        <p:cTn id="20"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nodeType="clickEffect">
                                  <p:stCondLst>
                                    <p:cond delay="0"/>
                                  </p:stCondLst>
                                  <p:childTnLst>
                                    <p:set>
                                      <p:cBhvr>
                                        <p:cTn id="25" dur="1" fill="hold">
                                          <p:stCondLst>
                                            <p:cond delay="0"/>
                                          </p:stCondLst>
                                        </p:cTn>
                                        <p:tgtEl>
                                          <p:spTgt spid="3">
                                            <p:txEl>
                                              <p:pRg st="3" end="3"/>
                                            </p:txEl>
                                          </p:spTgt>
                                        </p:tgtEl>
                                        <p:attrNameLst>
                                          <p:attrName>style.visibility</p:attrName>
                                        </p:attrNameLst>
                                      </p:cBhvr>
                                      <p:to>
                                        <p:strVal val="visible"/>
                                      </p:to>
                                    </p:set>
                                    <p:animEffect transition="in" filter="fade">
                                      <p:cBhvr>
                                        <p:cTn id="26" dur="1000"/>
                                        <p:tgtEl>
                                          <p:spTgt spid="3">
                                            <p:txEl>
                                              <p:pRg st="3" end="3"/>
                                            </p:txEl>
                                          </p:spTgt>
                                        </p:tgtEl>
                                      </p:cBhvr>
                                    </p:animEffect>
                                    <p:anim calcmode="lin" valueType="num">
                                      <p:cBhvr>
                                        <p:cTn id="27"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8" dur="1000" fill="hold"/>
                                        <p:tgtEl>
                                          <p:spTgt spid="3">
                                            <p:txEl>
                                              <p:pRg st="3" end="3"/>
                                            </p:txEl>
                                          </p:spTgt>
                                        </p:tgtEl>
                                        <p:attrNameLst>
                                          <p:attrName>ppt_y</p:attrName>
                                        </p:attrNameLst>
                                      </p:cBhvr>
                                      <p:tavLst>
                                        <p:tav tm="0">
                                          <p:val>
                                            <p:strVal val="#ppt_y+.1"/>
                                          </p:val>
                                        </p:tav>
                                        <p:tav tm="100000">
                                          <p:val>
                                            <p:strVal val="#ppt_y"/>
                                          </p:val>
                                        </p:tav>
                                      </p:tavLst>
                                    </p:anim>
                                  </p:childTnLst>
                                </p:cTn>
                              </p:par>
                              <p:par>
                                <p:cTn id="29" presetID="42" presetClass="entr" presetSubtype="0" fill="hold" nodeType="with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Effect transition="in" filter="fade">
                                      <p:cBhvr>
                                        <p:cTn id="31" dur="1000"/>
                                        <p:tgtEl>
                                          <p:spTgt spid="3">
                                            <p:txEl>
                                              <p:pRg st="4" end="4"/>
                                            </p:txEl>
                                          </p:spTgt>
                                        </p:tgtEl>
                                      </p:cBhvr>
                                    </p:animEffect>
                                    <p:anim calcmode="lin" valueType="num">
                                      <p:cBhvr>
                                        <p:cTn id="32"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3"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42" presetClass="entr" presetSubtype="0" fill="hold" nodeType="clickEffect">
                                  <p:stCondLst>
                                    <p:cond delay="0"/>
                                  </p:stCondLst>
                                  <p:childTnLst>
                                    <p:set>
                                      <p:cBhvr>
                                        <p:cTn id="37" dur="1" fill="hold">
                                          <p:stCondLst>
                                            <p:cond delay="0"/>
                                          </p:stCondLst>
                                        </p:cTn>
                                        <p:tgtEl>
                                          <p:spTgt spid="3">
                                            <p:txEl>
                                              <p:pRg st="5" end="5"/>
                                            </p:txEl>
                                          </p:spTgt>
                                        </p:tgtEl>
                                        <p:attrNameLst>
                                          <p:attrName>style.visibility</p:attrName>
                                        </p:attrNameLst>
                                      </p:cBhvr>
                                      <p:to>
                                        <p:strVal val="visible"/>
                                      </p:to>
                                    </p:set>
                                    <p:animEffect transition="in" filter="fade">
                                      <p:cBhvr>
                                        <p:cTn id="38" dur="1000"/>
                                        <p:tgtEl>
                                          <p:spTgt spid="3">
                                            <p:txEl>
                                              <p:pRg st="5" end="5"/>
                                            </p:txEl>
                                          </p:spTgt>
                                        </p:tgtEl>
                                      </p:cBhvr>
                                    </p:animEffect>
                                    <p:anim calcmode="lin" valueType="num">
                                      <p:cBhvr>
                                        <p:cTn id="39"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0"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pPr marL="0" indent="0">
              <a:buNone/>
            </a:pPr>
            <a:r>
              <a:rPr lang="en-US" sz="2400" b="1" dirty="0" smtClean="0"/>
              <a:t>Trouble understanding something you read?</a:t>
            </a:r>
          </a:p>
          <a:p>
            <a:pPr>
              <a:buFont typeface="Courier New" panose="02070309020205020404" pitchFamily="49" charset="0"/>
              <a:buChar char="o"/>
            </a:pPr>
            <a:r>
              <a:rPr lang="en-US" dirty="0" smtClean="0"/>
              <a:t>Email your teacher</a:t>
            </a:r>
          </a:p>
          <a:p>
            <a:pPr>
              <a:buFont typeface="Courier New" panose="02070309020205020404" pitchFamily="49" charset="0"/>
              <a:buChar char="o"/>
            </a:pPr>
            <a:r>
              <a:rPr lang="en-US" dirty="0" smtClean="0"/>
              <a:t>Partner up—with a classmate or study group</a:t>
            </a:r>
          </a:p>
          <a:p>
            <a:pPr>
              <a:buFont typeface="Courier New" panose="02070309020205020404" pitchFamily="49" charset="0"/>
              <a:buChar char="o"/>
            </a:pPr>
            <a:r>
              <a:rPr lang="en-US" dirty="0" smtClean="0"/>
              <a:t>Call on us!  Make an appointment at the Writing Center</a:t>
            </a:r>
            <a:endParaRPr lang="en-US" dirty="0"/>
          </a:p>
        </p:txBody>
      </p:sp>
    </p:spTree>
    <p:extLst>
      <p:ext uri="{BB962C8B-B14F-4D97-AF65-F5344CB8AC3E}">
        <p14:creationId xmlns:p14="http://schemas.microsoft.com/office/powerpoint/2010/main" val="169368524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fade">
                                      <p:cBhvr>
                                        <p:cTn id="21" dur="1000"/>
                                        <p:tgtEl>
                                          <p:spTgt spid="3">
                                            <p:txEl>
                                              <p:pRg st="3" end="3"/>
                                            </p:txEl>
                                          </p:spTgt>
                                        </p:tgtEl>
                                      </p:cBhvr>
                                    </p:animEffect>
                                    <p:anim calcmode="lin" valueType="num">
                                      <p:cBhvr>
                                        <p:cTn id="2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Note-taking </a:t>
            </a:r>
            <a:endParaRPr lang="en-US" dirty="0"/>
          </a:p>
        </p:txBody>
      </p:sp>
      <p:sp>
        <p:nvSpPr>
          <p:cNvPr id="3" name="Content Placeholder 2"/>
          <p:cNvSpPr>
            <a:spLocks noGrp="1"/>
          </p:cNvSpPr>
          <p:nvPr>
            <p:ph idx="1"/>
          </p:nvPr>
        </p:nvSpPr>
        <p:spPr/>
        <p:txBody>
          <a:bodyPr/>
          <a:lstStyle/>
          <a:p>
            <a:r>
              <a:rPr lang="en-US" b="1" dirty="0"/>
              <a:t>Sloppy note taking increases the risk that you will unintentionally plagiarize. </a:t>
            </a:r>
            <a:endParaRPr lang="en-US" b="1" dirty="0" smtClean="0"/>
          </a:p>
          <a:p>
            <a:r>
              <a:rPr lang="en-US" b="1" dirty="0" smtClean="0"/>
              <a:t>Unless </a:t>
            </a:r>
            <a:r>
              <a:rPr lang="en-US" b="1" dirty="0"/>
              <a:t>you have taken notes carefully, it may be hard to tell whether you copied certain passages exactly, paraphrased them, or wrote them yourself. </a:t>
            </a:r>
            <a:endParaRPr lang="en-US" b="1" dirty="0" smtClean="0"/>
          </a:p>
          <a:p>
            <a:r>
              <a:rPr lang="en-US" b="1" dirty="0" smtClean="0"/>
              <a:t>This </a:t>
            </a:r>
            <a:r>
              <a:rPr lang="en-US" b="1" dirty="0"/>
              <a:t>is especially problematic when using electronic source materials, since they can so easily be copied and pasted into your own documents.</a:t>
            </a:r>
            <a:endParaRPr lang="en-US" dirty="0"/>
          </a:p>
          <a:p>
            <a:endParaRPr lang="en-US" dirty="0"/>
          </a:p>
        </p:txBody>
      </p:sp>
    </p:spTree>
    <p:extLst>
      <p:ext uri="{BB962C8B-B14F-4D97-AF65-F5344CB8AC3E}">
        <p14:creationId xmlns:p14="http://schemas.microsoft.com/office/powerpoint/2010/main" val="2089308269"/>
      </p:ext>
    </p:extLst>
  </p:cSld>
  <p:clrMapOvr>
    <a:masterClrMapping/>
  </p:clrMapOvr>
  <mc:AlternateContent xmlns:mc="http://schemas.openxmlformats.org/markup-compatibility/2006" xmlns:p14="http://schemas.microsoft.com/office/powerpoint/2010/main">
    <mc:Choice Requires="p14">
      <p:transition spd="slow" p14:dur="1250">
        <p14:switch dir="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Note-taking</a:t>
            </a:r>
            <a:endParaRPr lang="en-US" dirty="0"/>
          </a:p>
        </p:txBody>
      </p:sp>
      <p:sp>
        <p:nvSpPr>
          <p:cNvPr id="3" name="Content Placeholder 2"/>
          <p:cNvSpPr>
            <a:spLocks noGrp="1"/>
          </p:cNvSpPr>
          <p:nvPr>
            <p:ph idx="1"/>
          </p:nvPr>
        </p:nvSpPr>
        <p:spPr/>
        <p:txBody>
          <a:bodyPr/>
          <a:lstStyle/>
          <a:p>
            <a:pPr lvl="0"/>
            <a:r>
              <a:rPr lang="en-US" dirty="0"/>
              <a:t>Identify words that you copy </a:t>
            </a:r>
            <a:r>
              <a:rPr lang="en-US" dirty="0" smtClean="0"/>
              <a:t>directly (put quotations around them!)</a:t>
            </a:r>
            <a:endParaRPr lang="en-US" dirty="0"/>
          </a:p>
          <a:p>
            <a:pPr lvl="0"/>
            <a:r>
              <a:rPr lang="en-US" dirty="0"/>
              <a:t>Jot down the page number and author or title</a:t>
            </a:r>
          </a:p>
          <a:p>
            <a:pPr lvl="0"/>
            <a:r>
              <a:rPr lang="en-US" dirty="0"/>
              <a:t>Keep a working bibliography</a:t>
            </a:r>
          </a:p>
          <a:p>
            <a:pPr lvl="0"/>
            <a:r>
              <a:rPr lang="en-US" dirty="0"/>
              <a:t>Keep a research log</a:t>
            </a:r>
          </a:p>
          <a:p>
            <a:endParaRPr lang="en-US" dirty="0"/>
          </a:p>
        </p:txBody>
      </p:sp>
    </p:spTree>
    <p:extLst>
      <p:ext uri="{BB962C8B-B14F-4D97-AF65-F5344CB8AC3E}">
        <p14:creationId xmlns:p14="http://schemas.microsoft.com/office/powerpoint/2010/main" val="291568752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Bibliography?</a:t>
            </a:r>
            <a:endParaRPr lang="en-US" dirty="0"/>
          </a:p>
        </p:txBody>
      </p:sp>
      <p:sp>
        <p:nvSpPr>
          <p:cNvPr id="3" name="Content Placeholder 2"/>
          <p:cNvSpPr>
            <a:spLocks noGrp="1"/>
          </p:cNvSpPr>
          <p:nvPr>
            <p:ph idx="1"/>
          </p:nvPr>
        </p:nvSpPr>
        <p:spPr/>
        <p:txBody>
          <a:bodyPr/>
          <a:lstStyle/>
          <a:p>
            <a:r>
              <a:rPr lang="en-US" dirty="0" smtClean="0"/>
              <a:t>It’s another word for “Works Cited” or “Reference” list</a:t>
            </a:r>
          </a:p>
          <a:p>
            <a:r>
              <a:rPr lang="en-US" dirty="0" smtClean="0"/>
              <a:t>Go to Purdue Owl for guidance on what information is needed for each type of source</a:t>
            </a:r>
          </a:p>
          <a:p>
            <a:r>
              <a:rPr lang="en-US" dirty="0" smtClean="0"/>
              <a:t>This will be based on the style of documentation required (APA? MLA? Other?)</a:t>
            </a:r>
          </a:p>
          <a:p>
            <a:r>
              <a:rPr lang="en-US" dirty="0" smtClean="0"/>
              <a:t>And the type of source it is (website? Journal article? Book?)</a:t>
            </a:r>
            <a:endParaRPr lang="en-US" dirty="0"/>
          </a:p>
        </p:txBody>
      </p:sp>
    </p:spTree>
    <p:extLst>
      <p:ext uri="{BB962C8B-B14F-4D97-AF65-F5344CB8AC3E}">
        <p14:creationId xmlns:p14="http://schemas.microsoft.com/office/powerpoint/2010/main" val="401755783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Research Log?</a:t>
            </a:r>
            <a:endParaRPr lang="en-US" dirty="0"/>
          </a:p>
        </p:txBody>
      </p:sp>
      <p:sp>
        <p:nvSpPr>
          <p:cNvPr id="3" name="Content Placeholder 2"/>
          <p:cNvSpPr>
            <a:spLocks noGrp="1"/>
          </p:cNvSpPr>
          <p:nvPr>
            <p:ph idx="1"/>
          </p:nvPr>
        </p:nvSpPr>
        <p:spPr/>
        <p:txBody>
          <a:bodyPr/>
          <a:lstStyle/>
          <a:p>
            <a:r>
              <a:rPr lang="en-US" dirty="0" smtClean="0"/>
              <a:t>A notebook that contains only the notes that you take while doing research</a:t>
            </a:r>
          </a:p>
          <a:p>
            <a:r>
              <a:rPr lang="en-US" dirty="0" smtClean="0"/>
              <a:t>For each source you begin with the bibliographic information, then follow with the notes and quotes that come from that source</a:t>
            </a:r>
            <a:endParaRPr lang="en-US" dirty="0"/>
          </a:p>
        </p:txBody>
      </p:sp>
    </p:spTree>
    <p:extLst>
      <p:ext uri="{BB962C8B-B14F-4D97-AF65-F5344CB8AC3E}">
        <p14:creationId xmlns:p14="http://schemas.microsoft.com/office/powerpoint/2010/main" val="1571527163"/>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Research Log Example</a:t>
            </a:r>
            <a:endParaRPr lang="en-US" dirty="0"/>
          </a:p>
        </p:txBody>
      </p:sp>
      <p:sp>
        <p:nvSpPr>
          <p:cNvPr id="5" name="Rectangle 4"/>
          <p:cNvSpPr/>
          <p:nvPr/>
        </p:nvSpPr>
        <p:spPr>
          <a:xfrm>
            <a:off x="3632662" y="1953491"/>
            <a:ext cx="507076" cy="484632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4064925" y="1953491"/>
            <a:ext cx="4089861" cy="4846320"/>
          </a:xfrm>
          <a:ln w="12700">
            <a:solidFill>
              <a:schemeClr val="tx1"/>
            </a:solidFill>
          </a:ln>
        </p:spPr>
        <p:txBody>
          <a:bodyPr>
            <a:normAutofit fontScale="92500" lnSpcReduction="20000"/>
          </a:bodyPr>
          <a:lstStyle/>
          <a:p>
            <a:pPr marL="0" indent="0">
              <a:buNone/>
            </a:pPr>
            <a:r>
              <a:rPr lang="en-US" dirty="0" smtClean="0"/>
              <a:t>Gladwell, Malcolm. </a:t>
            </a:r>
            <a:r>
              <a:rPr lang="en-US" i="1" dirty="0" smtClean="0"/>
              <a:t>Outliers: The Story of Success.</a:t>
            </a:r>
            <a:r>
              <a:rPr lang="en-US" dirty="0" smtClean="0"/>
              <a:t> New York, Back Bay Books, 2008.</a:t>
            </a:r>
          </a:p>
          <a:p>
            <a:endParaRPr lang="en-US" dirty="0"/>
          </a:p>
          <a:p>
            <a:pPr marL="0" indent="0">
              <a:buNone/>
            </a:pPr>
            <a:r>
              <a:rPr lang="en-US" dirty="0" smtClean="0"/>
              <a:t>“The university is a delightful place; lots of room in the classes and residences, no crowding in the cafeteria, and the professors are solicitous.” (135)</a:t>
            </a:r>
          </a:p>
          <a:p>
            <a:pPr>
              <a:buFont typeface="Arial" panose="020B0604020202020204" pitchFamily="34" charset="0"/>
              <a:buChar char="•"/>
            </a:pPr>
            <a:r>
              <a:rPr lang="en-US" dirty="0" smtClean="0"/>
              <a:t>Gladwell describes a reality that did not exist for Blacks in the 1930s!</a:t>
            </a:r>
          </a:p>
          <a:p>
            <a:pPr>
              <a:buFont typeface="Arial" panose="020B0604020202020204" pitchFamily="34" charset="0"/>
              <a:buChar char="•"/>
            </a:pPr>
            <a:r>
              <a:rPr lang="en-US" dirty="0" smtClean="0"/>
              <a:t>He completely ignores the fact that this wasn’t true for everyone</a:t>
            </a:r>
          </a:p>
          <a:p>
            <a:pPr marL="0" indent="0">
              <a:buNone/>
            </a:pPr>
            <a:r>
              <a:rPr lang="en-US" dirty="0" smtClean="0"/>
              <a:t>“The sense of possibility so necessary for success comes not just from inside us or from our parents. It comes from our time…[and]our particular place in history.” (137)</a:t>
            </a:r>
            <a:endParaRPr lang="en-US" dirty="0"/>
          </a:p>
        </p:txBody>
      </p:sp>
      <p:sp>
        <p:nvSpPr>
          <p:cNvPr id="6" name="Flowchart: Connector 5"/>
          <p:cNvSpPr/>
          <p:nvPr/>
        </p:nvSpPr>
        <p:spPr>
          <a:xfrm>
            <a:off x="3682538" y="2169621"/>
            <a:ext cx="340825" cy="332510"/>
          </a:xfrm>
          <a:prstGeom prst="flowChartConnector">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Flowchart: Connector 6"/>
          <p:cNvSpPr/>
          <p:nvPr/>
        </p:nvSpPr>
        <p:spPr>
          <a:xfrm>
            <a:off x="3699167" y="4044141"/>
            <a:ext cx="340822" cy="332510"/>
          </a:xfrm>
          <a:prstGeom prst="flowChartConnector">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lowchart: Connector 7"/>
          <p:cNvSpPr/>
          <p:nvPr/>
        </p:nvSpPr>
        <p:spPr>
          <a:xfrm>
            <a:off x="3699166" y="5918661"/>
            <a:ext cx="324197" cy="332510"/>
          </a:xfrm>
          <a:prstGeom prst="flowChartConnector">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0" name="Straight Connector 9"/>
          <p:cNvCxnSpPr/>
          <p:nvPr/>
        </p:nvCxnSpPr>
        <p:spPr>
          <a:xfrm flipV="1">
            <a:off x="4139738" y="2739452"/>
            <a:ext cx="4015048" cy="20377"/>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a:off x="4139738" y="1953491"/>
            <a:ext cx="0" cy="4846320"/>
          </a:xfrm>
          <a:prstGeom prst="line">
            <a:avLst/>
          </a:prstGeom>
        </p:spPr>
        <p:style>
          <a:lnRef idx="1">
            <a:schemeClr val="accent1"/>
          </a:lnRef>
          <a:fillRef idx="0">
            <a:schemeClr val="accent1"/>
          </a:fillRef>
          <a:effectRef idx="0">
            <a:schemeClr val="accent1"/>
          </a:effectRef>
          <a:fontRef idx="minor">
            <a:schemeClr val="tx1"/>
          </a:fontRef>
        </p:style>
      </p:cxnSp>
      <p:cxnSp>
        <p:nvCxnSpPr>
          <p:cNvPr id="16" name="Straight Arrow Connector 15"/>
          <p:cNvCxnSpPr/>
          <p:nvPr/>
        </p:nvCxnSpPr>
        <p:spPr>
          <a:xfrm flipH="1">
            <a:off x="8337667" y="2419004"/>
            <a:ext cx="1159623" cy="2"/>
          </a:xfrm>
          <a:prstGeom prst="straightConnector1">
            <a:avLst/>
          </a:prstGeom>
          <a:ln>
            <a:tailEnd type="triangle"/>
          </a:ln>
        </p:spPr>
        <p:style>
          <a:lnRef idx="3">
            <a:schemeClr val="accent5"/>
          </a:lnRef>
          <a:fillRef idx="0">
            <a:schemeClr val="accent5"/>
          </a:fillRef>
          <a:effectRef idx="2">
            <a:schemeClr val="accent5"/>
          </a:effectRef>
          <a:fontRef idx="minor">
            <a:schemeClr val="tx1"/>
          </a:fontRef>
        </p:style>
      </p:cxnSp>
      <p:cxnSp>
        <p:nvCxnSpPr>
          <p:cNvPr id="21" name="Straight Arrow Connector 20"/>
          <p:cNvCxnSpPr/>
          <p:nvPr/>
        </p:nvCxnSpPr>
        <p:spPr>
          <a:xfrm flipV="1">
            <a:off x="2225733" y="3553691"/>
            <a:ext cx="1190797" cy="357448"/>
          </a:xfrm>
          <a:prstGeom prst="straightConnector1">
            <a:avLst/>
          </a:prstGeom>
          <a:ln>
            <a:tailEnd type="triangle"/>
          </a:ln>
        </p:spPr>
        <p:style>
          <a:lnRef idx="3">
            <a:schemeClr val="accent5"/>
          </a:lnRef>
          <a:fillRef idx="0">
            <a:schemeClr val="accent5"/>
          </a:fillRef>
          <a:effectRef idx="2">
            <a:schemeClr val="accent5"/>
          </a:effectRef>
          <a:fontRef idx="minor">
            <a:schemeClr val="tx1"/>
          </a:fontRef>
        </p:style>
      </p:cxnSp>
      <p:cxnSp>
        <p:nvCxnSpPr>
          <p:cNvPr id="24" name="Straight Arrow Connector 23"/>
          <p:cNvCxnSpPr/>
          <p:nvPr/>
        </p:nvCxnSpPr>
        <p:spPr>
          <a:xfrm flipH="1">
            <a:off x="8229600" y="4713316"/>
            <a:ext cx="1363287" cy="0"/>
          </a:xfrm>
          <a:prstGeom prst="straightConnector1">
            <a:avLst/>
          </a:prstGeom>
          <a:ln>
            <a:tailEnd type="triangle"/>
          </a:ln>
        </p:spPr>
        <p:style>
          <a:lnRef idx="3">
            <a:schemeClr val="accent5"/>
          </a:lnRef>
          <a:fillRef idx="0">
            <a:schemeClr val="accent5"/>
          </a:fillRef>
          <a:effectRef idx="2">
            <a:schemeClr val="accent5"/>
          </a:effectRef>
          <a:fontRef idx="minor">
            <a:schemeClr val="tx1"/>
          </a:fontRef>
        </p:style>
      </p:cxnSp>
      <p:sp>
        <p:nvSpPr>
          <p:cNvPr id="30" name="Oval 29"/>
          <p:cNvSpPr/>
          <p:nvPr/>
        </p:nvSpPr>
        <p:spPr>
          <a:xfrm>
            <a:off x="9592887" y="2055480"/>
            <a:ext cx="2152997" cy="2019993"/>
          </a:xfrm>
          <a:prstGeom prst="ellipse">
            <a:avLst/>
          </a:prstGeom>
          <a:solidFill>
            <a:schemeClr val="tx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Oval 30"/>
          <p:cNvSpPr/>
          <p:nvPr/>
        </p:nvSpPr>
        <p:spPr>
          <a:xfrm>
            <a:off x="160019" y="3732415"/>
            <a:ext cx="2358739" cy="2186246"/>
          </a:xfrm>
          <a:prstGeom prst="ellipse">
            <a:avLst/>
          </a:prstGeom>
          <a:solidFill>
            <a:schemeClr val="tx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Oval 35"/>
          <p:cNvSpPr/>
          <p:nvPr/>
        </p:nvSpPr>
        <p:spPr>
          <a:xfrm>
            <a:off x="9667701" y="4713316"/>
            <a:ext cx="2152997" cy="2019993"/>
          </a:xfrm>
          <a:prstGeom prst="ellipse">
            <a:avLst/>
          </a:prstGeom>
          <a:solidFill>
            <a:schemeClr val="tx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TextBox 36"/>
          <p:cNvSpPr txBox="1"/>
          <p:nvPr/>
        </p:nvSpPr>
        <p:spPr>
          <a:xfrm>
            <a:off x="9867206" y="2419004"/>
            <a:ext cx="1587731" cy="1107996"/>
          </a:xfrm>
          <a:prstGeom prst="rect">
            <a:avLst/>
          </a:prstGeom>
          <a:noFill/>
          <a:ln>
            <a:noFill/>
          </a:ln>
        </p:spPr>
        <p:txBody>
          <a:bodyPr wrap="square" rtlCol="0">
            <a:spAutoFit/>
          </a:bodyPr>
          <a:lstStyle/>
          <a:p>
            <a:r>
              <a:rPr lang="en-US" sz="1100" dirty="0" smtClean="0">
                <a:solidFill>
                  <a:schemeClr val="bg1"/>
                </a:solidFill>
              </a:rPr>
              <a:t>Here I have put the information about source at the top. It is already formatted as an MLA Works Cited entry. </a:t>
            </a:r>
            <a:endParaRPr lang="en-US" sz="1100" dirty="0">
              <a:solidFill>
                <a:schemeClr val="bg1"/>
              </a:solidFill>
            </a:endParaRPr>
          </a:p>
        </p:txBody>
      </p:sp>
      <p:sp>
        <p:nvSpPr>
          <p:cNvPr id="39" name="TextBox 38"/>
          <p:cNvSpPr txBox="1"/>
          <p:nvPr/>
        </p:nvSpPr>
        <p:spPr>
          <a:xfrm>
            <a:off x="10058400" y="5050842"/>
            <a:ext cx="1323598" cy="830997"/>
          </a:xfrm>
          <a:prstGeom prst="rect">
            <a:avLst/>
          </a:prstGeom>
          <a:noFill/>
        </p:spPr>
        <p:txBody>
          <a:bodyPr wrap="square" rtlCol="0">
            <a:spAutoFit/>
          </a:bodyPr>
          <a:lstStyle/>
          <a:p>
            <a:r>
              <a:rPr lang="en-US" sz="1200" dirty="0" smtClean="0">
                <a:solidFill>
                  <a:schemeClr val="bg1"/>
                </a:solidFill>
              </a:rPr>
              <a:t>Here are my opinions about what this author has said </a:t>
            </a:r>
            <a:endParaRPr lang="en-US" sz="1200" dirty="0">
              <a:solidFill>
                <a:schemeClr val="bg1"/>
              </a:solidFill>
            </a:endParaRPr>
          </a:p>
        </p:txBody>
      </p:sp>
      <p:sp>
        <p:nvSpPr>
          <p:cNvPr id="40" name="TextBox 39"/>
          <p:cNvSpPr txBox="1"/>
          <p:nvPr/>
        </p:nvSpPr>
        <p:spPr>
          <a:xfrm>
            <a:off x="465515" y="4044141"/>
            <a:ext cx="1895302" cy="1615827"/>
          </a:xfrm>
          <a:prstGeom prst="rect">
            <a:avLst/>
          </a:prstGeom>
          <a:noFill/>
          <a:ln>
            <a:noFill/>
          </a:ln>
        </p:spPr>
        <p:txBody>
          <a:bodyPr wrap="square" rtlCol="0">
            <a:spAutoFit/>
          </a:bodyPr>
          <a:lstStyle/>
          <a:p>
            <a:r>
              <a:rPr lang="en-US" sz="1100" dirty="0" smtClean="0">
                <a:solidFill>
                  <a:schemeClr val="bg1"/>
                </a:solidFill>
              </a:rPr>
              <a:t>Here are quotes taken directly from the book. Notice: quotation marks indicate exact, word for word from original. Ellipses indicate a portion was left out and brackets around “and” indicate my addition.</a:t>
            </a:r>
            <a:endParaRPr lang="en-US" sz="1100" dirty="0">
              <a:solidFill>
                <a:schemeClr val="bg1"/>
              </a:solidFill>
            </a:endParaRPr>
          </a:p>
        </p:txBody>
      </p:sp>
      <p:cxnSp>
        <p:nvCxnSpPr>
          <p:cNvPr id="41" name="Straight Arrow Connector 40"/>
          <p:cNvCxnSpPr/>
          <p:nvPr/>
        </p:nvCxnSpPr>
        <p:spPr>
          <a:xfrm>
            <a:off x="2351464" y="5423195"/>
            <a:ext cx="1155469" cy="300117"/>
          </a:xfrm>
          <a:prstGeom prst="straightConnector1">
            <a:avLst/>
          </a:prstGeom>
          <a:ln>
            <a:tailEnd type="triangle"/>
          </a:ln>
        </p:spPr>
        <p:style>
          <a:lnRef idx="3">
            <a:schemeClr val="accent5"/>
          </a:lnRef>
          <a:fillRef idx="0">
            <a:schemeClr val="accent5"/>
          </a:fillRef>
          <a:effectRef idx="2">
            <a:schemeClr val="accent5"/>
          </a:effectRef>
          <a:fontRef idx="minor">
            <a:schemeClr val="tx1"/>
          </a:fontRef>
        </p:style>
      </p:cxnSp>
      <p:cxnSp>
        <p:nvCxnSpPr>
          <p:cNvPr id="9" name="Straight Connector 8"/>
          <p:cNvCxnSpPr/>
          <p:nvPr/>
        </p:nvCxnSpPr>
        <p:spPr>
          <a:xfrm flipV="1">
            <a:off x="4264429" y="2926080"/>
            <a:ext cx="3532909" cy="1662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flipV="1">
            <a:off x="4281052" y="3108958"/>
            <a:ext cx="3532909" cy="1662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a:xfrm flipV="1">
            <a:off x="4289366" y="4993759"/>
            <a:ext cx="3532909" cy="1662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p:nvCxnSpPr>
        <p:spPr>
          <a:xfrm flipV="1">
            <a:off x="4281053" y="5556628"/>
            <a:ext cx="3532909" cy="1662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p:nvCxnSpPr>
        <p:spPr>
          <a:xfrm flipV="1">
            <a:off x="4264429" y="3752922"/>
            <a:ext cx="3532909" cy="1662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a:xfrm flipV="1">
            <a:off x="4281053" y="3947957"/>
            <a:ext cx="3532909" cy="1662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a:xfrm flipV="1">
            <a:off x="4289366" y="4218189"/>
            <a:ext cx="3532909" cy="1662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21922637"/>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Documenting</a:t>
            </a:r>
            <a:endParaRPr lang="en-US" dirty="0"/>
          </a:p>
        </p:txBody>
      </p:sp>
      <p:sp>
        <p:nvSpPr>
          <p:cNvPr id="3" name="Content Placeholder 2"/>
          <p:cNvSpPr>
            <a:spLocks noGrp="1"/>
          </p:cNvSpPr>
          <p:nvPr>
            <p:ph idx="1"/>
          </p:nvPr>
        </p:nvSpPr>
        <p:spPr/>
        <p:txBody>
          <a:bodyPr/>
          <a:lstStyle/>
          <a:p>
            <a:r>
              <a:rPr lang="en-US" b="1" dirty="0"/>
              <a:t>Any time you incorporate into your writing ideas, words, key phrases, or pictures that were not originally created by you, you must give credit to the original author by citing the source.</a:t>
            </a:r>
            <a:endParaRPr lang="en-US" dirty="0"/>
          </a:p>
          <a:p>
            <a:endParaRPr lang="en-US" dirty="0"/>
          </a:p>
        </p:txBody>
      </p:sp>
    </p:spTree>
    <p:extLst>
      <p:ext uri="{BB962C8B-B14F-4D97-AF65-F5344CB8AC3E}">
        <p14:creationId xmlns:p14="http://schemas.microsoft.com/office/powerpoint/2010/main" val="511967982"/>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01786" y="604157"/>
            <a:ext cx="10571998" cy="1436914"/>
          </a:xfrm>
        </p:spPr>
        <p:txBody>
          <a:bodyPr/>
          <a:lstStyle/>
          <a:p>
            <a:r>
              <a:rPr lang="en-US" dirty="0" smtClean="0"/>
              <a:t/>
            </a:r>
            <a:br>
              <a:rPr lang="en-US" dirty="0" smtClean="0"/>
            </a:br>
            <a:r>
              <a:rPr lang="en-US" dirty="0"/>
              <a:t/>
            </a:r>
            <a:br>
              <a:rPr lang="en-US" dirty="0"/>
            </a:br>
            <a:r>
              <a:rPr lang="en-US" dirty="0" smtClean="0"/>
              <a:t>What </a:t>
            </a:r>
            <a:r>
              <a:rPr lang="en-US" dirty="0"/>
              <a:t>do we mean by “cite”?</a:t>
            </a:r>
            <a:br>
              <a:rPr lang="en-US" dirty="0"/>
            </a:br>
            <a:endParaRPr lang="en-US" dirty="0"/>
          </a:p>
        </p:txBody>
      </p:sp>
      <p:sp>
        <p:nvSpPr>
          <p:cNvPr id="3" name="Content Placeholder 2"/>
          <p:cNvSpPr>
            <a:spLocks noGrp="1"/>
          </p:cNvSpPr>
          <p:nvPr>
            <p:ph idx="1"/>
          </p:nvPr>
        </p:nvSpPr>
        <p:spPr>
          <a:xfrm>
            <a:off x="571499" y="2222287"/>
            <a:ext cx="11103429" cy="4292813"/>
          </a:xfrm>
        </p:spPr>
        <p:txBody>
          <a:bodyPr>
            <a:normAutofit/>
          </a:bodyPr>
          <a:lstStyle/>
          <a:p>
            <a:r>
              <a:rPr lang="en-US" sz="2400" b="1" dirty="0"/>
              <a:t>To cite means to signal to the reader where the words, information or ideas that come from another source </a:t>
            </a:r>
            <a:r>
              <a:rPr lang="en-US" sz="2400" b="1" dirty="0" smtClean="0"/>
              <a:t>begins </a:t>
            </a:r>
            <a:r>
              <a:rPr lang="en-US" sz="2400" b="1" dirty="0"/>
              <a:t>AND where it ends. </a:t>
            </a:r>
            <a:endParaRPr lang="en-US" sz="2400" b="1" dirty="0" smtClean="0"/>
          </a:p>
          <a:p>
            <a:r>
              <a:rPr lang="en-US" sz="2400" b="1" dirty="0" smtClean="0"/>
              <a:t>In other words, “</a:t>
            </a:r>
            <a:r>
              <a:rPr lang="en-US" sz="2400" b="1" dirty="0"/>
              <a:t>to cite” is to introduce and end each use of a source with appropriate documentation (i.e. signal phrase and end text citation or footnote)</a:t>
            </a:r>
            <a:endParaRPr lang="en-US" sz="2400" dirty="0"/>
          </a:p>
          <a:p>
            <a:endParaRPr lang="en-US" sz="2400" dirty="0"/>
          </a:p>
        </p:txBody>
      </p:sp>
    </p:spTree>
    <p:extLst>
      <p:ext uri="{BB962C8B-B14F-4D97-AF65-F5344CB8AC3E}">
        <p14:creationId xmlns:p14="http://schemas.microsoft.com/office/powerpoint/2010/main" val="151469563"/>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arn(inVertical)">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PLAGIARISM?</a:t>
            </a:r>
            <a:endParaRPr lang="en-US" dirty="0"/>
          </a:p>
        </p:txBody>
      </p:sp>
      <p:sp>
        <p:nvSpPr>
          <p:cNvPr id="3" name="Content Placeholder 2"/>
          <p:cNvSpPr>
            <a:spLocks noGrp="1"/>
          </p:cNvSpPr>
          <p:nvPr>
            <p:ph idx="1"/>
          </p:nvPr>
        </p:nvSpPr>
        <p:spPr/>
        <p:txBody>
          <a:bodyPr/>
          <a:lstStyle/>
          <a:p>
            <a:r>
              <a:rPr lang="en-US" b="1" dirty="0"/>
              <a:t>Random House dictionary</a:t>
            </a:r>
            <a:r>
              <a:rPr lang="en-US" dirty="0"/>
              <a:t>- "the unauthorized use or close imitation of the language and thoughts of another and the representation of them as one's own original work.</a:t>
            </a:r>
          </a:p>
          <a:p>
            <a:r>
              <a:rPr lang="en-US" b="1" dirty="0"/>
              <a:t>Northwestern </a:t>
            </a:r>
            <a:r>
              <a:rPr lang="en-US" b="1" dirty="0" smtClean="0"/>
              <a:t>University:</a:t>
            </a:r>
            <a:r>
              <a:rPr lang="en-US" dirty="0" smtClean="0"/>
              <a:t> </a:t>
            </a:r>
            <a:r>
              <a:rPr lang="en-US" dirty="0"/>
              <a:t>"Failure to acknowledge the sources from which we borrow ideas, examples, words and the progression of thought."</a:t>
            </a:r>
          </a:p>
          <a:p>
            <a:endParaRPr lang="en-US" dirty="0"/>
          </a:p>
        </p:txBody>
      </p:sp>
    </p:spTree>
    <p:extLst>
      <p:ext uri="{BB962C8B-B14F-4D97-AF65-F5344CB8AC3E}">
        <p14:creationId xmlns:p14="http://schemas.microsoft.com/office/powerpoint/2010/main" val="121779516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6441" y="353532"/>
            <a:ext cx="10571998" cy="970450"/>
          </a:xfrm>
        </p:spPr>
        <p:txBody>
          <a:bodyPr/>
          <a:lstStyle/>
          <a:p>
            <a:r>
              <a:rPr lang="en-US" dirty="0" smtClean="0">
                <a:solidFill>
                  <a:schemeClr val="tx1"/>
                </a:solidFill>
                <a:latin typeface="Californian FB" panose="0207040306080B030204" pitchFamily="18" charset="0"/>
                <a:ea typeface="Times New Roman" panose="02020603050405020304" pitchFamily="18" charset="0"/>
              </a:rPr>
              <a:t/>
            </a:r>
            <a:br>
              <a:rPr lang="en-US" dirty="0" smtClean="0">
                <a:solidFill>
                  <a:schemeClr val="tx1"/>
                </a:solidFill>
                <a:latin typeface="Californian FB" panose="0207040306080B030204" pitchFamily="18" charset="0"/>
                <a:ea typeface="Times New Roman" panose="02020603050405020304" pitchFamily="18" charset="0"/>
              </a:rPr>
            </a:br>
            <a:r>
              <a:rPr lang="en-US" dirty="0">
                <a:solidFill>
                  <a:schemeClr val="tx1"/>
                </a:solidFill>
                <a:latin typeface="Californian FB" panose="0207040306080B030204" pitchFamily="18" charset="0"/>
                <a:ea typeface="Times New Roman" panose="02020603050405020304" pitchFamily="18" charset="0"/>
              </a:rPr>
              <a:t/>
            </a:r>
            <a:br>
              <a:rPr lang="en-US" dirty="0">
                <a:solidFill>
                  <a:schemeClr val="tx1"/>
                </a:solidFill>
                <a:latin typeface="Californian FB" panose="0207040306080B030204" pitchFamily="18" charset="0"/>
                <a:ea typeface="Times New Roman" panose="02020603050405020304" pitchFamily="18" charset="0"/>
              </a:rPr>
            </a:br>
            <a:r>
              <a:rPr lang="en-US" dirty="0" smtClean="0">
                <a:solidFill>
                  <a:schemeClr val="tx1"/>
                </a:solidFill>
                <a:latin typeface="Californian FB" panose="0207040306080B030204" pitchFamily="18" charset="0"/>
                <a:ea typeface="Times New Roman" panose="02020603050405020304" pitchFamily="18" charset="0"/>
              </a:rPr>
              <a:t/>
            </a:r>
            <a:br>
              <a:rPr lang="en-US" dirty="0" smtClean="0">
                <a:solidFill>
                  <a:schemeClr val="tx1"/>
                </a:solidFill>
                <a:latin typeface="Californian FB" panose="0207040306080B030204" pitchFamily="18" charset="0"/>
                <a:ea typeface="Times New Roman" panose="02020603050405020304" pitchFamily="18" charset="0"/>
              </a:rPr>
            </a:br>
            <a:r>
              <a:rPr lang="en-US" dirty="0">
                <a:solidFill>
                  <a:schemeClr val="tx1"/>
                </a:solidFill>
                <a:latin typeface="Californian FB" panose="0207040306080B030204" pitchFamily="18" charset="0"/>
                <a:ea typeface="Times New Roman" panose="02020603050405020304" pitchFamily="18" charset="0"/>
              </a:rPr>
              <a:t/>
            </a:r>
            <a:br>
              <a:rPr lang="en-US" dirty="0">
                <a:solidFill>
                  <a:schemeClr val="tx1"/>
                </a:solidFill>
                <a:latin typeface="Californian FB" panose="0207040306080B030204" pitchFamily="18" charset="0"/>
                <a:ea typeface="Times New Roman" panose="02020603050405020304" pitchFamily="18" charset="0"/>
              </a:rPr>
            </a:br>
            <a:r>
              <a:rPr lang="en-US" dirty="0" smtClean="0">
                <a:solidFill>
                  <a:schemeClr val="tx1"/>
                </a:solidFill>
                <a:latin typeface="Californian FB" panose="0207040306080B030204" pitchFamily="18" charset="0"/>
                <a:ea typeface="Times New Roman" panose="02020603050405020304" pitchFamily="18" charset="0"/>
              </a:rPr>
              <a:t/>
            </a:r>
            <a:br>
              <a:rPr lang="en-US" dirty="0" smtClean="0">
                <a:solidFill>
                  <a:schemeClr val="tx1"/>
                </a:solidFill>
                <a:latin typeface="Californian FB" panose="0207040306080B030204" pitchFamily="18" charset="0"/>
                <a:ea typeface="Times New Roman" panose="02020603050405020304" pitchFamily="18" charset="0"/>
              </a:rPr>
            </a:br>
            <a:r>
              <a:rPr lang="en-US" dirty="0">
                <a:solidFill>
                  <a:schemeClr val="tx1"/>
                </a:solidFill>
                <a:latin typeface="Californian FB" panose="0207040306080B030204" pitchFamily="18" charset="0"/>
                <a:ea typeface="Times New Roman" panose="02020603050405020304" pitchFamily="18" charset="0"/>
              </a:rPr>
              <a:t/>
            </a:r>
            <a:br>
              <a:rPr lang="en-US" dirty="0">
                <a:solidFill>
                  <a:schemeClr val="tx1"/>
                </a:solidFill>
                <a:latin typeface="Californian FB" panose="0207040306080B030204" pitchFamily="18" charset="0"/>
                <a:ea typeface="Times New Roman" panose="02020603050405020304" pitchFamily="18" charset="0"/>
              </a:rPr>
            </a:br>
            <a:r>
              <a:rPr lang="en-US" dirty="0" smtClean="0">
                <a:solidFill>
                  <a:schemeClr val="tx1"/>
                </a:solidFill>
                <a:latin typeface="Californian FB" panose="0207040306080B030204" pitchFamily="18" charset="0"/>
                <a:ea typeface="Times New Roman" panose="02020603050405020304" pitchFamily="18" charset="0"/>
              </a:rPr>
              <a:t/>
            </a:r>
            <a:br>
              <a:rPr lang="en-US" dirty="0" smtClean="0">
                <a:solidFill>
                  <a:schemeClr val="tx1"/>
                </a:solidFill>
                <a:latin typeface="Californian FB" panose="0207040306080B030204" pitchFamily="18" charset="0"/>
                <a:ea typeface="Times New Roman" panose="02020603050405020304" pitchFamily="18" charset="0"/>
              </a:rPr>
            </a:br>
            <a:r>
              <a:rPr lang="en-US" sz="2400" dirty="0">
                <a:solidFill>
                  <a:srgbClr val="000000"/>
                </a:solidFill>
                <a:latin typeface="Calibri" panose="020F0502020204030204" pitchFamily="34" charset="0"/>
                <a:ea typeface="Times New Roman" panose="02020603050405020304" pitchFamily="18" charset="0"/>
              </a:rPr>
              <a:t/>
            </a:r>
            <a:br>
              <a:rPr lang="en-US" sz="2400" dirty="0">
                <a:solidFill>
                  <a:srgbClr val="000000"/>
                </a:solidFill>
                <a:latin typeface="Calibri" panose="020F0502020204030204" pitchFamily="34" charset="0"/>
                <a:ea typeface="Times New Roman" panose="02020603050405020304" pitchFamily="18" charset="0"/>
              </a:rPr>
            </a:br>
            <a:r>
              <a:rPr lang="en-US" sz="3200" dirty="0" smtClean="0">
                <a:solidFill>
                  <a:schemeClr val="tx1"/>
                </a:solidFill>
                <a:latin typeface="Calibri" panose="020F0502020204030204" pitchFamily="34" charset="0"/>
                <a:ea typeface="Times New Roman" panose="02020603050405020304" pitchFamily="18" charset="0"/>
              </a:rPr>
              <a:t>Plagiarism comes in all shapes and sizes!</a:t>
            </a:r>
            <a:endParaRPr lang="en-US" sz="3200" dirty="0">
              <a:solidFill>
                <a:schemeClr val="tx1"/>
              </a:solidFill>
            </a:endParaRPr>
          </a:p>
        </p:txBody>
      </p:sp>
      <p:pic>
        <p:nvPicPr>
          <p:cNvPr id="5" name="Picture 4"/>
          <p:cNvPicPr/>
          <p:nvPr/>
        </p:nvPicPr>
        <p:blipFill>
          <a:blip r:embed="rId2" cstate="print">
            <a:biLevel thresh="25000"/>
            <a:extLst>
              <a:ext uri="{28A0092B-C50C-407E-A947-70E740481C1C}">
                <a14:useLocalDpi xmlns:a14="http://schemas.microsoft.com/office/drawing/2010/main" val="0"/>
              </a:ext>
            </a:extLst>
          </a:blip>
          <a:stretch>
            <a:fillRect/>
          </a:stretch>
        </p:blipFill>
        <p:spPr>
          <a:xfrm>
            <a:off x="783770" y="2451598"/>
            <a:ext cx="4865915" cy="4047174"/>
          </a:xfrm>
          <a:prstGeom prst="rect">
            <a:avLst/>
          </a:prstGeom>
        </p:spPr>
      </p:pic>
      <p:sp>
        <p:nvSpPr>
          <p:cNvPr id="8" name="TextBox 7"/>
          <p:cNvSpPr txBox="1"/>
          <p:nvPr/>
        </p:nvSpPr>
        <p:spPr>
          <a:xfrm>
            <a:off x="6564087" y="2269672"/>
            <a:ext cx="4849584" cy="4062651"/>
          </a:xfrm>
          <a:prstGeom prst="rect">
            <a:avLst/>
          </a:prstGeom>
          <a:noFill/>
        </p:spPr>
        <p:txBody>
          <a:bodyPr wrap="square" rtlCol="0">
            <a:spAutoFit/>
          </a:bodyPr>
          <a:lstStyle/>
          <a:p>
            <a:pPr algn="ctr"/>
            <a:r>
              <a:rPr lang="en-US" sz="4000" b="1" dirty="0">
                <a:solidFill>
                  <a:schemeClr val="accent1"/>
                </a:solidFill>
              </a:rPr>
              <a:t>Direct Plagiarism</a:t>
            </a:r>
            <a:endParaRPr lang="en-US" sz="4000" dirty="0">
              <a:solidFill>
                <a:schemeClr val="accent1"/>
              </a:solidFill>
            </a:endParaRPr>
          </a:p>
          <a:p>
            <a:pPr algn="ctr"/>
            <a:r>
              <a:rPr lang="en-US" sz="4000" dirty="0"/>
              <a:t>Copying word-for-word from an outside source without quotes or citation</a:t>
            </a:r>
          </a:p>
          <a:p>
            <a:endParaRPr lang="en-US" dirty="0"/>
          </a:p>
        </p:txBody>
      </p:sp>
    </p:spTree>
    <p:extLst>
      <p:ext uri="{BB962C8B-B14F-4D97-AF65-F5344CB8AC3E}">
        <p14:creationId xmlns:p14="http://schemas.microsoft.com/office/powerpoint/2010/main" val="1774040897"/>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653143" y="2434559"/>
            <a:ext cx="4474028" cy="4096870"/>
          </a:xfrm>
        </p:spPr>
        <p:txBody>
          <a:bodyPr>
            <a:normAutofit/>
          </a:bodyPr>
          <a:lstStyle/>
          <a:p>
            <a:pPr marL="0" indent="0">
              <a:buNone/>
            </a:pPr>
            <a:r>
              <a:rPr lang="en-US" sz="2800" b="1" dirty="0">
                <a:solidFill>
                  <a:schemeClr val="accent3">
                    <a:lumMod val="75000"/>
                  </a:schemeClr>
                </a:solidFill>
              </a:rPr>
              <a:t>Mosaic Plagiarism</a:t>
            </a:r>
            <a:endParaRPr lang="en-US" sz="2800" dirty="0">
              <a:solidFill>
                <a:schemeClr val="accent3">
                  <a:lumMod val="75000"/>
                </a:schemeClr>
              </a:solidFill>
            </a:endParaRPr>
          </a:p>
          <a:p>
            <a:pPr marL="0" indent="0">
              <a:buNone/>
            </a:pPr>
            <a:r>
              <a:rPr lang="en-US" sz="2800" dirty="0"/>
              <a:t>Interweaving one's own words with that of an outside source in an effort to camouflage "stolen" information and pass it off as completely original work.</a:t>
            </a:r>
          </a:p>
          <a:p>
            <a:endParaRPr lang="en-US" dirty="0"/>
          </a:p>
        </p:txBody>
      </p:sp>
      <p:pic>
        <p:nvPicPr>
          <p:cNvPr id="4" name="Picture 3"/>
          <p:cNvPicPr/>
          <p:nvPr/>
        </p:nvPicPr>
        <p:blipFill>
          <a:blip r:embed="rId2" cstate="print">
            <a:extLst>
              <a:ext uri="{28A0092B-C50C-407E-A947-70E740481C1C}">
                <a14:useLocalDpi xmlns:a14="http://schemas.microsoft.com/office/drawing/2010/main" val="0"/>
              </a:ext>
            </a:extLst>
          </a:blip>
          <a:stretch>
            <a:fillRect/>
          </a:stretch>
        </p:blipFill>
        <p:spPr>
          <a:xfrm>
            <a:off x="6531428" y="2434559"/>
            <a:ext cx="4523014" cy="3737641"/>
          </a:xfrm>
          <a:prstGeom prst="rect">
            <a:avLst/>
          </a:prstGeom>
        </p:spPr>
      </p:pic>
    </p:spTree>
    <p:extLst>
      <p:ext uri="{BB962C8B-B14F-4D97-AF65-F5344CB8AC3E}">
        <p14:creationId xmlns:p14="http://schemas.microsoft.com/office/powerpoint/2010/main" val="2418456804"/>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pic>
        <p:nvPicPr>
          <p:cNvPr id="4" name="Picture 3"/>
          <p:cNvPicPr/>
          <p:nvPr/>
        </p:nvPicPr>
        <p:blipFill>
          <a:blip r:embed="rId2" cstate="print">
            <a:extLst>
              <a:ext uri="{28A0092B-C50C-407E-A947-70E740481C1C}">
                <a14:useLocalDpi xmlns:a14="http://schemas.microsoft.com/office/drawing/2010/main" val="0"/>
              </a:ext>
            </a:extLst>
          </a:blip>
          <a:stretch>
            <a:fillRect/>
          </a:stretch>
        </p:blipFill>
        <p:spPr>
          <a:xfrm>
            <a:off x="4305398" y="2211801"/>
            <a:ext cx="3413534" cy="4068167"/>
          </a:xfrm>
          <a:prstGeom prst="rect">
            <a:avLst/>
          </a:prstGeom>
        </p:spPr>
      </p:pic>
      <p:sp>
        <p:nvSpPr>
          <p:cNvPr id="5" name="TextBox 4"/>
          <p:cNvSpPr txBox="1"/>
          <p:nvPr/>
        </p:nvSpPr>
        <p:spPr>
          <a:xfrm>
            <a:off x="8255104" y="2923784"/>
            <a:ext cx="3665347" cy="3447098"/>
          </a:xfrm>
          <a:prstGeom prst="rect">
            <a:avLst/>
          </a:prstGeom>
          <a:noFill/>
        </p:spPr>
        <p:txBody>
          <a:bodyPr wrap="square" rtlCol="0">
            <a:spAutoFit/>
          </a:bodyPr>
          <a:lstStyle/>
          <a:p>
            <a:r>
              <a:rPr lang="en-US" sz="2000" b="1" dirty="0">
                <a:solidFill>
                  <a:schemeClr val="accent4">
                    <a:lumMod val="40000"/>
                    <a:lumOff val="60000"/>
                  </a:schemeClr>
                </a:solidFill>
              </a:rPr>
              <a:t>Insufficient </a:t>
            </a:r>
            <a:r>
              <a:rPr lang="en-US" sz="2000" b="1" dirty="0" smtClean="0">
                <a:solidFill>
                  <a:schemeClr val="accent4">
                    <a:lumMod val="40000"/>
                    <a:lumOff val="60000"/>
                  </a:schemeClr>
                </a:solidFill>
              </a:rPr>
              <a:t>Acknowledgement</a:t>
            </a:r>
          </a:p>
          <a:p>
            <a:endParaRPr lang="en-US" sz="2000" dirty="0"/>
          </a:p>
          <a:p>
            <a:pPr marL="342900" indent="-342900">
              <a:buClr>
                <a:schemeClr val="accent4">
                  <a:lumMod val="60000"/>
                  <a:lumOff val="40000"/>
                </a:schemeClr>
              </a:buClr>
              <a:buFont typeface="Courier New" panose="02070309020205020404" pitchFamily="49" charset="0"/>
              <a:buChar char="o"/>
            </a:pPr>
            <a:r>
              <a:rPr lang="en-US" sz="2000" dirty="0"/>
              <a:t>Citing a source once although it is used more than once, or improperly citing a source, perhaps quoting with no end note or vice versa</a:t>
            </a:r>
            <a:r>
              <a:rPr lang="en-US" sz="2000" dirty="0" smtClean="0"/>
              <a:t>.</a:t>
            </a:r>
          </a:p>
          <a:p>
            <a:pPr marL="342900" indent="-342900">
              <a:buClr>
                <a:srgbClr val="FF0000"/>
              </a:buClr>
              <a:buFont typeface="Courier New" panose="02070309020205020404" pitchFamily="49" charset="0"/>
              <a:buChar char="o"/>
            </a:pPr>
            <a:endParaRPr lang="en-US" sz="2000" dirty="0"/>
          </a:p>
          <a:p>
            <a:endParaRPr lang="en-US" dirty="0"/>
          </a:p>
        </p:txBody>
      </p:sp>
      <p:sp>
        <p:nvSpPr>
          <p:cNvPr id="7" name="Content Placeholder 2"/>
          <p:cNvSpPr>
            <a:spLocks noGrp="1"/>
          </p:cNvSpPr>
          <p:nvPr>
            <p:ph idx="1"/>
          </p:nvPr>
        </p:nvSpPr>
        <p:spPr>
          <a:xfrm>
            <a:off x="261257" y="2648939"/>
            <a:ext cx="3886200" cy="3996789"/>
          </a:xfrm>
        </p:spPr>
        <p:txBody>
          <a:bodyPr>
            <a:noAutofit/>
          </a:bodyPr>
          <a:lstStyle/>
          <a:p>
            <a:pPr marL="0" indent="0">
              <a:buNone/>
            </a:pPr>
            <a:r>
              <a:rPr lang="en-US" sz="2000" b="1" dirty="0" smtClean="0">
                <a:solidFill>
                  <a:schemeClr val="accent5"/>
                </a:solidFill>
              </a:rPr>
              <a:t>Paraphrase Plagiarism</a:t>
            </a:r>
          </a:p>
          <a:p>
            <a:pPr>
              <a:buClr>
                <a:schemeClr val="accent5"/>
              </a:buClr>
              <a:buFont typeface="Courier New" panose="02070309020205020404" pitchFamily="49" charset="0"/>
              <a:buChar char="o"/>
            </a:pPr>
            <a:r>
              <a:rPr lang="en-US" sz="2000" dirty="0" smtClean="0"/>
              <a:t>Changing </a:t>
            </a:r>
            <a:r>
              <a:rPr lang="en-US" sz="2000" dirty="0"/>
              <a:t>only a few words here and there, but maintaining virtually the same words and ideas in the original source without using quotations (even if source is cited), (2) putting the ideas of another in your own words, without citing source.</a:t>
            </a:r>
          </a:p>
        </p:txBody>
      </p:sp>
    </p:spTree>
    <p:extLst>
      <p:ext uri="{BB962C8B-B14F-4D97-AF65-F5344CB8AC3E}">
        <p14:creationId xmlns:p14="http://schemas.microsoft.com/office/powerpoint/2010/main" val="907815478"/>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Do you know how to paraphrase?</a:t>
            </a:r>
            <a:endParaRPr lang="en-US" dirty="0"/>
          </a:p>
        </p:txBody>
      </p:sp>
      <p:pic>
        <p:nvPicPr>
          <p:cNvPr id="5" name="bZSEtSJCK2E"/>
          <p:cNvPicPr>
            <a:picLocks noGrp="1" noRot="1" noChangeAspect="1"/>
          </p:cNvPicPr>
          <p:nvPr>
            <p:ph idx="1"/>
            <a:videoFile r:link="rId1"/>
          </p:nvPr>
        </p:nvPicPr>
        <p:blipFill>
          <a:blip r:embed="rId3"/>
          <a:stretch>
            <a:fillRect/>
          </a:stretch>
        </p:blipFill>
        <p:spPr>
          <a:xfrm>
            <a:off x="3810000" y="2754313"/>
            <a:ext cx="4572000" cy="2571750"/>
          </a:xfrm>
          <a:prstGeom prst="rect">
            <a:avLst/>
          </a:prstGeom>
        </p:spPr>
      </p:pic>
      <p:sp>
        <p:nvSpPr>
          <p:cNvPr id="3" name="TextBox 2"/>
          <p:cNvSpPr txBox="1"/>
          <p:nvPr/>
        </p:nvSpPr>
        <p:spPr>
          <a:xfrm>
            <a:off x="4139738" y="5739408"/>
            <a:ext cx="4355869" cy="923330"/>
          </a:xfrm>
          <a:prstGeom prst="rect">
            <a:avLst/>
          </a:prstGeom>
          <a:noFill/>
        </p:spPr>
        <p:txBody>
          <a:bodyPr wrap="square" rtlCol="0">
            <a:spAutoFit/>
          </a:bodyPr>
          <a:lstStyle/>
          <a:p>
            <a:r>
              <a:rPr lang="en-US" dirty="0" smtClean="0"/>
              <a:t>Link to this video is available on “Write Place” web page where you found this presentation.</a:t>
            </a:r>
            <a:endParaRPr lang="en-US" dirty="0"/>
          </a:p>
        </p:txBody>
      </p:sp>
    </p:spTree>
    <p:extLst>
      <p:ext uri="{BB962C8B-B14F-4D97-AF65-F5344CB8AC3E}">
        <p14:creationId xmlns:p14="http://schemas.microsoft.com/office/powerpoint/2010/main" val="4141907034"/>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4444" y="447188"/>
            <a:ext cx="11157554" cy="970450"/>
          </a:xfrm>
        </p:spPr>
        <p:txBody>
          <a:bodyPr/>
          <a:lstStyle/>
          <a:p>
            <a:r>
              <a:rPr lang="en-US" sz="3200" dirty="0"/>
              <a:t>TEST YOUR KNOWLEDGE! IS THIS PLAGIARISM</a:t>
            </a:r>
            <a:r>
              <a:rPr lang="en-US" sz="3200" dirty="0" smtClean="0"/>
              <a:t>?</a:t>
            </a:r>
            <a:endParaRPr lang="en-US" sz="3200"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784762" y="2070770"/>
            <a:ext cx="6201295" cy="3824725"/>
          </a:xfrm>
          <a:prstGeom prst="rect">
            <a:avLst/>
          </a:prstGeom>
        </p:spPr>
      </p:pic>
      <p:sp>
        <p:nvSpPr>
          <p:cNvPr id="5" name="Content Placeholder 4"/>
          <p:cNvSpPr>
            <a:spLocks noGrp="1"/>
          </p:cNvSpPr>
          <p:nvPr>
            <p:ph idx="1"/>
          </p:nvPr>
        </p:nvSpPr>
        <p:spPr/>
        <p:txBody>
          <a:bodyPr/>
          <a:lstStyle/>
          <a:p>
            <a:pPr marL="0" indent="0">
              <a:buNone/>
            </a:pPr>
            <a:endParaRPr lang="en-US" dirty="0"/>
          </a:p>
        </p:txBody>
      </p:sp>
      <p:sp>
        <p:nvSpPr>
          <p:cNvPr id="6" name="TextBox 5"/>
          <p:cNvSpPr txBox="1"/>
          <p:nvPr/>
        </p:nvSpPr>
        <p:spPr>
          <a:xfrm>
            <a:off x="3918064" y="5740117"/>
            <a:ext cx="4355869" cy="923330"/>
          </a:xfrm>
          <a:prstGeom prst="rect">
            <a:avLst/>
          </a:prstGeom>
          <a:noFill/>
        </p:spPr>
        <p:txBody>
          <a:bodyPr wrap="square" rtlCol="0">
            <a:spAutoFit/>
          </a:bodyPr>
          <a:lstStyle/>
          <a:p>
            <a:r>
              <a:rPr lang="en-US" dirty="0" smtClean="0"/>
              <a:t>Link to this video is available on “Write Place” web page where you found this presentation.</a:t>
            </a:r>
            <a:endParaRPr lang="en-US" dirty="0"/>
          </a:p>
        </p:txBody>
      </p:sp>
    </p:spTree>
    <p:extLst>
      <p:ext uri="{BB962C8B-B14F-4D97-AF65-F5344CB8AC3E}">
        <p14:creationId xmlns:p14="http://schemas.microsoft.com/office/powerpoint/2010/main" val="2875169413"/>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2901" y="447188"/>
            <a:ext cx="11625942" cy="1120355"/>
          </a:xfrm>
        </p:spPr>
        <p:txBody>
          <a:bodyPr/>
          <a:lstStyle/>
          <a:p>
            <a:r>
              <a:rPr lang="en-US" dirty="0" smtClean="0"/>
              <a:t/>
            </a:r>
            <a:br>
              <a:rPr lang="en-US" dirty="0" smtClean="0"/>
            </a:br>
            <a:r>
              <a:rPr lang="en-US" dirty="0"/>
              <a:t/>
            </a:r>
            <a:br>
              <a:rPr lang="en-US" dirty="0"/>
            </a:br>
            <a:r>
              <a:rPr lang="en-US" dirty="0" smtClean="0"/>
              <a:t>TEST YOUR KNOWLEDGE! </a:t>
            </a:r>
            <a:r>
              <a:rPr lang="en-US" dirty="0"/>
              <a:t>IS THIS PLAGIARISM?</a:t>
            </a:r>
            <a:br>
              <a:rPr lang="en-US" dirty="0"/>
            </a:br>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1299886166"/>
              </p:ext>
            </p:extLst>
          </p:nvPr>
        </p:nvGraphicFramePr>
        <p:xfrm>
          <a:off x="2812671" y="2530632"/>
          <a:ext cx="8196942" cy="3158159"/>
        </p:xfrm>
        <a:graphic>
          <a:graphicData uri="http://schemas.openxmlformats.org/drawingml/2006/table">
            <a:tbl>
              <a:tblPr firstRow="1" bandRow="1">
                <a:tableStyleId>{5C22544A-7EE6-4342-B048-85BDC9FD1C3A}</a:tableStyleId>
              </a:tblPr>
              <a:tblGrid>
                <a:gridCol w="4959729">
                  <a:extLst>
                    <a:ext uri="{9D8B030D-6E8A-4147-A177-3AD203B41FA5}">
                      <a16:colId xmlns:a16="http://schemas.microsoft.com/office/drawing/2014/main" val="721764372"/>
                    </a:ext>
                  </a:extLst>
                </a:gridCol>
                <a:gridCol w="3237213">
                  <a:extLst>
                    <a:ext uri="{9D8B030D-6E8A-4147-A177-3AD203B41FA5}">
                      <a16:colId xmlns:a16="http://schemas.microsoft.com/office/drawing/2014/main" val="2181416128"/>
                    </a:ext>
                  </a:extLst>
                </a:gridCol>
              </a:tblGrid>
              <a:tr h="451535">
                <a:tc>
                  <a:txBody>
                    <a:bodyPr/>
                    <a:lstStyle/>
                    <a:p>
                      <a:endParaRPr lang="en-US" dirty="0"/>
                    </a:p>
                  </a:txBody>
                  <a:tcPr/>
                </a:tc>
                <a:tc>
                  <a:txBody>
                    <a:bodyPr/>
                    <a:lstStyle/>
                    <a:p>
                      <a:endParaRPr lang="en-US" dirty="0"/>
                    </a:p>
                  </a:txBody>
                  <a:tcPr/>
                </a:tc>
                <a:extLst>
                  <a:ext uri="{0D108BD9-81ED-4DB2-BD59-A6C34878D82A}">
                    <a16:rowId xmlns:a16="http://schemas.microsoft.com/office/drawing/2014/main" val="4130011431"/>
                  </a:ext>
                </a:extLst>
              </a:tr>
              <a:tr h="387072">
                <a:tc>
                  <a:txBody>
                    <a:bodyPr/>
                    <a:lstStyle/>
                    <a:p>
                      <a:pPr marL="0" marR="0" indent="0" algn="l" defTabSz="457200" rtl="0" eaLnBrk="1" fontAlgn="auto" latinLnBrk="0" hangingPunct="1">
                        <a:lnSpc>
                          <a:spcPct val="107000"/>
                        </a:lnSpc>
                        <a:spcBef>
                          <a:spcPts val="0"/>
                        </a:spcBef>
                        <a:spcAft>
                          <a:spcPts val="800"/>
                        </a:spcAft>
                        <a:buClrTx/>
                        <a:buSzTx/>
                        <a:buFontTx/>
                        <a:buNone/>
                        <a:tabLst/>
                        <a:defRPr/>
                      </a:pPr>
                      <a:r>
                        <a:rPr lang="en-US" sz="2000" kern="1200" dirty="0" smtClean="0">
                          <a:solidFill>
                            <a:schemeClr val="dk1"/>
                          </a:solidFill>
                          <a:effectLst/>
                          <a:latin typeface="+mj-lt"/>
                          <a:ea typeface="+mn-ea"/>
                          <a:cs typeface="+mn-cs"/>
                        </a:rPr>
                        <a:t>Copying all or part of a paper from a book?</a:t>
                      </a:r>
                      <a:endParaRPr lang="en-US" sz="2000" dirty="0" smtClean="0">
                        <a:latin typeface="+mj-lt"/>
                      </a:endParaRPr>
                    </a:p>
                  </a:txBody>
                  <a:tcPr marL="0" marR="0" marT="0" marB="0"/>
                </a:tc>
                <a:tc>
                  <a:txBody>
                    <a:bodyPr/>
                    <a:lstStyle/>
                    <a:p>
                      <a:r>
                        <a:rPr lang="en-US" dirty="0" smtClean="0"/>
                        <a:t>YES_____                NO</a:t>
                      </a:r>
                      <a:r>
                        <a:rPr lang="en-US" baseline="0" dirty="0" smtClean="0"/>
                        <a:t> _____</a:t>
                      </a:r>
                      <a:endParaRPr lang="en-US" dirty="0"/>
                    </a:p>
                  </a:txBody>
                  <a:tcPr/>
                </a:tc>
                <a:extLst>
                  <a:ext uri="{0D108BD9-81ED-4DB2-BD59-A6C34878D82A}">
                    <a16:rowId xmlns:a16="http://schemas.microsoft.com/office/drawing/2014/main" val="1960897906"/>
                  </a:ext>
                </a:extLst>
              </a:tr>
              <a:tr h="387072">
                <a:tc>
                  <a:txBody>
                    <a:bodyPr/>
                    <a:lstStyle/>
                    <a:p>
                      <a:pPr marL="0" marR="0">
                        <a:lnSpc>
                          <a:spcPct val="107000"/>
                        </a:lnSpc>
                        <a:spcBef>
                          <a:spcPts val="0"/>
                        </a:spcBef>
                        <a:spcAft>
                          <a:spcPts val="800"/>
                        </a:spcAft>
                      </a:pPr>
                      <a:r>
                        <a:rPr lang="en-US" sz="2000" dirty="0">
                          <a:solidFill>
                            <a:srgbClr val="000000"/>
                          </a:solidFill>
                          <a:effectLst/>
                          <a:latin typeface="+mj-lt"/>
                          <a:ea typeface="Times New Roman" panose="02020603050405020304" pitchFamily="18" charset="0"/>
                        </a:rPr>
                        <a:t>Turning in a paper someone else wrote with your name on it?</a:t>
                      </a:r>
                    </a:p>
                  </a:txBody>
                  <a:tcPr marL="0" marR="0" marT="0" marB="0"/>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YES_____                NO</a:t>
                      </a:r>
                      <a:r>
                        <a:rPr lang="en-US" baseline="0" dirty="0" smtClean="0"/>
                        <a:t> _____</a:t>
                      </a:r>
                      <a:endParaRPr lang="en-US" dirty="0" smtClean="0"/>
                    </a:p>
                    <a:p>
                      <a:endParaRPr lang="en-US" dirty="0"/>
                    </a:p>
                  </a:txBody>
                  <a:tcPr/>
                </a:tc>
                <a:extLst>
                  <a:ext uri="{0D108BD9-81ED-4DB2-BD59-A6C34878D82A}">
                    <a16:rowId xmlns:a16="http://schemas.microsoft.com/office/drawing/2014/main" val="1820160935"/>
                  </a:ext>
                </a:extLst>
              </a:tr>
              <a:tr h="668098">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000" kern="1200" dirty="0" smtClean="0">
                          <a:solidFill>
                            <a:schemeClr val="dk1"/>
                          </a:solidFill>
                          <a:effectLst/>
                          <a:latin typeface="+mj-lt"/>
                          <a:ea typeface="+mn-ea"/>
                          <a:cs typeface="+mn-cs"/>
                        </a:rPr>
                        <a:t>Buying a paper from a "research assistance" type company?</a:t>
                      </a:r>
                      <a:endParaRPr lang="en-US" sz="2000" dirty="0" smtClean="0">
                        <a:latin typeface="+mj-lt"/>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YES_____                NO</a:t>
                      </a:r>
                      <a:r>
                        <a:rPr lang="en-US" baseline="0" dirty="0" smtClean="0"/>
                        <a:t> _____</a:t>
                      </a:r>
                      <a:endParaRPr lang="en-US" dirty="0" smtClean="0"/>
                    </a:p>
                    <a:p>
                      <a:endParaRPr lang="en-US" dirty="0"/>
                    </a:p>
                  </a:txBody>
                  <a:tcPr/>
                </a:tc>
                <a:extLst>
                  <a:ext uri="{0D108BD9-81ED-4DB2-BD59-A6C34878D82A}">
                    <a16:rowId xmlns:a16="http://schemas.microsoft.com/office/drawing/2014/main" val="1863883916"/>
                  </a:ext>
                </a:extLst>
              </a:tr>
              <a:tr h="451535">
                <a:tc>
                  <a:txBody>
                    <a:bodyPr/>
                    <a:lstStyle/>
                    <a:p>
                      <a:r>
                        <a:rPr lang="en-US" sz="2000" kern="1200" dirty="0" smtClean="0">
                          <a:solidFill>
                            <a:schemeClr val="dk1"/>
                          </a:solidFill>
                          <a:effectLst/>
                          <a:latin typeface="+mj-lt"/>
                          <a:ea typeface="+mn-ea"/>
                          <a:cs typeface="+mn-cs"/>
                        </a:rPr>
                        <a:t>Downloading material from the Internet?</a:t>
                      </a:r>
                      <a:endParaRPr lang="en-US" sz="2000" dirty="0">
                        <a:latin typeface="+mj-lt"/>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YES_____                NO</a:t>
                      </a:r>
                      <a:r>
                        <a:rPr lang="en-US" baseline="0" dirty="0" smtClean="0"/>
                        <a:t> _____</a:t>
                      </a:r>
                      <a:endParaRPr lang="en-US" dirty="0" smtClean="0"/>
                    </a:p>
                    <a:p>
                      <a:endParaRPr lang="en-US" dirty="0"/>
                    </a:p>
                  </a:txBody>
                  <a:tcPr/>
                </a:tc>
                <a:extLst>
                  <a:ext uri="{0D108BD9-81ED-4DB2-BD59-A6C34878D82A}">
                    <a16:rowId xmlns:a16="http://schemas.microsoft.com/office/drawing/2014/main" val="987500879"/>
                  </a:ext>
                </a:extLst>
              </a:tr>
            </a:tbl>
          </a:graphicData>
        </a:graphic>
      </p:graphicFrame>
    </p:spTree>
    <p:extLst>
      <p:ext uri="{BB962C8B-B14F-4D97-AF65-F5344CB8AC3E}">
        <p14:creationId xmlns:p14="http://schemas.microsoft.com/office/powerpoint/2010/main" val="7958286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drape"/>
      </p:transition>
    </mc:Choice>
    <mc:Fallback xmlns="">
      <p:transition spd="slow">
        <p:fade/>
      </p:transition>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2078" y="179615"/>
            <a:ext cx="11968843" cy="1238024"/>
          </a:xfrm>
        </p:spPr>
        <p:txBody>
          <a:bodyPr/>
          <a:lstStyle/>
          <a:p>
            <a:r>
              <a:rPr lang="en-US" dirty="0"/>
              <a:t>TEST YOUR KNOWLEDGE! IS THIS PLAGIARISM?</a:t>
            </a:r>
            <a:br>
              <a:rPr lang="en-US" dirty="0"/>
            </a:br>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326209751"/>
              </p:ext>
            </p:extLst>
          </p:nvPr>
        </p:nvGraphicFramePr>
        <p:xfrm>
          <a:off x="2693323" y="2959332"/>
          <a:ext cx="8862852" cy="2941224"/>
        </p:xfrm>
        <a:graphic>
          <a:graphicData uri="http://schemas.openxmlformats.org/drawingml/2006/table">
            <a:tbl>
              <a:tblPr firstRow="1" bandRow="1">
                <a:tableStyleId>{5C22544A-7EE6-4342-B048-85BDC9FD1C3A}</a:tableStyleId>
              </a:tblPr>
              <a:tblGrid>
                <a:gridCol w="5938206">
                  <a:extLst>
                    <a:ext uri="{9D8B030D-6E8A-4147-A177-3AD203B41FA5}">
                      <a16:colId xmlns:a16="http://schemas.microsoft.com/office/drawing/2014/main" val="721764372"/>
                    </a:ext>
                  </a:extLst>
                </a:gridCol>
                <a:gridCol w="2924646">
                  <a:extLst>
                    <a:ext uri="{9D8B030D-6E8A-4147-A177-3AD203B41FA5}">
                      <a16:colId xmlns:a16="http://schemas.microsoft.com/office/drawing/2014/main" val="2181416128"/>
                    </a:ext>
                  </a:extLst>
                </a:gridCol>
              </a:tblGrid>
              <a:tr h="384095">
                <a:tc>
                  <a:txBody>
                    <a:bodyPr/>
                    <a:lstStyle/>
                    <a:p>
                      <a:endParaRPr lang="en-US" dirty="0"/>
                    </a:p>
                  </a:txBody>
                  <a:tcPr/>
                </a:tc>
                <a:tc>
                  <a:txBody>
                    <a:bodyPr/>
                    <a:lstStyle/>
                    <a:p>
                      <a:endParaRPr lang="en-US" dirty="0"/>
                    </a:p>
                  </a:txBody>
                  <a:tcPr/>
                </a:tc>
                <a:extLst>
                  <a:ext uri="{0D108BD9-81ED-4DB2-BD59-A6C34878D82A}">
                    <a16:rowId xmlns:a16="http://schemas.microsoft.com/office/drawing/2014/main" val="4130011431"/>
                  </a:ext>
                </a:extLst>
              </a:tr>
              <a:tr h="662959">
                <a:tc>
                  <a:txBody>
                    <a:bodyPr/>
                    <a:lstStyle/>
                    <a:p>
                      <a:r>
                        <a:rPr lang="en-US" sz="1800" kern="1200" dirty="0" smtClean="0">
                          <a:solidFill>
                            <a:schemeClr val="dk1"/>
                          </a:solidFill>
                          <a:effectLst/>
                          <a:latin typeface="+mn-lt"/>
                          <a:ea typeface="+mn-ea"/>
                          <a:cs typeface="+mn-cs"/>
                        </a:rPr>
                        <a:t>Using the same paper for one class that you wrote for another one?</a:t>
                      </a:r>
                      <a:endParaRPr lang="en-US"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YES_____            NO</a:t>
                      </a:r>
                      <a:r>
                        <a:rPr lang="en-US" baseline="0" dirty="0" smtClean="0"/>
                        <a:t> _____</a:t>
                      </a:r>
                      <a:endParaRPr lang="en-US" dirty="0" smtClean="0"/>
                    </a:p>
                    <a:p>
                      <a:endParaRPr lang="en-US" dirty="0"/>
                    </a:p>
                  </a:txBody>
                  <a:tcPr/>
                </a:tc>
                <a:extLst>
                  <a:ext uri="{0D108BD9-81ED-4DB2-BD59-A6C34878D82A}">
                    <a16:rowId xmlns:a16="http://schemas.microsoft.com/office/drawing/2014/main" val="1750089976"/>
                  </a:ext>
                </a:extLst>
              </a:tr>
              <a:tr h="947085">
                <a:tc>
                  <a:txBody>
                    <a:bodyPr/>
                    <a:lstStyle/>
                    <a:p>
                      <a:r>
                        <a:rPr lang="en-US" sz="1800" kern="1200" dirty="0" smtClean="0">
                          <a:solidFill>
                            <a:schemeClr val="dk1"/>
                          </a:solidFill>
                          <a:effectLst/>
                          <a:latin typeface="+mn-lt"/>
                          <a:ea typeface="+mn-ea"/>
                          <a:cs typeface="+mn-cs"/>
                        </a:rPr>
                        <a:t>Incorporating ideas and/or wording that your roommate, parent or writing center consultant gives?</a:t>
                      </a:r>
                      <a:endParaRPr lang="en-US"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YES_____            NO</a:t>
                      </a:r>
                      <a:r>
                        <a:rPr lang="en-US" baseline="0" dirty="0" smtClean="0"/>
                        <a:t> _____</a:t>
                      </a:r>
                      <a:endParaRPr lang="en-US" dirty="0" smtClean="0"/>
                    </a:p>
                    <a:p>
                      <a:endParaRPr lang="en-US" dirty="0"/>
                    </a:p>
                  </a:txBody>
                  <a:tcPr/>
                </a:tc>
                <a:extLst>
                  <a:ext uri="{0D108BD9-81ED-4DB2-BD59-A6C34878D82A}">
                    <a16:rowId xmlns:a16="http://schemas.microsoft.com/office/drawing/2014/main" val="1838101860"/>
                  </a:ext>
                </a:extLst>
              </a:tr>
              <a:tr h="947085">
                <a:tc>
                  <a:txBody>
                    <a:bodyPr/>
                    <a:lstStyle/>
                    <a:p>
                      <a:r>
                        <a:rPr lang="en-US" sz="1800" kern="1200" dirty="0" smtClean="0">
                          <a:solidFill>
                            <a:schemeClr val="dk1"/>
                          </a:solidFill>
                          <a:effectLst/>
                          <a:latin typeface="+mn-lt"/>
                          <a:ea typeface="+mn-ea"/>
                          <a:cs typeface="+mn-cs"/>
                        </a:rPr>
                        <a:t>Allowing a friend or writing center consultant to re-write phrases, sentences or paragraphs for you?</a:t>
                      </a:r>
                      <a:endParaRPr lang="en-US"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YES_____            NO</a:t>
                      </a:r>
                      <a:r>
                        <a:rPr lang="en-US" baseline="0" dirty="0" smtClean="0"/>
                        <a:t> _____</a:t>
                      </a:r>
                      <a:endParaRPr lang="en-US" dirty="0" smtClean="0"/>
                    </a:p>
                    <a:p>
                      <a:endParaRPr lang="en-US" dirty="0"/>
                    </a:p>
                  </a:txBody>
                  <a:tcPr/>
                </a:tc>
                <a:extLst>
                  <a:ext uri="{0D108BD9-81ED-4DB2-BD59-A6C34878D82A}">
                    <a16:rowId xmlns:a16="http://schemas.microsoft.com/office/drawing/2014/main" val="2887158449"/>
                  </a:ext>
                </a:extLst>
              </a:tr>
            </a:tbl>
          </a:graphicData>
        </a:graphic>
      </p:graphicFrame>
    </p:spTree>
    <p:extLst>
      <p:ext uri="{BB962C8B-B14F-4D97-AF65-F5344CB8AC3E}">
        <p14:creationId xmlns:p14="http://schemas.microsoft.com/office/powerpoint/2010/main" val="324059450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drape"/>
      </p:transition>
    </mc:Choice>
    <mc:Fallback xmlns="">
      <p:transition spd="slow">
        <p:fade/>
      </p:transition>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834640" y="1898534"/>
            <a:ext cx="6151418" cy="3820623"/>
          </a:xfrm>
          <a:prstGeom prst="rect">
            <a:avLst/>
          </a:prstGeom>
        </p:spPr>
      </p:pic>
      <p:sp>
        <p:nvSpPr>
          <p:cNvPr id="5" name="Content Placeholder 4"/>
          <p:cNvSpPr>
            <a:spLocks noGrp="1"/>
          </p:cNvSpPr>
          <p:nvPr>
            <p:ph idx="1"/>
          </p:nvPr>
        </p:nvSpPr>
        <p:spPr/>
        <p:txBody>
          <a:bodyPr/>
          <a:lstStyle/>
          <a:p>
            <a:endParaRPr lang="en-US"/>
          </a:p>
        </p:txBody>
      </p:sp>
      <p:sp>
        <p:nvSpPr>
          <p:cNvPr id="6" name="TextBox 5"/>
          <p:cNvSpPr txBox="1"/>
          <p:nvPr/>
        </p:nvSpPr>
        <p:spPr>
          <a:xfrm>
            <a:off x="4081549" y="5740117"/>
            <a:ext cx="4355869" cy="923330"/>
          </a:xfrm>
          <a:prstGeom prst="rect">
            <a:avLst/>
          </a:prstGeom>
          <a:noFill/>
        </p:spPr>
        <p:txBody>
          <a:bodyPr wrap="square" rtlCol="0">
            <a:spAutoFit/>
          </a:bodyPr>
          <a:lstStyle/>
          <a:p>
            <a:r>
              <a:rPr lang="en-US" dirty="0" smtClean="0"/>
              <a:t>Link to this video is available on “Write Place” web page where you found this presentation.</a:t>
            </a:r>
            <a:endParaRPr lang="en-US" dirty="0"/>
          </a:p>
        </p:txBody>
      </p:sp>
    </p:spTree>
    <p:extLst>
      <p:ext uri="{BB962C8B-B14F-4D97-AF65-F5344CB8AC3E}">
        <p14:creationId xmlns:p14="http://schemas.microsoft.com/office/powerpoint/2010/main" val="2304498021"/>
      </p:ext>
    </p:extLst>
  </p:cSld>
  <p:clrMapOvr>
    <a:masterClrMapping/>
  </p:clrMapOvr>
  <mc:AlternateContent xmlns:mc="http://schemas.openxmlformats.org/markup-compatibility/2006" xmlns:p14="http://schemas.microsoft.com/office/powerpoint/2010/main">
    <mc:Choice Requires="p14">
      <p:transition spd="slow" p14:dur="1250">
        <p14:switch dir="r"/>
      </p:transition>
    </mc:Choice>
    <mc:Fallback xmlns="">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10000" y="1005840"/>
            <a:ext cx="10561418" cy="3414356"/>
          </a:xfrm>
        </p:spPr>
        <p:txBody>
          <a:bodyPr/>
          <a:lstStyle/>
          <a:p>
            <a:pPr algn="ctr"/>
            <a:r>
              <a:rPr lang="en-US" dirty="0" smtClean="0"/>
              <a:t>LINKS TO VIDEOS IN THIS PRESENTATION ARE AVAILABLE ON THE SAME “WRITE PLACE” WEB PAGE  WHERE YOU FOUND THIS </a:t>
            </a:r>
            <a:r>
              <a:rPr lang="en-US" smtClean="0"/>
              <a:t>(see “Tutorials</a:t>
            </a:r>
            <a:r>
              <a:rPr lang="en-US" dirty="0" smtClean="0"/>
              <a:t>”)</a:t>
            </a:r>
            <a:endParaRPr lang="en-US" dirty="0"/>
          </a:p>
        </p:txBody>
      </p:sp>
      <p:sp>
        <p:nvSpPr>
          <p:cNvPr id="3" name="Text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3179401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Signs of Plagiarism</a:t>
            </a:r>
            <a:endParaRPr lang="en-US" dirty="0"/>
          </a:p>
        </p:txBody>
      </p:sp>
      <p:sp>
        <p:nvSpPr>
          <p:cNvPr id="3" name="Content Placeholder 2"/>
          <p:cNvSpPr>
            <a:spLocks noGrp="1"/>
          </p:cNvSpPr>
          <p:nvPr>
            <p:ph idx="1"/>
          </p:nvPr>
        </p:nvSpPr>
        <p:spPr/>
        <p:txBody>
          <a:bodyPr/>
          <a:lstStyle/>
          <a:p>
            <a:r>
              <a:rPr lang="en-US" dirty="0" smtClean="0"/>
              <a:t>When Information that is not “common knowledge” is included without mention of source</a:t>
            </a:r>
          </a:p>
          <a:p>
            <a:r>
              <a:rPr lang="en-US" dirty="0" smtClean="0"/>
              <a:t>When style and tone of writing changes abruptly</a:t>
            </a:r>
            <a:endParaRPr lang="en-US" dirty="0"/>
          </a:p>
        </p:txBody>
      </p:sp>
    </p:spTree>
    <p:extLst>
      <p:ext uri="{BB962C8B-B14F-4D97-AF65-F5344CB8AC3E}">
        <p14:creationId xmlns:p14="http://schemas.microsoft.com/office/powerpoint/2010/main" val="3542348431"/>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10000" y="146957"/>
            <a:ext cx="10571998" cy="1270681"/>
          </a:xfrm>
        </p:spPr>
        <p:txBody>
          <a:bodyPr/>
          <a:lstStyle/>
          <a:p>
            <a:r>
              <a:rPr lang="en-US" dirty="0" smtClean="0"/>
              <a:t>There’s a thin line between good use &amp; bad use of sources</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2008334"/>
              </p:ext>
            </p:extLst>
          </p:nvPr>
        </p:nvGraphicFramePr>
        <p:xfrm>
          <a:off x="819150" y="2222500"/>
          <a:ext cx="10553700" cy="3754120"/>
        </p:xfrm>
        <a:graphic>
          <a:graphicData uri="http://schemas.openxmlformats.org/drawingml/2006/table">
            <a:tbl>
              <a:tblPr firstRow="1" bandRow="1">
                <a:tableStyleId>{5C22544A-7EE6-4342-B048-85BDC9FD1C3A}</a:tableStyleId>
              </a:tblPr>
              <a:tblGrid>
                <a:gridCol w="5276850">
                  <a:extLst>
                    <a:ext uri="{9D8B030D-6E8A-4147-A177-3AD203B41FA5}">
                      <a16:colId xmlns:a16="http://schemas.microsoft.com/office/drawing/2014/main" val="4075296062"/>
                    </a:ext>
                  </a:extLst>
                </a:gridCol>
                <a:gridCol w="5276850">
                  <a:extLst>
                    <a:ext uri="{9D8B030D-6E8A-4147-A177-3AD203B41FA5}">
                      <a16:colId xmlns:a16="http://schemas.microsoft.com/office/drawing/2014/main" val="1173052114"/>
                    </a:ext>
                  </a:extLst>
                </a:gridCol>
              </a:tblGrid>
              <a:tr h="370840">
                <a:tc>
                  <a:txBody>
                    <a:bodyPr/>
                    <a:lstStyle/>
                    <a:p>
                      <a:r>
                        <a:rPr lang="en-US" dirty="0" smtClean="0"/>
                        <a:t>GOOD</a:t>
                      </a:r>
                      <a:endParaRPr lang="en-US" dirty="0"/>
                    </a:p>
                  </a:txBody>
                  <a:tcPr/>
                </a:tc>
                <a:tc>
                  <a:txBody>
                    <a:bodyPr/>
                    <a:lstStyle/>
                    <a:p>
                      <a:r>
                        <a:rPr lang="en-US" dirty="0" smtClean="0"/>
                        <a:t>BAD</a:t>
                      </a:r>
                      <a:endParaRPr lang="en-US" dirty="0"/>
                    </a:p>
                  </a:txBody>
                  <a:tcPr/>
                </a:tc>
                <a:extLst>
                  <a:ext uri="{0D108BD9-81ED-4DB2-BD59-A6C34878D82A}">
                    <a16:rowId xmlns:a16="http://schemas.microsoft.com/office/drawing/2014/main" val="1201446958"/>
                  </a:ext>
                </a:extLst>
              </a:tr>
              <a:tr h="370840">
                <a:tc>
                  <a:txBody>
                    <a:bodyPr/>
                    <a:lstStyle/>
                    <a:p>
                      <a:r>
                        <a:rPr lang="en-US" sz="1800" kern="1200" dirty="0" smtClean="0">
                          <a:solidFill>
                            <a:schemeClr val="dk1"/>
                          </a:solidFill>
                          <a:effectLst/>
                          <a:latin typeface="+mn-lt"/>
                          <a:ea typeface="+mn-ea"/>
                          <a:cs typeface="+mn-cs"/>
                        </a:rPr>
                        <a:t>Using quotations </a:t>
                      </a:r>
                      <a:endParaRPr lang="en-US" dirty="0"/>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effectLst/>
                          <a:latin typeface="+mn-lt"/>
                          <a:ea typeface="+mn-ea"/>
                          <a:cs typeface="+mn-cs"/>
                        </a:rPr>
                        <a:t>quoting material without attribution </a:t>
                      </a:r>
                    </a:p>
                    <a:p>
                      <a:endParaRPr lang="en-US" dirty="0"/>
                    </a:p>
                  </a:txBody>
                  <a:tcPr/>
                </a:tc>
                <a:extLst>
                  <a:ext uri="{0D108BD9-81ED-4DB2-BD59-A6C34878D82A}">
                    <a16:rowId xmlns:a16="http://schemas.microsoft.com/office/drawing/2014/main" val="4188643297"/>
                  </a:ext>
                </a:extLst>
              </a:tr>
              <a:tr h="370840">
                <a:tc>
                  <a:txBody>
                    <a:bodyPr/>
                    <a:lstStyle/>
                    <a:p>
                      <a:r>
                        <a:rPr lang="en-US" sz="1800" kern="1200" dirty="0" smtClean="0">
                          <a:solidFill>
                            <a:schemeClr val="dk1"/>
                          </a:solidFill>
                          <a:effectLst/>
                          <a:latin typeface="+mn-lt"/>
                          <a:ea typeface="+mn-ea"/>
                          <a:cs typeface="+mn-cs"/>
                        </a:rPr>
                        <a:t>Using someone else’s key terms </a:t>
                      </a:r>
                      <a:endParaRPr lang="en-US" dirty="0"/>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effectLst/>
                          <a:latin typeface="+mn-lt"/>
                          <a:ea typeface="+mn-ea"/>
                          <a:cs typeface="+mn-cs"/>
                        </a:rPr>
                        <a:t>imitating a passage's structure or argument without attribution</a:t>
                      </a:r>
                    </a:p>
                    <a:p>
                      <a:endParaRPr lang="en-US" dirty="0"/>
                    </a:p>
                  </a:txBody>
                  <a:tcPr/>
                </a:tc>
                <a:extLst>
                  <a:ext uri="{0D108BD9-81ED-4DB2-BD59-A6C34878D82A}">
                    <a16:rowId xmlns:a16="http://schemas.microsoft.com/office/drawing/2014/main" val="2214759960"/>
                  </a:ext>
                </a:extLst>
              </a:tr>
              <a:tr h="370840">
                <a:tc>
                  <a:txBody>
                    <a:bodyPr/>
                    <a:lstStyle/>
                    <a:p>
                      <a:r>
                        <a:rPr lang="en-US" sz="1800" kern="1200" dirty="0" smtClean="0">
                          <a:solidFill>
                            <a:schemeClr val="dk1"/>
                          </a:solidFill>
                          <a:effectLst/>
                          <a:latin typeface="+mn-lt"/>
                          <a:ea typeface="+mn-ea"/>
                          <a:cs typeface="+mn-cs"/>
                        </a:rPr>
                        <a:t>Summarizing someone else’s</a:t>
                      </a:r>
                      <a:r>
                        <a:rPr lang="en-US" sz="1800" kern="1200" baseline="0" dirty="0" smtClean="0">
                          <a:solidFill>
                            <a:schemeClr val="dk1"/>
                          </a:solidFill>
                          <a:effectLst/>
                          <a:latin typeface="+mn-lt"/>
                          <a:ea typeface="+mn-ea"/>
                          <a:cs typeface="+mn-cs"/>
                        </a:rPr>
                        <a:t> main point</a:t>
                      </a:r>
                      <a:endParaRPr lang="en-US" dirty="0"/>
                    </a:p>
                  </a:txBody>
                  <a:tcPr/>
                </a:tc>
                <a:tc>
                  <a:txBody>
                    <a:bodyPr/>
                    <a:lstStyle/>
                    <a:p>
                      <a:r>
                        <a:rPr lang="en-US" sz="1800" kern="1200" dirty="0" smtClean="0">
                          <a:solidFill>
                            <a:schemeClr val="dk1"/>
                          </a:solidFill>
                          <a:effectLst/>
                          <a:latin typeface="+mn-lt"/>
                          <a:ea typeface="+mn-ea"/>
                          <a:cs typeface="+mn-cs"/>
                        </a:rPr>
                        <a:t>passing off another's ideas as your own, even if re-worded (the underlying idea of plagiarism is unacknowledged borrowing of ideas, not just words)</a:t>
                      </a:r>
                      <a:endParaRPr lang="en-US" dirty="0"/>
                    </a:p>
                  </a:txBody>
                  <a:tcPr/>
                </a:tc>
                <a:extLst>
                  <a:ext uri="{0D108BD9-81ED-4DB2-BD59-A6C34878D82A}">
                    <a16:rowId xmlns:a16="http://schemas.microsoft.com/office/drawing/2014/main" val="2264314395"/>
                  </a:ext>
                </a:extLst>
              </a:tr>
              <a:tr h="370840">
                <a:tc>
                  <a:txBody>
                    <a:bodyPr/>
                    <a:lstStyle/>
                    <a:p>
                      <a:r>
                        <a:rPr lang="en-US" dirty="0" smtClean="0"/>
                        <a:t>Putting someone else’s words in your own words (paraphrase)</a:t>
                      </a:r>
                      <a:endParaRPr lang="en-US" dirty="0"/>
                    </a:p>
                  </a:txBody>
                  <a:tcPr/>
                </a:tc>
                <a:tc>
                  <a:txBody>
                    <a:bodyPr/>
                    <a:lstStyle/>
                    <a:p>
                      <a:r>
                        <a:rPr lang="en-US" sz="1800" kern="1200" dirty="0" smtClean="0">
                          <a:solidFill>
                            <a:schemeClr val="dk1"/>
                          </a:solidFill>
                          <a:effectLst/>
                          <a:latin typeface="+mn-lt"/>
                          <a:ea typeface="+mn-ea"/>
                          <a:cs typeface="+mn-cs"/>
                        </a:rPr>
                        <a:t>Concealing the extent to which you've borrowed </a:t>
                      </a:r>
                      <a:endParaRPr lang="en-US" dirty="0"/>
                    </a:p>
                  </a:txBody>
                  <a:tcPr/>
                </a:tc>
                <a:extLst>
                  <a:ext uri="{0D108BD9-81ED-4DB2-BD59-A6C34878D82A}">
                    <a16:rowId xmlns:a16="http://schemas.microsoft.com/office/drawing/2014/main" val="593335864"/>
                  </a:ext>
                </a:extLst>
              </a:tr>
            </a:tbl>
          </a:graphicData>
        </a:graphic>
      </p:graphicFrame>
    </p:spTree>
    <p:extLst>
      <p:ext uri="{BB962C8B-B14F-4D97-AF65-F5344CB8AC3E}">
        <p14:creationId xmlns:p14="http://schemas.microsoft.com/office/powerpoint/2010/main" val="3996157959"/>
      </p:ext>
    </p:extLst>
  </p:cSld>
  <p:clrMapOvr>
    <a:masterClrMapping/>
  </p:clrMapOvr>
  <p:transition spd="med">
    <p:pull/>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Are you a cheater?</a:t>
            </a:r>
            <a:endParaRPr lang="en-US" dirty="0"/>
          </a:p>
        </p:txBody>
      </p:sp>
      <p:sp>
        <p:nvSpPr>
          <p:cNvPr id="3" name="Content Placeholder 2"/>
          <p:cNvSpPr>
            <a:spLocks noGrp="1"/>
          </p:cNvSpPr>
          <p:nvPr>
            <p:ph idx="1"/>
          </p:nvPr>
        </p:nvSpPr>
        <p:spPr/>
        <p:txBody>
          <a:bodyPr/>
          <a:lstStyle/>
          <a:p>
            <a:pPr>
              <a:buFont typeface="Courier New" panose="02070309020205020404" pitchFamily="49" charset="0"/>
              <a:buChar char="o"/>
            </a:pPr>
            <a:r>
              <a:rPr lang="en-US" dirty="0"/>
              <a:t>75% of college students admit to cheating (</a:t>
            </a:r>
            <a:r>
              <a:rPr lang="en-US" i="1" dirty="0"/>
              <a:t>Huffington Post</a:t>
            </a:r>
            <a:r>
              <a:rPr lang="en-US" dirty="0"/>
              <a:t>)</a:t>
            </a:r>
          </a:p>
          <a:p>
            <a:pPr>
              <a:buFont typeface="Courier New" panose="02070309020205020404" pitchFamily="49" charset="0"/>
              <a:buChar char="o"/>
            </a:pPr>
            <a:r>
              <a:rPr lang="en-US" dirty="0"/>
              <a:t>1 out of 3 high school students admitted that they used the internet to plagiarize an assignment (The Josephson Institute Center for Youth </a:t>
            </a:r>
            <a:r>
              <a:rPr lang="en-US" dirty="0" smtClean="0"/>
              <a:t>Ethics)</a:t>
            </a:r>
          </a:p>
          <a:p>
            <a:pPr>
              <a:buFont typeface="Courier New" panose="02070309020205020404" pitchFamily="49" charset="0"/>
              <a:buChar char="o"/>
            </a:pPr>
            <a:r>
              <a:rPr lang="en-US" dirty="0"/>
              <a:t>40% of college students admit to cheating on written assignments (Donald McCabe, Rutgers University)</a:t>
            </a:r>
          </a:p>
          <a:p>
            <a:pPr marL="0" indent="0">
              <a:buNone/>
            </a:pPr>
            <a:endParaRPr lang="en-US" dirty="0"/>
          </a:p>
        </p:txBody>
      </p:sp>
    </p:spTree>
    <p:extLst>
      <p:ext uri="{BB962C8B-B14F-4D97-AF65-F5344CB8AC3E}">
        <p14:creationId xmlns:p14="http://schemas.microsoft.com/office/powerpoint/2010/main" val="2143901145"/>
      </p:ext>
    </p:extLst>
  </p:cSld>
  <p:clrMapOvr>
    <a:masterClrMapping/>
  </p:clrMapOvr>
  <p:transition spd="slow">
    <p:cove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Why does it matter?</a:t>
            </a:r>
            <a:endParaRPr lang="en-US" dirty="0"/>
          </a:p>
        </p:txBody>
      </p:sp>
      <p:sp>
        <p:nvSpPr>
          <p:cNvPr id="3" name="Content Placeholder 2"/>
          <p:cNvSpPr>
            <a:spLocks noGrp="1"/>
          </p:cNvSpPr>
          <p:nvPr>
            <p:ph idx="1"/>
          </p:nvPr>
        </p:nvSpPr>
        <p:spPr/>
        <p:txBody>
          <a:bodyPr/>
          <a:lstStyle/>
          <a:p>
            <a:r>
              <a:rPr lang="en-US" dirty="0" smtClean="0"/>
              <a:t>When you plagiarize you run the risk of academic consequences</a:t>
            </a:r>
          </a:p>
          <a:p>
            <a:r>
              <a:rPr lang="en-US" dirty="0" smtClean="0"/>
              <a:t>When you plagiarize, you signal that you are not a trustworthy student, everything becomes suspect</a:t>
            </a:r>
          </a:p>
          <a:p>
            <a:r>
              <a:rPr lang="en-US" dirty="0" smtClean="0"/>
              <a:t>When you plagiarize, you rob yourself of knowledge—but isn’t gaining knowledge the reason you’re here?</a:t>
            </a:r>
            <a:endParaRPr lang="en-US" dirty="0"/>
          </a:p>
        </p:txBody>
      </p:sp>
    </p:spTree>
    <p:extLst>
      <p:ext uri="{BB962C8B-B14F-4D97-AF65-F5344CB8AC3E}">
        <p14:creationId xmlns:p14="http://schemas.microsoft.com/office/powerpoint/2010/main" val="384419242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drap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“But </a:t>
            </a:r>
            <a:r>
              <a:rPr lang="en-US" dirty="0"/>
              <a:t>research is too hard</a:t>
            </a:r>
            <a:r>
              <a:rPr lang="en-US" dirty="0" smtClean="0"/>
              <a:t>…”</a:t>
            </a:r>
            <a:endParaRPr lang="en-US" dirty="0"/>
          </a:p>
        </p:txBody>
      </p:sp>
      <p:sp>
        <p:nvSpPr>
          <p:cNvPr id="3" name="Text Placeholder 2"/>
          <p:cNvSpPr>
            <a:spLocks noGrp="1"/>
          </p:cNvSpPr>
          <p:nvPr>
            <p:ph type="body" idx="1"/>
          </p:nvPr>
        </p:nvSpPr>
        <p:spPr/>
        <p:txBody>
          <a:bodyPr/>
          <a:lstStyle/>
          <a:p>
            <a:r>
              <a:rPr lang="en-US" dirty="0"/>
              <a:t>It’s not hard, it just takes </a:t>
            </a:r>
            <a:r>
              <a:rPr lang="en-US" dirty="0" smtClean="0"/>
              <a:t>time</a:t>
            </a:r>
            <a:endParaRPr lang="en-US" dirty="0"/>
          </a:p>
        </p:txBody>
      </p:sp>
    </p:spTree>
    <p:extLst>
      <p:ext uri="{BB962C8B-B14F-4D97-AF65-F5344CB8AC3E}">
        <p14:creationId xmlns:p14="http://schemas.microsoft.com/office/powerpoint/2010/main" val="27513645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3 Steps to Avoid Plagiarism</a:t>
            </a:r>
            <a:endParaRPr lang="en-US" dirty="0"/>
          </a:p>
        </p:txBody>
      </p:sp>
      <p:sp>
        <p:nvSpPr>
          <p:cNvPr id="3" name="Content Placeholder 2"/>
          <p:cNvSpPr>
            <a:spLocks noGrp="1"/>
          </p:cNvSpPr>
          <p:nvPr>
            <p:ph idx="1"/>
          </p:nvPr>
        </p:nvSpPr>
        <p:spPr/>
        <p:txBody>
          <a:bodyPr/>
          <a:lstStyle/>
          <a:p>
            <a:r>
              <a:rPr lang="en-US" dirty="0" smtClean="0"/>
              <a:t>Researching</a:t>
            </a:r>
          </a:p>
          <a:p>
            <a:r>
              <a:rPr lang="en-US" dirty="0" smtClean="0"/>
              <a:t>Note-taking</a:t>
            </a:r>
          </a:p>
          <a:p>
            <a:r>
              <a:rPr lang="en-US" dirty="0" smtClean="0"/>
              <a:t>Documenting</a:t>
            </a:r>
            <a:endParaRPr lang="en-US" dirty="0"/>
          </a:p>
        </p:txBody>
      </p:sp>
    </p:spTree>
    <p:extLst>
      <p:ext uri="{BB962C8B-B14F-4D97-AF65-F5344CB8AC3E}">
        <p14:creationId xmlns:p14="http://schemas.microsoft.com/office/powerpoint/2010/main" val="3103770799"/>
      </p:ext>
    </p:extLst>
  </p:cSld>
  <p:clrMapOvr>
    <a:masterClrMapping/>
  </p:clrMapOvr>
  <mc:AlternateContent xmlns:mc="http://schemas.openxmlformats.org/markup-compatibility/2006" xmlns:p14="http://schemas.microsoft.com/office/powerpoint/2010/main">
    <mc:Choice Requires="p14">
      <p:transition spd="slow" p14:dur="1250">
        <p14:flip dir="r"/>
      </p:transition>
    </mc:Choice>
    <mc:Fallback xmlns="">
      <p:transition spd="slow">
        <p:fade/>
      </p:transition>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Quotable">
  <a:themeElements>
    <a:clrScheme name="Quotable">
      <a:dk1>
        <a:sysClr val="windowText" lastClr="000000"/>
      </a:dk1>
      <a:lt1>
        <a:sysClr val="window" lastClr="FFFFFF"/>
      </a:lt1>
      <a:dk2>
        <a:srgbClr val="212121"/>
      </a:dk2>
      <a:lt2>
        <a:srgbClr val="636363"/>
      </a:lt2>
      <a:accent1>
        <a:srgbClr val="F03B5E"/>
      </a:accent1>
      <a:accent2>
        <a:srgbClr val="DC6FEC"/>
      </a:accent2>
      <a:accent3>
        <a:srgbClr val="60B1F2"/>
      </a:accent3>
      <a:accent4>
        <a:srgbClr val="6AD5BB"/>
      </a:accent4>
      <a:accent5>
        <a:srgbClr val="E8AB4E"/>
      </a:accent5>
      <a:accent6>
        <a:srgbClr val="F56447"/>
      </a:accent6>
      <a:hlink>
        <a:srgbClr val="8F8F8F"/>
      </a:hlink>
      <a:folHlink>
        <a:srgbClr val="A5A5A5"/>
      </a:folHlink>
    </a:clrScheme>
    <a:fontScheme name="Quotable">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Quotable">
      <a:fillStyleLst>
        <a:solidFill>
          <a:schemeClr val="phClr"/>
        </a:solidFill>
        <a:gradFill rotWithShape="1">
          <a:gsLst>
            <a:gs pos="0">
              <a:schemeClr val="phClr">
                <a:tint val="80000"/>
                <a:lumMod val="105000"/>
              </a:schemeClr>
            </a:gs>
            <a:gs pos="100000">
              <a:schemeClr val="phClr">
                <a:tint val="90000"/>
              </a:schemeClr>
            </a:gs>
          </a:gsLst>
          <a:lin ang="5400000" scaled="0"/>
        </a:gradFill>
        <a:blipFill rotWithShape="1">
          <a:blip xmlns:r="http://schemas.openxmlformats.org/officeDocument/2006/relationships" r:embed="rId1">
            <a:duotone>
              <a:schemeClr val="phClr">
                <a:tint val="98000"/>
                <a:lumMod val="102000"/>
              </a:schemeClr>
              <a:schemeClr val="phClr">
                <a:shade val="98000"/>
                <a:lumMod val="98000"/>
              </a:schemeClr>
            </a:duotone>
          </a:blip>
          <a:tile tx="0" ty="0" sx="100000" sy="100000" flip="none" algn="tl"/>
        </a:blipFill>
      </a:fillStyleLst>
      <a:lnStyleLst>
        <a:ln w="9525" cap="rnd" cmpd="sng" algn="ctr">
          <a:solidFill>
            <a:schemeClr val="phClr"/>
          </a:solidFill>
          <a:prstDash val="solid"/>
        </a:ln>
        <a:ln w="15875" cap="rnd" cmpd="sng" algn="ctr">
          <a:solidFill>
            <a:schemeClr val="phClr"/>
          </a:solidFill>
          <a:prstDash val="solid"/>
        </a:ln>
        <a:ln w="25400" cap="rnd" cmpd="sng" algn="ctr">
          <a:solidFill>
            <a:schemeClr val="phClr"/>
          </a:solidFill>
          <a:prstDash val="solid"/>
        </a:ln>
      </a:lnStyleLst>
      <a:effectStyleLst>
        <a:effectStyle>
          <a:effectLst/>
        </a:effectStyle>
        <a:effectStyle>
          <a:effectLst/>
        </a:effectStyle>
        <a:effectStyle>
          <a:effectLst>
            <a:innerShdw blurRad="63500" dist="25400" dir="13500000">
              <a:srgbClr val="000000">
                <a:alpha val="75000"/>
              </a:srgbClr>
            </a:innerShdw>
          </a:effectLst>
        </a:effectStyle>
      </a:effectStyleLst>
      <a:bgFillStyleLst>
        <a:solidFill>
          <a:schemeClr val="phClr"/>
        </a:solidFill>
        <a:gradFill rotWithShape="1">
          <a:gsLst>
            <a:gs pos="0">
              <a:schemeClr val="phClr">
                <a:tint val="100000"/>
              </a:schemeClr>
            </a:gs>
            <a:gs pos="100000">
              <a:schemeClr val="phClr">
                <a:tint val="84000"/>
                <a:shade val="84000"/>
                <a:lumMod val="90000"/>
              </a:schemeClr>
            </a:gs>
          </a:gsLst>
          <a:lin ang="5400000" scaled="0"/>
        </a:gradFill>
        <a:gradFill rotWithShape="1">
          <a:gsLst>
            <a:gs pos="0">
              <a:schemeClr val="phClr">
                <a:tint val="84000"/>
                <a:shade val="90000"/>
                <a:satMod val="120000"/>
                <a:lumMod val="90000"/>
              </a:schemeClr>
            </a:gs>
            <a:gs pos="100000">
              <a:schemeClr val="phClr"/>
            </a:gs>
          </a:gsLst>
          <a:lin ang="5400000" scaled="0"/>
        </a:gradFill>
      </a:bgFillStyleLst>
    </a:fmtScheme>
  </a:themeElements>
  <a:objectDefaults/>
  <a:extraClrSchemeLst/>
  <a:extLst>
    <a:ext uri="{05A4C25C-085E-4340-85A3-A5531E510DB2}">
      <thm15:themeFamily xmlns:thm15="http://schemas.microsoft.com/office/thememl/2012/main" name="Quotable" id="{39EC5628-30ED-4578-ACD8-9820EDB8E15A}" vid="{ACECE1E4-636E-48DB-87ED-4A76DC93378F}"/>
    </a:ext>
  </a:extLst>
</a:theme>
</file>

<file path=docProps/app.xml><?xml version="1.0" encoding="utf-8"?>
<Properties xmlns="http://schemas.openxmlformats.org/officeDocument/2006/extended-properties" xmlns:vt="http://schemas.openxmlformats.org/officeDocument/2006/docPropsVTypes">
  <Template>TM03457503[[fn=Quotable]]</Template>
  <TotalTime>206</TotalTime>
  <Words>1266</Words>
  <Application>Microsoft Office PowerPoint</Application>
  <PresentationFormat>Widescreen</PresentationFormat>
  <Paragraphs>113</Paragraphs>
  <Slides>27</Slides>
  <Notes>0</Notes>
  <HiddenSlides>0</HiddenSlides>
  <MMClips>1</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27</vt:i4>
      </vt:variant>
    </vt:vector>
  </HeadingPairs>
  <TitlesOfParts>
    <vt:vector size="35" baseType="lpstr">
      <vt:lpstr>Arial</vt:lpstr>
      <vt:lpstr>Calibri</vt:lpstr>
      <vt:lpstr>Californian FB</vt:lpstr>
      <vt:lpstr>Century Gothic</vt:lpstr>
      <vt:lpstr>Courier New</vt:lpstr>
      <vt:lpstr>Times New Roman</vt:lpstr>
      <vt:lpstr>Wingdings 2</vt:lpstr>
      <vt:lpstr>Quotable</vt:lpstr>
      <vt:lpstr>DO THE WRITE THING!</vt:lpstr>
      <vt:lpstr>WHAT IS PLAGIARISM?</vt:lpstr>
      <vt:lpstr>LINKS TO VIDEOS IN THIS PRESENTATION ARE AVAILABLE ON THE SAME “WRITE PLACE” WEB PAGE  WHERE YOU FOUND THIS (see “Tutorials”)</vt:lpstr>
      <vt:lpstr>Signs of Plagiarism</vt:lpstr>
      <vt:lpstr>There’s a thin line between good use &amp; bad use of sources</vt:lpstr>
      <vt:lpstr>Are you a cheater?</vt:lpstr>
      <vt:lpstr>Why does it matter?</vt:lpstr>
      <vt:lpstr>“But research is too hard…”</vt:lpstr>
      <vt:lpstr>3 Steps to Avoid Plagiarism</vt:lpstr>
      <vt:lpstr>Researching</vt:lpstr>
      <vt:lpstr>Reading</vt:lpstr>
      <vt:lpstr>PowerPoint Presentation</vt:lpstr>
      <vt:lpstr>Note-taking </vt:lpstr>
      <vt:lpstr>Note-taking</vt:lpstr>
      <vt:lpstr>Bibliography?</vt:lpstr>
      <vt:lpstr>Research Log?</vt:lpstr>
      <vt:lpstr>Research Log Example</vt:lpstr>
      <vt:lpstr>Documenting</vt:lpstr>
      <vt:lpstr>  What do we mean by “cite”? </vt:lpstr>
      <vt:lpstr>        Plagiarism comes in all shapes and sizes!</vt:lpstr>
      <vt:lpstr>PowerPoint Presentation</vt:lpstr>
      <vt:lpstr>PowerPoint Presentation</vt:lpstr>
      <vt:lpstr>Do you know how to paraphrase?</vt:lpstr>
      <vt:lpstr>TEST YOUR KNOWLEDGE! IS THIS PLAGIARISM?</vt:lpstr>
      <vt:lpstr>  TEST YOUR KNOWLEDGE! IS THIS PLAGIARISM? </vt:lpstr>
      <vt:lpstr>TEST YOUR KNOWLEDGE! IS THIS PLAGIARISM? </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Kem Roper</dc:creator>
  <cp:lastModifiedBy>Kem Roper</cp:lastModifiedBy>
  <cp:revision>27</cp:revision>
  <dcterms:created xsi:type="dcterms:W3CDTF">2019-08-26T20:09:48Z</dcterms:created>
  <dcterms:modified xsi:type="dcterms:W3CDTF">2019-08-29T18:16:26Z</dcterms:modified>
</cp:coreProperties>
</file>