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304" r:id="rId2"/>
    <p:sldId id="295" r:id="rId3"/>
    <p:sldId id="305" r:id="rId4"/>
    <p:sldId id="292" r:id="rId5"/>
    <p:sldId id="270" r:id="rId6"/>
    <p:sldId id="279" r:id="rId7"/>
    <p:sldId id="280" r:id="rId8"/>
    <p:sldId id="284" r:id="rId9"/>
    <p:sldId id="271" r:id="rId10"/>
    <p:sldId id="296" r:id="rId11"/>
    <p:sldId id="275" r:id="rId12"/>
    <p:sldId id="272" r:id="rId13"/>
    <p:sldId id="273" r:id="rId14"/>
    <p:sldId id="297" r:id="rId15"/>
    <p:sldId id="274" r:id="rId16"/>
    <p:sldId id="276" r:id="rId17"/>
    <p:sldId id="299" r:id="rId18"/>
    <p:sldId id="298" r:id="rId19"/>
    <p:sldId id="287" r:id="rId20"/>
    <p:sldId id="288" r:id="rId21"/>
    <p:sldId id="289" r:id="rId22"/>
    <p:sldId id="293" r:id="rId23"/>
    <p:sldId id="300" r:id="rId24"/>
    <p:sldId id="286" r:id="rId25"/>
    <p:sldId id="277" r:id="rId26"/>
    <p:sldId id="301" r:id="rId27"/>
    <p:sldId id="278" r:id="rId28"/>
    <p:sldId id="302" r:id="rId29"/>
    <p:sldId id="261" r:id="rId30"/>
    <p:sldId id="262" r:id="rId31"/>
    <p:sldId id="303" r:id="rId32"/>
    <p:sldId id="263" r:id="rId33"/>
    <p:sldId id="264" r:id="rId34"/>
    <p:sldId id="291"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560" autoAdjust="0"/>
  </p:normalViewPr>
  <p:slideViewPr>
    <p:cSldViewPr>
      <p:cViewPr varScale="1">
        <p:scale>
          <a:sx n="105" d="100"/>
          <a:sy n="105" d="100"/>
        </p:scale>
        <p:origin x="1716" y="114"/>
      </p:cViewPr>
      <p:guideLst>
        <p:guide orient="horz" pos="2160"/>
        <p:guide pos="2880"/>
      </p:guideLst>
    </p:cSldViewPr>
  </p:slideViewPr>
  <p:outlineViewPr>
    <p:cViewPr>
      <p:scale>
        <a:sx n="33" d="100"/>
        <a:sy n="33" d="100"/>
      </p:scale>
      <p:origin x="0" y="45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26EF5574-8AB1-4FB7-8385-7EB895BF1ACB}"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38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5574-8AB1-4FB7-8385-7EB895BF1ACB}" type="slidenum">
              <a:rPr lang="en-US" smtClean="0"/>
              <a:t>‹#›</a:t>
            </a:fld>
            <a:endParaRPr lang="en-US" dirty="0"/>
          </a:p>
        </p:txBody>
      </p:sp>
    </p:spTree>
    <p:extLst>
      <p:ext uri="{BB962C8B-B14F-4D97-AF65-F5344CB8AC3E}">
        <p14:creationId xmlns:p14="http://schemas.microsoft.com/office/powerpoint/2010/main" val="37744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21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87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spTree>
    <p:extLst>
      <p:ext uri="{BB962C8B-B14F-4D97-AF65-F5344CB8AC3E}">
        <p14:creationId xmlns:p14="http://schemas.microsoft.com/office/powerpoint/2010/main" val="46783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139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6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47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40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spTree>
    <p:extLst>
      <p:ext uri="{BB962C8B-B14F-4D97-AF65-F5344CB8AC3E}">
        <p14:creationId xmlns:p14="http://schemas.microsoft.com/office/powerpoint/2010/main" val="342511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F5574-8AB1-4FB7-8385-7EB895BF1ACB}"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0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5574-8AB1-4FB7-8385-7EB895BF1ACB}" type="slidenum">
              <a:rPr lang="en-US" smtClean="0"/>
              <a:t>‹#›</a:t>
            </a:fld>
            <a:endParaRPr lang="en-US" dirty="0"/>
          </a:p>
        </p:txBody>
      </p:sp>
    </p:spTree>
    <p:extLst>
      <p:ext uri="{BB962C8B-B14F-4D97-AF65-F5344CB8AC3E}">
        <p14:creationId xmlns:p14="http://schemas.microsoft.com/office/powerpoint/2010/main" val="122125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F5574-8AB1-4FB7-8385-7EB895BF1ACB}"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27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F5574-8AB1-4FB7-8385-7EB895BF1ACB}"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58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F5574-8AB1-4FB7-8385-7EB895BF1ACB}" type="slidenum">
              <a:rPr lang="en-US" smtClean="0"/>
              <a:t>‹#›</a:t>
            </a:fld>
            <a:endParaRPr lang="en-US" dirty="0"/>
          </a:p>
        </p:txBody>
      </p:sp>
    </p:spTree>
    <p:extLst>
      <p:ext uri="{BB962C8B-B14F-4D97-AF65-F5344CB8AC3E}">
        <p14:creationId xmlns:p14="http://schemas.microsoft.com/office/powerpoint/2010/main" val="194307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5574-8AB1-4FB7-8385-7EB895BF1ACB}"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44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34914-8E28-466B-B1A5-E361F0267E28}"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F5574-8AB1-4FB7-8385-7EB895BF1ACB}" type="slidenum">
              <a:rPr lang="en-US" smtClean="0"/>
              <a:t>‹#›</a:t>
            </a:fld>
            <a:endParaRPr lang="en-US" dirty="0"/>
          </a:p>
        </p:txBody>
      </p:sp>
    </p:spTree>
    <p:extLst>
      <p:ext uri="{BB962C8B-B14F-4D97-AF65-F5344CB8AC3E}">
        <p14:creationId xmlns:p14="http://schemas.microsoft.com/office/powerpoint/2010/main" val="260788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234914-8E28-466B-B1A5-E361F0267E28}" type="datetimeFigureOut">
              <a:rPr lang="en-US" smtClean="0"/>
              <a:t>8/26/2020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39521437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132" y="3048000"/>
            <a:ext cx="6934199" cy="1177927"/>
          </a:xfrm>
        </p:spPr>
        <p:txBody>
          <a:bodyPr>
            <a:normAutofit fontScale="90000"/>
          </a:bodyPr>
          <a:lstStyle/>
          <a:p>
            <a:r>
              <a:rPr lang="en-US" dirty="0"/>
              <a:t>Making Something Out of Nothing!</a:t>
            </a:r>
            <a:br>
              <a:rPr lang="en-US" dirty="0"/>
            </a:br>
            <a:endParaRPr lang="en-US" dirty="0"/>
          </a:p>
        </p:txBody>
      </p:sp>
      <p:sp>
        <p:nvSpPr>
          <p:cNvPr id="3" name="Text Placeholder 2"/>
          <p:cNvSpPr>
            <a:spLocks noGrp="1"/>
          </p:cNvSpPr>
          <p:nvPr>
            <p:ph type="body" idx="1"/>
          </p:nvPr>
        </p:nvSpPr>
        <p:spPr/>
        <p:txBody>
          <a:bodyPr/>
          <a:lstStyle/>
          <a:p>
            <a:r>
              <a:rPr lang="en-US" dirty="0"/>
              <a:t>Finding the Words to fill the Page</a:t>
            </a:r>
          </a:p>
        </p:txBody>
      </p:sp>
      <p:sp>
        <p:nvSpPr>
          <p:cNvPr id="4" name="Rectangle 3"/>
          <p:cNvSpPr/>
          <p:nvPr/>
        </p:nvSpPr>
        <p:spPr>
          <a:xfrm>
            <a:off x="2362200" y="5334000"/>
            <a:ext cx="4572000" cy="646331"/>
          </a:xfrm>
          <a:prstGeom prst="rect">
            <a:avLst/>
          </a:prstGeom>
        </p:spPr>
        <p:txBody>
          <a:bodyPr>
            <a:spAutoFit/>
          </a:bodyPr>
          <a:lstStyle/>
          <a:p>
            <a:pPr algn="ctr"/>
            <a:r>
              <a:rPr lang="en-US" dirty="0" smtClean="0"/>
              <a:t>Dr</a:t>
            </a:r>
            <a:r>
              <a:rPr lang="en-US" dirty="0"/>
              <a:t>. Kem Roper, </a:t>
            </a:r>
            <a:r>
              <a:rPr lang="en-US" dirty="0" smtClean="0"/>
              <a:t>Director</a:t>
            </a:r>
          </a:p>
          <a:p>
            <a:pPr algn="ctr"/>
            <a:r>
              <a:rPr lang="en-US" dirty="0" smtClean="0"/>
              <a:t>June 18, 2020</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975360"/>
            <a:ext cx="3048000" cy="2057400"/>
          </a:xfrm>
          <a:prstGeom prst="rect">
            <a:avLst/>
          </a:prstGeom>
        </p:spPr>
      </p:pic>
    </p:spTree>
    <p:extLst>
      <p:ext uri="{BB962C8B-B14F-4D97-AF65-F5344CB8AC3E}">
        <p14:creationId xmlns:p14="http://schemas.microsoft.com/office/powerpoint/2010/main" val="251551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1: think and free write</a:t>
            </a:r>
          </a:p>
        </p:txBody>
      </p:sp>
      <p:sp>
        <p:nvSpPr>
          <p:cNvPr id="3" name="Content Placeholder 2"/>
          <p:cNvSpPr>
            <a:spLocks noGrp="1"/>
          </p:cNvSpPr>
          <p:nvPr>
            <p:ph idx="1"/>
          </p:nvPr>
        </p:nvSpPr>
        <p:spPr/>
        <p:txBody>
          <a:bodyPr/>
          <a:lstStyle/>
          <a:p>
            <a:pPr>
              <a:buClr>
                <a:schemeClr val="accent5"/>
              </a:buClr>
            </a:pPr>
            <a:r>
              <a:rPr lang="en-US" dirty="0" smtClean="0"/>
              <a:t>What does the assignment require?</a:t>
            </a:r>
          </a:p>
          <a:p>
            <a:pPr>
              <a:buClr>
                <a:schemeClr val="accent5"/>
              </a:buClr>
            </a:pPr>
            <a:r>
              <a:rPr lang="en-US" dirty="0" smtClean="0"/>
              <a:t>What questions must be answered or what information included? </a:t>
            </a:r>
          </a:p>
          <a:p>
            <a:pPr marL="0" indent="0">
              <a:buNone/>
            </a:pPr>
            <a:r>
              <a:rPr lang="en-US" b="1" dirty="0" smtClean="0">
                <a:solidFill>
                  <a:schemeClr val="accent5"/>
                </a:solidFill>
              </a:rPr>
              <a:t>Gather what you need…</a:t>
            </a:r>
          </a:p>
          <a:p>
            <a:pPr>
              <a:buClr>
                <a:schemeClr val="accent5"/>
              </a:buClr>
            </a:pPr>
            <a:r>
              <a:rPr lang="en-US" dirty="0" smtClean="0"/>
              <a:t>If you’re doing research, look for sources that will help to answer these questions</a:t>
            </a:r>
          </a:p>
          <a:p>
            <a:pPr marL="0" indent="0" algn="ctr">
              <a:buNone/>
            </a:pPr>
            <a:r>
              <a:rPr lang="en-US" dirty="0" smtClean="0">
                <a:solidFill>
                  <a:schemeClr val="accent5"/>
                </a:solidFill>
              </a:rPr>
              <a:t>BUT YOU ANSWER THE QUESTIONS FIRST!</a:t>
            </a:r>
            <a:endParaRPr lang="en-US" dirty="0">
              <a:solidFill>
                <a:schemeClr val="accent5"/>
              </a:solidFill>
            </a:endParaRPr>
          </a:p>
        </p:txBody>
      </p:sp>
    </p:spTree>
    <p:extLst>
      <p:ext uri="{BB962C8B-B14F-4D97-AF65-F5344CB8AC3E}">
        <p14:creationId xmlns:p14="http://schemas.microsoft.com/office/powerpoint/2010/main" val="296042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you’re doing research…</a:t>
            </a:r>
            <a:endParaRPr lang="en-US" dirty="0"/>
          </a:p>
        </p:txBody>
      </p:sp>
      <p:sp>
        <p:nvSpPr>
          <p:cNvPr id="3" name="Content Placeholder 2"/>
          <p:cNvSpPr>
            <a:spLocks noGrp="1"/>
          </p:cNvSpPr>
          <p:nvPr>
            <p:ph idx="1"/>
          </p:nvPr>
        </p:nvSpPr>
        <p:spPr/>
        <p:txBody>
          <a:bodyPr/>
          <a:lstStyle/>
          <a:p>
            <a:pPr>
              <a:buClr>
                <a:schemeClr val="accent5"/>
              </a:buClr>
            </a:pPr>
            <a:r>
              <a:rPr lang="en-US" dirty="0"/>
              <a:t>You’re question to yourself should be: how does this information compare to what I already know?</a:t>
            </a:r>
          </a:p>
          <a:p>
            <a:pPr>
              <a:buClr>
                <a:schemeClr val="accent5"/>
              </a:buClr>
            </a:pPr>
            <a:r>
              <a:rPr lang="en-US" dirty="0"/>
              <a:t>Does it confirm, refute or enrich my understanding of this topic?</a:t>
            </a:r>
          </a:p>
          <a:p>
            <a:pPr>
              <a:buClr>
                <a:schemeClr val="accent5"/>
              </a:buClr>
            </a:pPr>
            <a:r>
              <a:rPr lang="en-US" dirty="0"/>
              <a:t>Write down your answers to these questions!</a:t>
            </a:r>
          </a:p>
          <a:p>
            <a:endParaRPr lang="en-US" dirty="0"/>
          </a:p>
        </p:txBody>
      </p:sp>
    </p:spTree>
    <p:extLst>
      <p:ext uri="{BB962C8B-B14F-4D97-AF65-F5344CB8AC3E}">
        <p14:creationId xmlns:p14="http://schemas.microsoft.com/office/powerpoint/2010/main" val="318972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1: </a:t>
            </a:r>
            <a:r>
              <a:rPr lang="en-US" dirty="0" smtClean="0"/>
              <a:t>techniques</a:t>
            </a:r>
            <a:endParaRPr lang="en-US" dirty="0"/>
          </a:p>
        </p:txBody>
      </p:sp>
      <p:sp>
        <p:nvSpPr>
          <p:cNvPr id="3" name="Content Placeholder 2"/>
          <p:cNvSpPr>
            <a:spLocks noGrp="1"/>
          </p:cNvSpPr>
          <p:nvPr>
            <p:ph idx="1"/>
          </p:nvPr>
        </p:nvSpPr>
        <p:spPr/>
        <p:txBody>
          <a:bodyPr>
            <a:normAutofit lnSpcReduction="10000"/>
          </a:bodyPr>
          <a:lstStyle/>
          <a:p>
            <a:pPr>
              <a:buClr>
                <a:schemeClr val="accent5"/>
              </a:buClr>
            </a:pPr>
            <a:r>
              <a:rPr lang="en-US" dirty="0" smtClean="0"/>
              <a:t>Free-writing</a:t>
            </a:r>
          </a:p>
          <a:p>
            <a:pPr>
              <a:buClr>
                <a:schemeClr val="accent5"/>
              </a:buClr>
            </a:pPr>
            <a:r>
              <a:rPr lang="en-US" dirty="0" smtClean="0"/>
              <a:t>Listing (or clustering)</a:t>
            </a:r>
          </a:p>
          <a:p>
            <a:pPr>
              <a:buClr>
                <a:schemeClr val="accent5"/>
              </a:buClr>
            </a:pPr>
            <a:r>
              <a:rPr lang="en-US" dirty="0" smtClean="0"/>
              <a:t>Speaking into recorder</a:t>
            </a:r>
          </a:p>
          <a:p>
            <a:pPr>
              <a:buClr>
                <a:schemeClr val="accent5"/>
              </a:buClr>
            </a:pPr>
            <a:r>
              <a:rPr lang="en-US" dirty="0" smtClean="0"/>
              <a:t>Conversing </a:t>
            </a:r>
          </a:p>
          <a:p>
            <a:pPr marL="109728" indent="0">
              <a:buNone/>
            </a:pPr>
            <a:r>
              <a:rPr lang="en-US" b="1" dirty="0">
                <a:solidFill>
                  <a:schemeClr val="accent5"/>
                </a:solidFill>
              </a:rPr>
              <a:t>Generate Ideas:</a:t>
            </a:r>
          </a:p>
          <a:p>
            <a:pPr>
              <a:buClr>
                <a:schemeClr val="accent5"/>
              </a:buClr>
            </a:pPr>
            <a:r>
              <a:rPr lang="en-US" dirty="0"/>
              <a:t>5Ws (journalist questions)</a:t>
            </a:r>
          </a:p>
          <a:p>
            <a:pPr>
              <a:buClr>
                <a:schemeClr val="accent5"/>
              </a:buClr>
            </a:pPr>
            <a:r>
              <a:rPr lang="en-US" dirty="0"/>
              <a:t>5 Senses (Look, Touch, Taste, Feel, Smell)</a:t>
            </a:r>
          </a:p>
          <a:p>
            <a:endParaRPr lang="en-US" dirty="0"/>
          </a:p>
        </p:txBody>
      </p:sp>
    </p:spTree>
    <p:extLst>
      <p:ext uri="{BB962C8B-B14F-4D97-AF65-F5344CB8AC3E}">
        <p14:creationId xmlns:p14="http://schemas.microsoft.com/office/powerpoint/2010/main" val="2429533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3" name="Picture 2" descr="Azhar's Reflections: My e-dventures of Writ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55" y="2743200"/>
            <a:ext cx="3678777" cy="2895600"/>
          </a:xfrm>
          <a:prstGeom prst="rect">
            <a:avLst/>
          </a:prstGeom>
        </p:spPr>
      </p:pic>
      <p:sp>
        <p:nvSpPr>
          <p:cNvPr id="4" name="TextBox 3"/>
          <p:cNvSpPr txBox="1"/>
          <p:nvPr/>
        </p:nvSpPr>
        <p:spPr>
          <a:xfrm>
            <a:off x="4576232" y="2514600"/>
            <a:ext cx="3653368" cy="1015663"/>
          </a:xfrm>
          <a:prstGeom prst="rect">
            <a:avLst/>
          </a:prstGeom>
          <a:noFill/>
        </p:spPr>
        <p:txBody>
          <a:bodyPr wrap="square" rtlCol="0">
            <a:spAutoFit/>
          </a:bodyPr>
          <a:lstStyle/>
          <a:p>
            <a:pPr algn="ctr"/>
            <a:r>
              <a:rPr lang="en-US" sz="2000" b="1" dirty="0" smtClean="0"/>
              <a:t>I’ll set the timer and for the next 5 minutes practice one of the Day 1 writing techniques</a:t>
            </a:r>
            <a:endParaRPr lang="en-US" sz="2000" b="1" dirty="0"/>
          </a:p>
        </p:txBody>
      </p:sp>
      <p:sp>
        <p:nvSpPr>
          <p:cNvPr id="5" name="Rectangle 4"/>
          <p:cNvSpPr/>
          <p:nvPr/>
        </p:nvSpPr>
        <p:spPr>
          <a:xfrm>
            <a:off x="5638800" y="3530263"/>
            <a:ext cx="2057400" cy="2308324"/>
          </a:xfrm>
          <a:prstGeom prst="rect">
            <a:avLst/>
          </a:prstGeom>
        </p:spPr>
        <p:txBody>
          <a:bodyPr wrap="square">
            <a:spAutoFit/>
          </a:bodyPr>
          <a:lstStyle/>
          <a:p>
            <a:pPr marL="285750" indent="-285750">
              <a:buFont typeface="Arial" panose="020B0604020202020204" pitchFamily="34" charset="0"/>
              <a:buChar char="•"/>
            </a:pPr>
            <a:r>
              <a:rPr lang="en-US" dirty="0"/>
              <a:t>Free-writing</a:t>
            </a:r>
          </a:p>
          <a:p>
            <a:pPr marL="285750" indent="-285750">
              <a:buFont typeface="Arial" panose="020B0604020202020204" pitchFamily="34" charset="0"/>
              <a:buChar char="•"/>
            </a:pPr>
            <a:r>
              <a:rPr lang="en-US" dirty="0"/>
              <a:t>Listing (or clustering)</a:t>
            </a:r>
          </a:p>
          <a:p>
            <a:pPr marL="285750" indent="-285750">
              <a:buFont typeface="Arial" panose="020B0604020202020204" pitchFamily="34" charset="0"/>
              <a:buChar char="•"/>
            </a:pPr>
            <a:r>
              <a:rPr lang="en-US" dirty="0" smtClean="0"/>
              <a:t>5Ws </a:t>
            </a:r>
            <a:r>
              <a:rPr lang="en-US" dirty="0"/>
              <a:t>(journalist questions)</a:t>
            </a:r>
          </a:p>
          <a:p>
            <a:pPr marL="285750" indent="-285750">
              <a:buFont typeface="Arial" panose="020B0604020202020204" pitchFamily="34" charset="0"/>
              <a:buChar char="•"/>
            </a:pPr>
            <a:r>
              <a:rPr lang="en-US" dirty="0"/>
              <a:t>5 Senses (Look, Touch, Taste, Feel, Smell)</a:t>
            </a:r>
          </a:p>
        </p:txBody>
      </p:sp>
    </p:spTree>
    <p:extLst>
      <p:ext uri="{BB962C8B-B14F-4D97-AF65-F5344CB8AC3E}">
        <p14:creationId xmlns:p14="http://schemas.microsoft.com/office/powerpoint/2010/main" val="33134102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Day 2: read, think, write &amp; re-write</a:t>
            </a:r>
          </a:p>
        </p:txBody>
      </p:sp>
      <p:sp>
        <p:nvSpPr>
          <p:cNvPr id="3" name="Content Placeholder 2"/>
          <p:cNvSpPr txBox="1">
            <a:spLocks/>
          </p:cNvSpPr>
          <p:nvPr/>
        </p:nvSpPr>
        <p:spPr>
          <a:xfrm>
            <a:off x="864382" y="2489200"/>
            <a:ext cx="6984218" cy="353060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chemeClr val="accent5"/>
              </a:buClr>
            </a:pPr>
            <a:r>
              <a:rPr lang="en-US" dirty="0" smtClean="0"/>
              <a:t>Read what you wrote on Day 1</a:t>
            </a:r>
          </a:p>
          <a:p>
            <a:pPr>
              <a:buClr>
                <a:schemeClr val="accent5"/>
              </a:buClr>
            </a:pPr>
            <a:r>
              <a:rPr lang="en-US" dirty="0" smtClean="0"/>
              <a:t>Think about it. What can you add?</a:t>
            </a:r>
          </a:p>
          <a:p>
            <a:pPr>
              <a:buClr>
                <a:schemeClr val="accent5"/>
              </a:buClr>
            </a:pPr>
            <a:r>
              <a:rPr lang="en-US" dirty="0" smtClean="0"/>
              <a:t>What should you change?</a:t>
            </a:r>
          </a:p>
          <a:p>
            <a:pPr>
              <a:buClr>
                <a:schemeClr val="accent5"/>
              </a:buClr>
            </a:pPr>
            <a:r>
              <a:rPr lang="en-US" dirty="0" smtClean="0"/>
              <a:t>Do your responses answer the important questions?</a:t>
            </a:r>
          </a:p>
          <a:p>
            <a:pPr>
              <a:buClr>
                <a:schemeClr val="accent5"/>
              </a:buClr>
            </a:pPr>
            <a:r>
              <a:rPr lang="en-US" dirty="0" smtClean="0"/>
              <a:t>What is missing? </a:t>
            </a:r>
          </a:p>
          <a:p>
            <a:pPr>
              <a:buClr>
                <a:schemeClr val="accent5"/>
              </a:buClr>
            </a:pPr>
            <a:r>
              <a:rPr lang="en-US" dirty="0" smtClean="0"/>
              <a:t>Which questions can you not answer?</a:t>
            </a:r>
          </a:p>
          <a:p>
            <a:pPr marL="109728" indent="0">
              <a:buFont typeface="Arial"/>
              <a:buNone/>
            </a:pPr>
            <a:endParaRPr lang="en-US" dirty="0" smtClean="0"/>
          </a:p>
        </p:txBody>
      </p:sp>
    </p:spTree>
    <p:extLst>
      <p:ext uri="{BB962C8B-B14F-4D97-AF65-F5344CB8AC3E}">
        <p14:creationId xmlns:p14="http://schemas.microsoft.com/office/powerpoint/2010/main" val="8988642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2: </a:t>
            </a:r>
            <a:r>
              <a:rPr lang="en-US" dirty="0"/>
              <a:t>read, think, write &amp; re-write</a:t>
            </a:r>
          </a:p>
        </p:txBody>
      </p:sp>
      <p:sp>
        <p:nvSpPr>
          <p:cNvPr id="3" name="Content Placeholder 2"/>
          <p:cNvSpPr>
            <a:spLocks noGrp="1"/>
          </p:cNvSpPr>
          <p:nvPr>
            <p:ph idx="1"/>
          </p:nvPr>
        </p:nvSpPr>
        <p:spPr>
          <a:xfrm>
            <a:off x="864382" y="2489200"/>
            <a:ext cx="6984218" cy="3530600"/>
          </a:xfrm>
        </p:spPr>
        <p:txBody>
          <a:bodyPr>
            <a:normAutofit/>
          </a:bodyPr>
          <a:lstStyle/>
          <a:p>
            <a:pPr>
              <a:buClr>
                <a:schemeClr val="accent5"/>
              </a:buClr>
            </a:pPr>
            <a:r>
              <a:rPr lang="en-US" sz="2400" dirty="0" smtClean="0"/>
              <a:t>If you’re writing a research paper, the questions that you can’t answer should point you to the resources you need to look for</a:t>
            </a:r>
          </a:p>
          <a:p>
            <a:pPr>
              <a:buClr>
                <a:schemeClr val="accent5"/>
              </a:buClr>
            </a:pPr>
            <a:r>
              <a:rPr lang="en-US" sz="2400" dirty="0" smtClean="0"/>
              <a:t>Spend some time </a:t>
            </a:r>
            <a:r>
              <a:rPr lang="en-US" sz="2400" b="1" u="sng" dirty="0" smtClean="0"/>
              <a:t>reading &amp; taking notes </a:t>
            </a:r>
            <a:r>
              <a:rPr lang="en-US" sz="2400" dirty="0" smtClean="0"/>
              <a:t>on the reading (Go to the “Write Place” website </a:t>
            </a:r>
            <a:r>
              <a:rPr lang="en-US" dirty="0" smtClean="0"/>
              <a:t>“Tutorials”</a:t>
            </a:r>
            <a:r>
              <a:rPr lang="en-US" sz="2400" dirty="0" smtClean="0"/>
              <a:t>)</a:t>
            </a:r>
          </a:p>
          <a:p>
            <a:pPr>
              <a:buClr>
                <a:schemeClr val="accent5"/>
              </a:buClr>
            </a:pPr>
            <a:r>
              <a:rPr lang="en-US" sz="2400" dirty="0" smtClean="0"/>
              <a:t>If you have a long research paper to write, your “day 2” may need to stretch out to day, 3, 4 and 5!</a:t>
            </a:r>
          </a:p>
          <a:p>
            <a:pPr marL="109728" indent="0">
              <a:buNone/>
            </a:pPr>
            <a:endParaRPr lang="en-US" dirty="0" smtClean="0"/>
          </a:p>
        </p:txBody>
      </p:sp>
    </p:spTree>
    <p:extLst>
      <p:ext uri="{BB962C8B-B14F-4D97-AF65-F5344CB8AC3E}">
        <p14:creationId xmlns:p14="http://schemas.microsoft.com/office/powerpoint/2010/main" val="10736702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Day 2: read, think, write &amp; re-write</a:t>
            </a:r>
          </a:p>
        </p:txBody>
      </p:sp>
      <p:sp>
        <p:nvSpPr>
          <p:cNvPr id="3" name="Content Placeholder 2"/>
          <p:cNvSpPr>
            <a:spLocks noGrp="1"/>
          </p:cNvSpPr>
          <p:nvPr>
            <p:ph idx="1"/>
          </p:nvPr>
        </p:nvSpPr>
        <p:spPr/>
        <p:txBody>
          <a:bodyPr>
            <a:normAutofit fontScale="92500" lnSpcReduction="10000"/>
          </a:bodyPr>
          <a:lstStyle/>
          <a:p>
            <a:pPr marL="109728" indent="0">
              <a:buNone/>
            </a:pPr>
            <a:r>
              <a:rPr lang="en-US" dirty="0" smtClean="0"/>
              <a:t>If you’re not doing research or once you’ve read and taken notes on your reading…</a:t>
            </a:r>
          </a:p>
          <a:p>
            <a:pPr marL="624078" indent="-514350">
              <a:buClr>
                <a:schemeClr val="accent5"/>
              </a:buClr>
              <a:buFont typeface="+mj-lt"/>
              <a:buAutoNum type="arabicPeriod"/>
            </a:pPr>
            <a:r>
              <a:rPr lang="en-US" dirty="0" smtClean="0"/>
              <a:t>Think about what you have written and how it can be structured</a:t>
            </a:r>
          </a:p>
          <a:p>
            <a:pPr marL="624078" indent="-514350">
              <a:buClr>
                <a:schemeClr val="accent5"/>
              </a:buClr>
              <a:buFont typeface="+mj-lt"/>
              <a:buAutoNum type="arabicPeriod"/>
            </a:pPr>
            <a:r>
              <a:rPr lang="en-US" dirty="0" smtClean="0"/>
              <a:t>If there are questions you can’t answer, include the limitations in your writing or shift your focus to what you do know</a:t>
            </a:r>
          </a:p>
          <a:p>
            <a:pPr marL="624078" indent="-514350">
              <a:buClr>
                <a:schemeClr val="accent5"/>
              </a:buClr>
              <a:buFont typeface="+mj-lt"/>
              <a:buAutoNum type="arabicPeriod"/>
            </a:pPr>
            <a:r>
              <a:rPr lang="en-US" dirty="0" smtClean="0"/>
              <a:t>To </a:t>
            </a:r>
            <a:r>
              <a:rPr lang="en-US" dirty="0"/>
              <a:t>determine what to keep and what to toss, consider your purpose and audience </a:t>
            </a:r>
          </a:p>
          <a:p>
            <a:endParaRPr lang="en-US" dirty="0"/>
          </a:p>
        </p:txBody>
      </p:sp>
    </p:spTree>
    <p:extLst>
      <p:ext uri="{BB962C8B-B14F-4D97-AF65-F5344CB8AC3E}">
        <p14:creationId xmlns:p14="http://schemas.microsoft.com/office/powerpoint/2010/main" val="5441734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Day 2: read, think, write &amp; re-write</a:t>
            </a:r>
          </a:p>
        </p:txBody>
      </p:sp>
      <p:sp>
        <p:nvSpPr>
          <p:cNvPr id="3" name="Content Placeholder 2"/>
          <p:cNvSpPr>
            <a:spLocks noGrp="1"/>
          </p:cNvSpPr>
          <p:nvPr>
            <p:ph idx="1"/>
          </p:nvPr>
        </p:nvSpPr>
        <p:spPr/>
        <p:txBody>
          <a:bodyPr/>
          <a:lstStyle/>
          <a:p>
            <a:endParaRPr lang="en-US" dirty="0" smtClean="0"/>
          </a:p>
          <a:p>
            <a:pPr>
              <a:buClr>
                <a:schemeClr val="accent5"/>
              </a:buClr>
            </a:pPr>
            <a:r>
              <a:rPr lang="en-US" dirty="0" smtClean="0">
                <a:solidFill>
                  <a:schemeClr val="tx1"/>
                </a:solidFill>
              </a:rPr>
              <a:t>This might be where some of you get stuck!</a:t>
            </a:r>
          </a:p>
          <a:p>
            <a:pPr>
              <a:buClr>
                <a:schemeClr val="accent5"/>
              </a:buClr>
            </a:pPr>
            <a:r>
              <a:rPr lang="en-US" dirty="0" smtClean="0">
                <a:solidFill>
                  <a:schemeClr val="tx1"/>
                </a:solidFill>
              </a:rPr>
              <a:t>You’ve explored the topic, written what was on your mind and you still only have 2-3 pages of what should be a longer essay</a:t>
            </a:r>
          </a:p>
          <a:p>
            <a:pPr marL="0" indent="0" algn="ctr">
              <a:buNone/>
            </a:pPr>
            <a:r>
              <a:rPr lang="en-US" dirty="0" smtClean="0"/>
              <a:t>NOW WHAT?</a:t>
            </a:r>
            <a:endParaRPr lang="en-US" dirty="0"/>
          </a:p>
        </p:txBody>
      </p:sp>
    </p:spTree>
    <p:extLst>
      <p:ext uri="{BB962C8B-B14F-4D97-AF65-F5344CB8AC3E}">
        <p14:creationId xmlns:p14="http://schemas.microsoft.com/office/powerpoint/2010/main" val="429028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“Say More?”</a:t>
            </a:r>
          </a:p>
        </p:txBody>
      </p:sp>
      <p:sp>
        <p:nvSpPr>
          <p:cNvPr id="3" name="Content Placeholder 2"/>
          <p:cNvSpPr>
            <a:spLocks noGrp="1"/>
          </p:cNvSpPr>
          <p:nvPr>
            <p:ph idx="1"/>
          </p:nvPr>
        </p:nvSpPr>
        <p:spPr/>
        <p:txBody>
          <a:bodyPr/>
          <a:lstStyle/>
          <a:p>
            <a:pPr>
              <a:buClr>
                <a:schemeClr val="accent5"/>
              </a:buClr>
            </a:pPr>
            <a:r>
              <a:rPr lang="en-US" dirty="0" smtClean="0"/>
              <a:t>If you’re writing a research paper, “saying more” is fairly easy because you must balance what you say with what “they” which often provides many opportunities to elaborate.</a:t>
            </a:r>
          </a:p>
          <a:p>
            <a:pPr>
              <a:buClr>
                <a:schemeClr val="accent5"/>
              </a:buClr>
            </a:pPr>
            <a:r>
              <a:rPr lang="en-US" dirty="0" smtClean="0"/>
              <a:t>For more on responding to sources, attend our upcoming workshop on “Writing the Lit. Review”</a:t>
            </a:r>
            <a:endParaRPr lang="en-US" dirty="0"/>
          </a:p>
        </p:txBody>
      </p:sp>
    </p:spTree>
    <p:extLst>
      <p:ext uri="{BB962C8B-B14F-4D97-AF65-F5344CB8AC3E}">
        <p14:creationId xmlns:p14="http://schemas.microsoft.com/office/powerpoint/2010/main" val="202179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“Say More?”</a:t>
            </a:r>
            <a:endParaRPr lang="en-US" dirty="0"/>
          </a:p>
        </p:txBody>
      </p:sp>
      <p:sp>
        <p:nvSpPr>
          <p:cNvPr id="3" name="Content Placeholder 2"/>
          <p:cNvSpPr>
            <a:spLocks noGrp="1"/>
          </p:cNvSpPr>
          <p:nvPr>
            <p:ph idx="1"/>
          </p:nvPr>
        </p:nvSpPr>
        <p:spPr>
          <a:xfrm>
            <a:off x="864382" y="2489200"/>
            <a:ext cx="7289018" cy="3530600"/>
          </a:xfrm>
        </p:spPr>
        <p:txBody>
          <a:bodyPr>
            <a:normAutofit/>
          </a:bodyPr>
          <a:lstStyle/>
          <a:p>
            <a:pPr marL="0" indent="0" algn="ctr">
              <a:buNone/>
            </a:pPr>
            <a:r>
              <a:rPr lang="en-US" sz="2400" dirty="0" smtClean="0"/>
              <a:t>Whether your writing a research paper or not, try this!</a:t>
            </a:r>
          </a:p>
          <a:p>
            <a:pPr>
              <a:buClr>
                <a:schemeClr val="accent5"/>
              </a:buClr>
            </a:pPr>
            <a:r>
              <a:rPr lang="en-US" sz="2400" dirty="0" smtClean="0"/>
              <a:t>Think about the main point that you want to make</a:t>
            </a:r>
          </a:p>
          <a:p>
            <a:pPr>
              <a:buClr>
                <a:schemeClr val="accent5"/>
              </a:buClr>
            </a:pPr>
            <a:r>
              <a:rPr lang="en-US" sz="2400" dirty="0" smtClean="0"/>
              <a:t>Can you find a working thesis in your draft so far?</a:t>
            </a:r>
          </a:p>
          <a:p>
            <a:pPr>
              <a:buClr>
                <a:schemeClr val="accent5"/>
              </a:buClr>
            </a:pPr>
            <a:r>
              <a:rPr lang="en-US" sz="2400" dirty="0" smtClean="0"/>
              <a:t>Take one statement that asserts a point/perspective and follow the S.E.E.I formula to develop</a:t>
            </a:r>
            <a:endParaRPr lang="en-US" sz="2400" dirty="0"/>
          </a:p>
        </p:txBody>
      </p:sp>
    </p:spTree>
    <p:extLst>
      <p:ext uri="{BB962C8B-B14F-4D97-AF65-F5344CB8AC3E}">
        <p14:creationId xmlns:p14="http://schemas.microsoft.com/office/powerpoint/2010/main" val="20473214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2490135"/>
            <a:ext cx="3242735" cy="3444997"/>
          </a:xfrm>
        </p:spPr>
        <p:txBody>
          <a:bodyPr/>
          <a:lstStyle/>
          <a:p>
            <a:pPr marL="0" indent="0" algn="ctr">
              <a:buNone/>
            </a:pPr>
            <a:r>
              <a:rPr lang="en-US" b="1" dirty="0" smtClean="0">
                <a:solidFill>
                  <a:schemeClr val="accent5"/>
                </a:solidFill>
              </a:rPr>
              <a:t>WHAT IT’S </a:t>
            </a:r>
            <a:r>
              <a:rPr lang="en-US" b="1" u="dbl" dirty="0" smtClean="0">
                <a:solidFill>
                  <a:schemeClr val="accent4"/>
                </a:solidFill>
              </a:rPr>
              <a:t>NOT</a:t>
            </a:r>
          </a:p>
          <a:p>
            <a:pPr marL="0" indent="0" algn="ctr">
              <a:buNone/>
            </a:pPr>
            <a:endParaRPr lang="en-US" b="1" dirty="0" smtClean="0"/>
          </a:p>
          <a:p>
            <a:pPr marL="0" indent="0" algn="ctr">
              <a:buNone/>
            </a:pPr>
            <a:endParaRPr lang="en-US" b="1" dirty="0" smtClean="0"/>
          </a:p>
          <a:p>
            <a:pPr marL="0" indent="0" algn="ctr">
              <a:buNone/>
            </a:pPr>
            <a:endParaRPr lang="en-US" b="1" dirty="0"/>
          </a:p>
          <a:p>
            <a:pPr marL="0" indent="0" algn="ctr">
              <a:buNone/>
            </a:pPr>
            <a:r>
              <a:rPr lang="en-US" b="1" dirty="0" smtClean="0">
                <a:solidFill>
                  <a:schemeClr val="accent5"/>
                </a:solidFill>
              </a:rPr>
              <a:t>Linear</a:t>
            </a:r>
          </a:p>
          <a:p>
            <a:pPr marL="0" indent="0" algn="ctr">
              <a:buNone/>
            </a:pPr>
            <a:r>
              <a:rPr lang="en-US" dirty="0" smtClean="0"/>
              <a:t>intro, body, conclusion</a:t>
            </a:r>
            <a:endParaRPr lang="en-US" dirty="0"/>
          </a:p>
        </p:txBody>
      </p:sp>
      <p:sp>
        <p:nvSpPr>
          <p:cNvPr id="4" name="Title 1"/>
          <p:cNvSpPr>
            <a:spLocks noGrp="1"/>
          </p:cNvSpPr>
          <p:nvPr>
            <p:ph type="title"/>
          </p:nvPr>
        </p:nvSpPr>
        <p:spPr/>
        <p:txBody>
          <a:bodyPr/>
          <a:lstStyle/>
          <a:p>
            <a:r>
              <a:rPr lang="en-US" dirty="0" smtClean="0"/>
              <a:t>What do we mean by “Process”?</a:t>
            </a:r>
            <a:endParaRPr lang="en-US" dirty="0"/>
          </a:p>
        </p:txBody>
      </p:sp>
      <p:sp>
        <p:nvSpPr>
          <p:cNvPr id="5" name="Content Placeholder 2"/>
          <p:cNvSpPr txBox="1">
            <a:spLocks/>
          </p:cNvSpPr>
          <p:nvPr/>
        </p:nvSpPr>
        <p:spPr>
          <a:xfrm>
            <a:off x="5334000" y="2490136"/>
            <a:ext cx="2971800" cy="354566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b="1" dirty="0" smtClean="0">
                <a:solidFill>
                  <a:schemeClr val="accent5"/>
                </a:solidFill>
              </a:rPr>
              <a:t>WHAT IT </a:t>
            </a:r>
            <a:r>
              <a:rPr lang="en-US" b="1" u="dbl" dirty="0" smtClean="0">
                <a:solidFill>
                  <a:schemeClr val="accent5"/>
                </a:solidFill>
              </a:rPr>
              <a:t>IS</a:t>
            </a:r>
          </a:p>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r>
              <a:rPr lang="en-US" b="1" dirty="0" smtClean="0">
                <a:solidFill>
                  <a:schemeClr val="accent5"/>
                </a:solidFill>
              </a:rPr>
              <a:t>Recursive</a:t>
            </a:r>
          </a:p>
          <a:p>
            <a:pPr marL="0" indent="0" algn="ctr">
              <a:buNone/>
            </a:pPr>
            <a:r>
              <a:rPr lang="en-US" dirty="0" smtClean="0"/>
              <a:t>questioning, thinking, drafting</a:t>
            </a:r>
            <a:endParaRPr lang="en-US" dirty="0"/>
          </a:p>
        </p:txBody>
      </p:sp>
      <p:sp>
        <p:nvSpPr>
          <p:cNvPr id="9" name="Right Arrow 8"/>
          <p:cNvSpPr/>
          <p:nvPr/>
        </p:nvSpPr>
        <p:spPr>
          <a:xfrm>
            <a:off x="1828800" y="3657600"/>
            <a:ext cx="1905000" cy="45720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Up Arrow 10"/>
          <p:cNvSpPr/>
          <p:nvPr/>
        </p:nvSpPr>
        <p:spPr>
          <a:xfrm rot="5906561">
            <a:off x="5529504" y="3356388"/>
            <a:ext cx="1275828" cy="744716"/>
          </a:xfrm>
          <a:prstGeom prst="curved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17017645">
            <a:off x="6677624" y="3518293"/>
            <a:ext cx="1331695" cy="735812"/>
          </a:xfrm>
          <a:prstGeom prst="curved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61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33" y="914400"/>
            <a:ext cx="7069670" cy="1303867"/>
          </a:xfrm>
        </p:spPr>
        <p:txBody>
          <a:bodyPr>
            <a:normAutofit fontScale="90000"/>
          </a:bodyPr>
          <a:lstStyle/>
          <a:p>
            <a:r>
              <a:rPr lang="en-US" b="1" dirty="0" smtClean="0">
                <a:solidFill>
                  <a:schemeClr val="accent5"/>
                </a:solidFill>
              </a:rPr>
              <a:t>Technique for “How to Say More”</a:t>
            </a:r>
            <a:endParaRPr lang="en-US" dirty="0">
              <a:solidFill>
                <a:schemeClr val="accent5"/>
              </a:solidFill>
            </a:endParaRPr>
          </a:p>
        </p:txBody>
      </p:sp>
      <p:sp>
        <p:nvSpPr>
          <p:cNvPr id="3" name="Content Placeholder 2"/>
          <p:cNvSpPr>
            <a:spLocks noGrp="1"/>
          </p:cNvSpPr>
          <p:nvPr>
            <p:ph idx="1"/>
          </p:nvPr>
        </p:nvSpPr>
        <p:spPr>
          <a:xfrm>
            <a:off x="1208363" y="2514600"/>
            <a:ext cx="6874936" cy="3529665"/>
          </a:xfrm>
        </p:spPr>
        <p:txBody>
          <a:bodyPr>
            <a:normAutofit/>
          </a:bodyPr>
          <a:lstStyle/>
          <a:p>
            <a:pPr marL="0" indent="0" algn="ctr">
              <a:buNone/>
            </a:pPr>
            <a:r>
              <a:rPr lang="en-US" sz="2000" b="1" u="sng" dirty="0">
                <a:solidFill>
                  <a:schemeClr val="accent5"/>
                </a:solidFill>
              </a:rPr>
              <a:t>S.E.E.I</a:t>
            </a:r>
            <a:endParaRPr lang="en-US" sz="2000" b="1" u="sng" dirty="0" smtClean="0">
              <a:solidFill>
                <a:schemeClr val="accent5"/>
              </a:solidFill>
            </a:endParaRPr>
          </a:p>
          <a:p>
            <a:r>
              <a:rPr lang="en-US" sz="2000" b="1" dirty="0" smtClean="0">
                <a:solidFill>
                  <a:schemeClr val="accent5"/>
                </a:solidFill>
              </a:rPr>
              <a:t>State</a:t>
            </a:r>
            <a:r>
              <a:rPr lang="en-US" sz="2000" dirty="0" smtClean="0"/>
              <a:t>—write the statement</a:t>
            </a:r>
          </a:p>
          <a:p>
            <a:r>
              <a:rPr lang="en-US" sz="2000" b="1" dirty="0" smtClean="0">
                <a:solidFill>
                  <a:schemeClr val="accent5"/>
                </a:solidFill>
              </a:rPr>
              <a:t>Elaborate</a:t>
            </a:r>
            <a:r>
              <a:rPr lang="en-US" sz="2000" dirty="0" smtClean="0"/>
              <a:t>—follow with an elaboration on that statement (“in other words…”)</a:t>
            </a:r>
          </a:p>
          <a:p>
            <a:r>
              <a:rPr lang="en-US" sz="2000" b="1" dirty="0" smtClean="0">
                <a:solidFill>
                  <a:schemeClr val="accent5"/>
                </a:solidFill>
              </a:rPr>
              <a:t>Exemplify</a:t>
            </a:r>
            <a:r>
              <a:rPr lang="en-US" sz="2000" dirty="0" smtClean="0"/>
              <a:t>—give an example that shows an actual instance of that thing</a:t>
            </a:r>
          </a:p>
          <a:p>
            <a:r>
              <a:rPr lang="en-US" sz="2000" b="1" dirty="0" smtClean="0">
                <a:solidFill>
                  <a:schemeClr val="accent5"/>
                </a:solidFill>
              </a:rPr>
              <a:t>Illustrate</a:t>
            </a:r>
            <a:r>
              <a:rPr lang="en-US" sz="2000" dirty="0" smtClean="0"/>
              <a:t>—give an illustration that compares that thing to something that it’s “like”</a:t>
            </a:r>
            <a:endParaRPr lang="en-US" sz="2000" dirty="0"/>
          </a:p>
        </p:txBody>
      </p:sp>
    </p:spTree>
    <p:extLst>
      <p:ext uri="{BB962C8B-B14F-4D97-AF65-F5344CB8AC3E}">
        <p14:creationId xmlns:p14="http://schemas.microsoft.com/office/powerpoint/2010/main" val="9256458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 Example</a:t>
            </a:r>
            <a:endParaRPr lang="en-US" dirty="0"/>
          </a:p>
        </p:txBody>
      </p:sp>
      <p:sp>
        <p:nvSpPr>
          <p:cNvPr id="3" name="Content Placeholder 2"/>
          <p:cNvSpPr>
            <a:spLocks noGrp="1"/>
          </p:cNvSpPr>
          <p:nvPr>
            <p:ph idx="1"/>
          </p:nvPr>
        </p:nvSpPr>
        <p:spPr>
          <a:xfrm>
            <a:off x="898208" y="2590800"/>
            <a:ext cx="7407592" cy="3530600"/>
          </a:xfrm>
        </p:spPr>
        <p:txBody>
          <a:bodyPr>
            <a:normAutofit fontScale="85000" lnSpcReduction="10000"/>
          </a:bodyPr>
          <a:lstStyle/>
          <a:p>
            <a:r>
              <a:rPr lang="en-US" b="1" dirty="0" smtClean="0">
                <a:solidFill>
                  <a:schemeClr val="accent5"/>
                </a:solidFill>
              </a:rPr>
              <a:t>State</a:t>
            </a:r>
            <a:r>
              <a:rPr lang="en-US" dirty="0" smtClean="0"/>
              <a:t>—Writing can </a:t>
            </a:r>
            <a:r>
              <a:rPr lang="en-US" smtClean="0"/>
              <a:t>be hard.</a:t>
            </a:r>
            <a:endParaRPr lang="en-US" dirty="0"/>
          </a:p>
          <a:p>
            <a:r>
              <a:rPr lang="en-US" b="1" dirty="0" smtClean="0">
                <a:solidFill>
                  <a:schemeClr val="accent5"/>
                </a:solidFill>
              </a:rPr>
              <a:t>Elaborate</a:t>
            </a:r>
            <a:r>
              <a:rPr lang="en-US" dirty="0" smtClean="0"/>
              <a:t>—Thoughts come to us randomly, sporadically and at different times, so we have to take the time to think things through.</a:t>
            </a:r>
            <a:endParaRPr lang="en-US" dirty="0"/>
          </a:p>
          <a:p>
            <a:r>
              <a:rPr lang="en-US" b="1" dirty="0" smtClean="0">
                <a:solidFill>
                  <a:schemeClr val="accent5"/>
                </a:solidFill>
              </a:rPr>
              <a:t>Exemplify</a:t>
            </a:r>
            <a:r>
              <a:rPr lang="en-US" dirty="0" smtClean="0"/>
              <a:t>—When I have a paper to write, I spend a lot of time figuring out what I want to say. My ideas are usually all over the place at first, so I have to make lists or free write for a while before I actually start.</a:t>
            </a:r>
          </a:p>
          <a:p>
            <a:r>
              <a:rPr lang="en-US" b="1" dirty="0" smtClean="0">
                <a:solidFill>
                  <a:schemeClr val="accent5"/>
                </a:solidFill>
              </a:rPr>
              <a:t>Illustrate</a:t>
            </a:r>
            <a:r>
              <a:rPr lang="en-US" dirty="0" smtClean="0"/>
              <a:t>—Writing is like organizing your sock drawer. You have to dump out all the ideas first, then put them together one by one until all of the like things are together!</a:t>
            </a:r>
            <a:endParaRPr lang="en-US" dirty="0"/>
          </a:p>
          <a:p>
            <a:pPr marL="0" indent="0">
              <a:buNone/>
            </a:pPr>
            <a:endParaRPr lang="en-US" dirty="0"/>
          </a:p>
        </p:txBody>
      </p:sp>
    </p:spTree>
    <p:extLst>
      <p:ext uri="{BB962C8B-B14F-4D97-AF65-F5344CB8AC3E}">
        <p14:creationId xmlns:p14="http://schemas.microsoft.com/office/powerpoint/2010/main" val="4213968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SSR (Kurikulum Standard Sekolah Rendah) ~ Parenting Ti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981200"/>
            <a:ext cx="3562350" cy="3667125"/>
          </a:xfrm>
          <a:prstGeom prst="rect">
            <a:avLst/>
          </a:prstGeom>
        </p:spPr>
      </p:pic>
      <p:sp>
        <p:nvSpPr>
          <p:cNvPr id="3" name="Title 1"/>
          <p:cNvSpPr txBox="1">
            <a:spLocks/>
          </p:cNvSpPr>
          <p:nvPr/>
        </p:nvSpPr>
        <p:spPr>
          <a:xfrm>
            <a:off x="1295400" y="725607"/>
            <a:ext cx="6595534" cy="720727"/>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Now you try!</a:t>
            </a:r>
            <a:endParaRPr lang="en-US" dirty="0"/>
          </a:p>
        </p:txBody>
      </p:sp>
    </p:spTree>
    <p:extLst>
      <p:ext uri="{BB962C8B-B14F-4D97-AF65-F5344CB8AC3E}">
        <p14:creationId xmlns:p14="http://schemas.microsoft.com/office/powerpoint/2010/main" val="203138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2: read, think, write, re-write</a:t>
            </a:r>
            <a:endParaRPr lang="en-US" dirty="0"/>
          </a:p>
        </p:txBody>
      </p:sp>
      <p:sp>
        <p:nvSpPr>
          <p:cNvPr id="3" name="Content Placeholder 2"/>
          <p:cNvSpPr>
            <a:spLocks noGrp="1"/>
          </p:cNvSpPr>
          <p:nvPr>
            <p:ph idx="1"/>
          </p:nvPr>
        </p:nvSpPr>
        <p:spPr/>
        <p:txBody>
          <a:bodyPr/>
          <a:lstStyle/>
          <a:p>
            <a:pPr marL="624078" indent="-514350">
              <a:buClr>
                <a:schemeClr val="accent5"/>
              </a:buClr>
              <a:buFont typeface="+mj-lt"/>
              <a:buAutoNum type="arabicPeriod"/>
            </a:pPr>
            <a:r>
              <a:rPr lang="en-US" dirty="0"/>
              <a:t>Continue using SEEI for every point that you make. This method should help you to effectively elaborate on each point</a:t>
            </a:r>
          </a:p>
          <a:p>
            <a:pPr marL="624078" indent="-514350">
              <a:buClr>
                <a:schemeClr val="accent5"/>
              </a:buClr>
              <a:buFont typeface="+mj-lt"/>
              <a:buAutoNum type="arabicPeriod"/>
            </a:pPr>
            <a:r>
              <a:rPr lang="en-US" dirty="0"/>
              <a:t>Do this exercise over a couple of days, not all in one sitting</a:t>
            </a:r>
          </a:p>
          <a:p>
            <a:pPr marL="624078" indent="-514350">
              <a:buClr>
                <a:schemeClr val="accent5"/>
              </a:buClr>
              <a:buFont typeface="+mj-lt"/>
              <a:buAutoNum type="arabicPeriod"/>
            </a:pPr>
            <a:r>
              <a:rPr lang="en-US" dirty="0"/>
              <a:t>Allow yourself time to read and re-read what </a:t>
            </a:r>
            <a:r>
              <a:rPr lang="en-US" dirty="0" smtClean="0"/>
              <a:t>you’ve written</a:t>
            </a:r>
            <a:endParaRPr lang="en-US" dirty="0"/>
          </a:p>
          <a:p>
            <a:endParaRPr lang="en-US" dirty="0"/>
          </a:p>
        </p:txBody>
      </p:sp>
    </p:spTree>
    <p:extLst>
      <p:ext uri="{BB962C8B-B14F-4D97-AF65-F5344CB8AC3E}">
        <p14:creationId xmlns:p14="http://schemas.microsoft.com/office/powerpoint/2010/main" val="571006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a:t>
            </a:r>
            <a:r>
              <a:rPr lang="en-US" dirty="0"/>
              <a:t>3: read, think, revise</a:t>
            </a:r>
          </a:p>
        </p:txBody>
      </p:sp>
      <p:sp>
        <p:nvSpPr>
          <p:cNvPr id="3" name="Content Placeholder 2"/>
          <p:cNvSpPr>
            <a:spLocks noGrp="1"/>
          </p:cNvSpPr>
          <p:nvPr>
            <p:ph idx="1"/>
          </p:nvPr>
        </p:nvSpPr>
        <p:spPr>
          <a:xfrm>
            <a:off x="864382" y="2489200"/>
            <a:ext cx="7517618" cy="3530600"/>
          </a:xfrm>
        </p:spPr>
        <p:txBody>
          <a:bodyPr>
            <a:normAutofit/>
          </a:bodyPr>
          <a:lstStyle/>
          <a:p>
            <a:pPr marL="109728" indent="0" algn="ctr">
              <a:buNone/>
            </a:pPr>
            <a:r>
              <a:rPr lang="en-US" b="1" u="sng" dirty="0">
                <a:solidFill>
                  <a:schemeClr val="accent5"/>
                </a:solidFill>
              </a:rPr>
              <a:t>Organize!</a:t>
            </a:r>
          </a:p>
          <a:p>
            <a:pPr marL="624078" indent="-514350">
              <a:buClr>
                <a:schemeClr val="accent5"/>
              </a:buClr>
              <a:buFont typeface="+mj-lt"/>
              <a:buAutoNum type="arabicPeriod"/>
            </a:pPr>
            <a:r>
              <a:rPr lang="en-US" dirty="0" smtClean="0"/>
              <a:t>Once you have some “stuff” to work with you can begin </a:t>
            </a:r>
            <a:r>
              <a:rPr lang="en-US" dirty="0"/>
              <a:t>organizing what you’ve written</a:t>
            </a:r>
          </a:p>
          <a:p>
            <a:pPr marL="624078" indent="-514350">
              <a:buClr>
                <a:schemeClr val="accent5"/>
              </a:buClr>
              <a:buFont typeface="+mj-lt"/>
              <a:buAutoNum type="arabicPeriod"/>
            </a:pPr>
            <a:r>
              <a:rPr lang="en-US" dirty="0" smtClean="0"/>
              <a:t>Now is the time to think about the structure of your essay</a:t>
            </a:r>
          </a:p>
          <a:p>
            <a:pPr marL="624078" indent="-514350">
              <a:buClr>
                <a:schemeClr val="accent5"/>
              </a:buClr>
              <a:buFont typeface="+mj-lt"/>
              <a:buAutoNum type="arabicPeriod"/>
            </a:pPr>
            <a:r>
              <a:rPr lang="en-US" dirty="0"/>
              <a:t>Who is your audience?</a:t>
            </a:r>
          </a:p>
          <a:p>
            <a:pPr marL="624078" indent="-514350">
              <a:buClr>
                <a:schemeClr val="accent5"/>
              </a:buClr>
              <a:buFont typeface="+mj-lt"/>
              <a:buAutoNum type="arabicPeriod"/>
            </a:pPr>
            <a:r>
              <a:rPr lang="en-US" dirty="0" smtClean="0"/>
              <a:t>What does the professor require? </a:t>
            </a:r>
            <a:endParaRPr lang="en-US" dirty="0"/>
          </a:p>
        </p:txBody>
      </p:sp>
    </p:spTree>
    <p:extLst>
      <p:ext uri="{BB962C8B-B14F-4D97-AF65-F5344CB8AC3E}">
        <p14:creationId xmlns:p14="http://schemas.microsoft.com/office/powerpoint/2010/main" val="3696401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read, think, revise</a:t>
            </a:r>
            <a:endParaRPr lang="en-US" dirty="0"/>
          </a:p>
        </p:txBody>
      </p:sp>
      <p:sp>
        <p:nvSpPr>
          <p:cNvPr id="3" name="Content Placeholder 2"/>
          <p:cNvSpPr>
            <a:spLocks noGrp="1"/>
          </p:cNvSpPr>
          <p:nvPr>
            <p:ph idx="1"/>
          </p:nvPr>
        </p:nvSpPr>
        <p:spPr/>
        <p:txBody>
          <a:bodyPr/>
          <a:lstStyle/>
          <a:p>
            <a:pPr marL="0" indent="0">
              <a:buNone/>
            </a:pPr>
            <a:r>
              <a:rPr lang="en-US" dirty="0" smtClean="0"/>
              <a:t>Outline</a:t>
            </a:r>
            <a:endParaRPr lang="en-US" dirty="0"/>
          </a:p>
          <a:p>
            <a:pPr lvl="1">
              <a:buClr>
                <a:schemeClr val="accent5"/>
              </a:buClr>
            </a:pPr>
            <a:r>
              <a:rPr lang="en-US" dirty="0"/>
              <a:t>Introduction (how can I set up this discussion?)</a:t>
            </a:r>
          </a:p>
          <a:p>
            <a:pPr lvl="1">
              <a:buClr>
                <a:schemeClr val="accent5"/>
              </a:buClr>
            </a:pPr>
            <a:r>
              <a:rPr lang="en-US" dirty="0" smtClean="0"/>
              <a:t>Thesis (what is my main point?)</a:t>
            </a:r>
            <a:endParaRPr lang="en-US" dirty="0"/>
          </a:p>
          <a:p>
            <a:pPr lvl="1">
              <a:buClr>
                <a:schemeClr val="accent5"/>
              </a:buClr>
            </a:pPr>
            <a:r>
              <a:rPr lang="en-US" dirty="0" smtClean="0"/>
              <a:t>Background Information (what information would my reader need in order to know what I know?)</a:t>
            </a:r>
            <a:endParaRPr lang="en-US" dirty="0"/>
          </a:p>
          <a:p>
            <a:pPr lvl="1">
              <a:buClr>
                <a:schemeClr val="accent5"/>
              </a:buClr>
            </a:pPr>
            <a:r>
              <a:rPr lang="en-US" dirty="0"/>
              <a:t>Supporting </a:t>
            </a:r>
            <a:r>
              <a:rPr lang="en-US" dirty="0" smtClean="0"/>
              <a:t>Information (what will I use to support my main point?)</a:t>
            </a:r>
            <a:endParaRPr lang="en-US" dirty="0"/>
          </a:p>
          <a:p>
            <a:pPr lvl="2">
              <a:buClr>
                <a:schemeClr val="accent5"/>
              </a:buClr>
            </a:pPr>
            <a:r>
              <a:rPr lang="en-US" dirty="0" smtClean="0"/>
              <a:t>details, examples, research</a:t>
            </a:r>
            <a:endParaRPr lang="en-US" dirty="0"/>
          </a:p>
          <a:p>
            <a:pPr marL="109728" indent="0">
              <a:buNone/>
            </a:pPr>
            <a:endParaRPr lang="en-US" dirty="0"/>
          </a:p>
        </p:txBody>
      </p:sp>
    </p:spTree>
    <p:extLst>
      <p:ext uri="{BB962C8B-B14F-4D97-AF65-F5344CB8AC3E}">
        <p14:creationId xmlns:p14="http://schemas.microsoft.com/office/powerpoint/2010/main" val="174118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3: read, think, revise</a:t>
            </a:r>
          </a:p>
        </p:txBody>
      </p:sp>
      <p:sp>
        <p:nvSpPr>
          <p:cNvPr id="3" name="Content Placeholder 2"/>
          <p:cNvSpPr>
            <a:spLocks noGrp="1"/>
          </p:cNvSpPr>
          <p:nvPr>
            <p:ph idx="1"/>
          </p:nvPr>
        </p:nvSpPr>
        <p:spPr/>
        <p:txBody>
          <a:bodyPr/>
          <a:lstStyle/>
          <a:p>
            <a:pPr marL="0" indent="0" algn="ctr">
              <a:buNone/>
            </a:pPr>
            <a:r>
              <a:rPr lang="en-US" dirty="0" smtClean="0"/>
              <a:t>PARAGRAPHING</a:t>
            </a:r>
          </a:p>
          <a:p>
            <a:pPr>
              <a:buClr>
                <a:schemeClr val="accent5"/>
              </a:buClr>
            </a:pPr>
            <a:r>
              <a:rPr lang="en-US" dirty="0" smtClean="0"/>
              <a:t>Read over what you’ve written and create paragraphs</a:t>
            </a:r>
          </a:p>
          <a:p>
            <a:pPr>
              <a:buClr>
                <a:schemeClr val="accent5"/>
              </a:buClr>
            </a:pPr>
            <a:r>
              <a:rPr lang="en-US" dirty="0" smtClean="0"/>
              <a:t>Each paragraph should focus on ONE POINT</a:t>
            </a:r>
          </a:p>
          <a:p>
            <a:pPr>
              <a:buClr>
                <a:schemeClr val="accent5"/>
              </a:buClr>
            </a:pPr>
            <a:r>
              <a:rPr lang="en-US" dirty="0" smtClean="0"/>
              <a:t>EACH POINT should connect to the point that follows in the next paragraph</a:t>
            </a:r>
            <a:endParaRPr lang="en-US" dirty="0"/>
          </a:p>
        </p:txBody>
      </p:sp>
    </p:spTree>
    <p:extLst>
      <p:ext uri="{BB962C8B-B14F-4D97-AF65-F5344CB8AC3E}">
        <p14:creationId xmlns:p14="http://schemas.microsoft.com/office/powerpoint/2010/main" val="1804416892"/>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pic>
        <p:nvPicPr>
          <p:cNvPr id="3" name="Picture 2" descr="How to Use your Brain when Studying | Learning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438400"/>
            <a:ext cx="3727704" cy="3399730"/>
          </a:xfrm>
          <a:prstGeom prst="rect">
            <a:avLst/>
          </a:prstGeom>
        </p:spPr>
      </p:pic>
    </p:spTree>
    <p:extLst>
      <p:ext uri="{BB962C8B-B14F-4D97-AF65-F5344CB8AC3E}">
        <p14:creationId xmlns:p14="http://schemas.microsoft.com/office/powerpoint/2010/main" val="2867616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3: read, write, revise</a:t>
            </a:r>
            <a:endParaRPr lang="en-US" dirty="0"/>
          </a:p>
        </p:txBody>
      </p:sp>
      <p:sp>
        <p:nvSpPr>
          <p:cNvPr id="3" name="Content Placeholder 2"/>
          <p:cNvSpPr>
            <a:spLocks noGrp="1"/>
          </p:cNvSpPr>
          <p:nvPr>
            <p:ph idx="1"/>
          </p:nvPr>
        </p:nvSpPr>
        <p:spPr/>
        <p:txBody>
          <a:bodyPr/>
          <a:lstStyle/>
          <a:p>
            <a:pPr marL="0" indent="0" algn="ctr">
              <a:buNone/>
            </a:pPr>
            <a:r>
              <a:rPr lang="en-US" dirty="0" smtClean="0"/>
              <a:t>TWO IMPORTANT POINTS TO CONSIDER</a:t>
            </a:r>
          </a:p>
          <a:p>
            <a:pPr>
              <a:buClr>
                <a:schemeClr val="accent5"/>
              </a:buClr>
              <a:buFont typeface="Wingdings" panose="05000000000000000000" pitchFamily="2" charset="2"/>
              <a:buChar char="Ø"/>
            </a:pPr>
            <a:r>
              <a:rPr lang="en-US" b="1" dirty="0" smtClean="0">
                <a:solidFill>
                  <a:schemeClr val="accent5"/>
                </a:solidFill>
              </a:rPr>
              <a:t>Revision</a:t>
            </a:r>
            <a:r>
              <a:rPr lang="en-US" dirty="0" smtClean="0"/>
              <a:t> is not the same as editing</a:t>
            </a:r>
          </a:p>
          <a:p>
            <a:pPr>
              <a:buClr>
                <a:schemeClr val="accent5"/>
              </a:buClr>
              <a:buFont typeface="Wingdings" panose="05000000000000000000" pitchFamily="2" charset="2"/>
              <a:buChar char="Ø"/>
            </a:pPr>
            <a:r>
              <a:rPr lang="en-US" b="1" dirty="0" smtClean="0">
                <a:solidFill>
                  <a:schemeClr val="accent5"/>
                </a:solidFill>
              </a:rPr>
              <a:t>Drafting</a:t>
            </a:r>
            <a:r>
              <a:rPr lang="en-US" dirty="0" smtClean="0"/>
              <a:t> is not writing an entire essay from start to finish</a:t>
            </a:r>
            <a:endParaRPr lang="en-US" dirty="0"/>
          </a:p>
        </p:txBody>
      </p:sp>
    </p:spTree>
    <p:extLst>
      <p:ext uri="{BB962C8B-B14F-4D97-AF65-F5344CB8AC3E}">
        <p14:creationId xmlns:p14="http://schemas.microsoft.com/office/powerpoint/2010/main" val="373495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What is a draft? </a:t>
            </a:r>
          </a:p>
          <a:p>
            <a:pPr lvl="1">
              <a:buClr>
                <a:schemeClr val="accent5"/>
              </a:buClr>
            </a:pPr>
            <a:r>
              <a:rPr lang="en-US" dirty="0" smtClean="0"/>
              <a:t>Everything you write down relating to this topic</a:t>
            </a:r>
          </a:p>
          <a:p>
            <a:pPr marL="0" indent="0">
              <a:buNone/>
            </a:pPr>
            <a:r>
              <a:rPr lang="en-US" b="1" u="sng" dirty="0" smtClean="0"/>
              <a:t>What constitutes a first draft? </a:t>
            </a:r>
          </a:p>
          <a:p>
            <a:pPr lvl="1">
              <a:buClr>
                <a:schemeClr val="accent5"/>
              </a:buClr>
            </a:pPr>
            <a:r>
              <a:rPr lang="en-US" dirty="0" smtClean="0"/>
              <a:t>Any ideas you put on paper regardless of form</a:t>
            </a:r>
          </a:p>
          <a:p>
            <a:pPr marL="0" indent="0">
              <a:buNone/>
            </a:pPr>
            <a:r>
              <a:rPr lang="en-US" b="1" u="sng" dirty="0" smtClean="0"/>
              <a:t>Drafts? </a:t>
            </a:r>
          </a:p>
          <a:p>
            <a:pPr lvl="1">
              <a:buClr>
                <a:schemeClr val="accent5"/>
              </a:buClr>
            </a:pPr>
            <a:r>
              <a:rPr lang="en-US" dirty="0" smtClean="0"/>
              <a:t>Each time you add or delete what you’ve written you’re creating a new draft</a:t>
            </a:r>
          </a:p>
          <a:p>
            <a:pPr marL="0" indent="0">
              <a:buNone/>
            </a:pPr>
            <a:r>
              <a:rPr lang="en-US" b="1" u="sng" dirty="0" smtClean="0"/>
              <a:t>What constitutes a final draft? </a:t>
            </a:r>
          </a:p>
          <a:p>
            <a:pPr lvl="1">
              <a:buClr>
                <a:schemeClr val="accent5"/>
              </a:buClr>
            </a:pPr>
            <a:r>
              <a:rPr lang="en-US" dirty="0" smtClean="0"/>
              <a:t>When you’ve moved from revision to editing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Fact</a:t>
            </a:r>
            <a:r>
              <a:rPr lang="en-US" dirty="0" smtClean="0"/>
              <a:t>:  “Real” writers suffer from writers block</a:t>
            </a:r>
          </a:p>
          <a:p>
            <a:r>
              <a:rPr lang="en-US" dirty="0" smtClean="0">
                <a:solidFill>
                  <a:srgbClr val="FF0000"/>
                </a:solidFill>
              </a:rPr>
              <a:t>Forgive</a:t>
            </a:r>
            <a:r>
              <a:rPr lang="en-US" dirty="0" smtClean="0"/>
              <a:t>: Release yourself from the need to be perfect</a:t>
            </a:r>
          </a:p>
          <a:p>
            <a:r>
              <a:rPr lang="en-US" dirty="0" smtClean="0"/>
              <a:t>Give yourself time to write badly</a:t>
            </a:r>
          </a:p>
          <a:p>
            <a:r>
              <a:rPr lang="en-US" dirty="0" smtClean="0">
                <a:solidFill>
                  <a:srgbClr val="FF0000"/>
                </a:solidFill>
              </a:rPr>
              <a:t>Forget</a:t>
            </a:r>
            <a:r>
              <a:rPr lang="en-US" dirty="0" smtClean="0"/>
              <a:t>: Put the critic in the closet</a:t>
            </a:r>
          </a:p>
          <a:p>
            <a:r>
              <a:rPr lang="en-US" dirty="0" smtClean="0">
                <a:solidFill>
                  <a:srgbClr val="FF0000"/>
                </a:solidFill>
              </a:rPr>
              <a:t>Fun</a:t>
            </a:r>
            <a:r>
              <a:rPr lang="en-US" dirty="0" smtClean="0"/>
              <a:t>: Explore!</a:t>
            </a:r>
          </a:p>
          <a:p>
            <a:r>
              <a:rPr lang="en-US" dirty="0" smtClean="0"/>
              <a:t>Exercise</a:t>
            </a:r>
          </a:p>
          <a:p>
            <a:r>
              <a:rPr lang="en-US" dirty="0" smtClean="0"/>
              <a:t>Set yourself up for success</a:t>
            </a:r>
          </a:p>
          <a:p>
            <a:r>
              <a:rPr lang="en-US" dirty="0" smtClean="0">
                <a:solidFill>
                  <a:srgbClr val="FF0000"/>
                </a:solidFill>
              </a:rPr>
              <a:t>Focus</a:t>
            </a:r>
            <a:r>
              <a:rPr lang="en-US" dirty="0" smtClean="0"/>
              <a:t>:  Tie yourself to the chair</a:t>
            </a:r>
            <a:endParaRPr lang="en-US" dirty="0"/>
          </a:p>
        </p:txBody>
      </p:sp>
    </p:spTree>
    <p:extLst>
      <p:ext uri="{BB962C8B-B14F-4D97-AF65-F5344CB8AC3E}">
        <p14:creationId xmlns:p14="http://schemas.microsoft.com/office/powerpoint/2010/main" val="42673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revision?</a:t>
            </a:r>
          </a:p>
        </p:txBody>
      </p:sp>
      <p:sp>
        <p:nvSpPr>
          <p:cNvPr id="3" name="Content Placeholder 2"/>
          <p:cNvSpPr>
            <a:spLocks noGrp="1"/>
          </p:cNvSpPr>
          <p:nvPr>
            <p:ph idx="1"/>
          </p:nvPr>
        </p:nvSpPr>
        <p:spPr/>
        <p:txBody>
          <a:bodyPr/>
          <a:lstStyle/>
          <a:p>
            <a:pPr marL="0" indent="0">
              <a:buNone/>
            </a:pPr>
            <a:r>
              <a:rPr lang="en-US" dirty="0" smtClean="0"/>
              <a:t>Changing the content</a:t>
            </a:r>
          </a:p>
          <a:p>
            <a:pPr lvl="1">
              <a:buClr>
                <a:schemeClr val="accent5"/>
              </a:buClr>
            </a:pPr>
            <a:r>
              <a:rPr lang="en-US" b="1" dirty="0" smtClean="0">
                <a:solidFill>
                  <a:schemeClr val="accent5"/>
                </a:solidFill>
              </a:rPr>
              <a:t>Overall idea </a:t>
            </a:r>
            <a:r>
              <a:rPr lang="en-US" dirty="0"/>
              <a:t>– what </a:t>
            </a:r>
            <a:r>
              <a:rPr lang="en-US" dirty="0" smtClean="0"/>
              <a:t>am I </a:t>
            </a:r>
            <a:r>
              <a:rPr lang="en-US" dirty="0"/>
              <a:t>saying?</a:t>
            </a:r>
          </a:p>
          <a:p>
            <a:pPr lvl="1">
              <a:buClr>
                <a:schemeClr val="accent5"/>
              </a:buClr>
            </a:pPr>
            <a:r>
              <a:rPr lang="en-US" b="1" dirty="0" smtClean="0">
                <a:solidFill>
                  <a:schemeClr val="accent5"/>
                </a:solidFill>
              </a:rPr>
              <a:t>Organization</a:t>
            </a:r>
            <a:r>
              <a:rPr lang="en-US" dirty="0" smtClean="0"/>
              <a:t>—what is the best way to say this?</a:t>
            </a:r>
          </a:p>
          <a:p>
            <a:pPr lvl="1">
              <a:buClr>
                <a:schemeClr val="accent5"/>
              </a:buClr>
            </a:pPr>
            <a:r>
              <a:rPr lang="en-US" b="1" dirty="0">
                <a:solidFill>
                  <a:schemeClr val="accent5"/>
                </a:solidFill>
              </a:rPr>
              <a:t>Paragraphs</a:t>
            </a:r>
            <a:r>
              <a:rPr lang="en-US" dirty="0"/>
              <a:t> – what </a:t>
            </a:r>
            <a:r>
              <a:rPr lang="en-US" dirty="0" smtClean="0"/>
              <a:t>am I saying in each?</a:t>
            </a:r>
            <a:endParaRPr lang="en-US" dirty="0"/>
          </a:p>
          <a:p>
            <a:pPr lvl="2">
              <a:buClr>
                <a:schemeClr val="accent5"/>
              </a:buClr>
              <a:buFont typeface="Wingdings" panose="05000000000000000000" pitchFamily="2" charset="2"/>
              <a:buChar char="Ø"/>
            </a:pPr>
            <a:r>
              <a:rPr lang="en-US" dirty="0" smtClean="0"/>
              <a:t>Add to it</a:t>
            </a:r>
          </a:p>
          <a:p>
            <a:pPr lvl="2">
              <a:buClr>
                <a:schemeClr val="accent5"/>
              </a:buClr>
              <a:buFont typeface="Wingdings" panose="05000000000000000000" pitchFamily="2" charset="2"/>
              <a:buChar char="Ø"/>
            </a:pPr>
            <a:r>
              <a:rPr lang="en-US" dirty="0" smtClean="0"/>
              <a:t>Delete from it</a:t>
            </a:r>
          </a:p>
          <a:p>
            <a:pPr marL="0" indent="0">
              <a:buNone/>
            </a:pPr>
            <a:r>
              <a:rPr lang="en-US" dirty="0" smtClean="0"/>
              <a:t>The purpose is to clarify your </a:t>
            </a:r>
            <a:r>
              <a:rPr lang="en-US" b="1" u="sng" dirty="0" smtClean="0">
                <a:solidFill>
                  <a:schemeClr val="accent5"/>
                </a:solidFill>
              </a:rPr>
              <a:t>main point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5337"/>
            <a:ext cx="7696200" cy="1303867"/>
          </a:xfrm>
        </p:spPr>
        <p:txBody>
          <a:bodyPr>
            <a:normAutofit fontScale="90000"/>
          </a:bodyPr>
          <a:lstStyle/>
          <a:p>
            <a:r>
              <a:rPr lang="en-US" dirty="0"/>
              <a:t>Day </a:t>
            </a:r>
            <a:r>
              <a:rPr lang="en-US" dirty="0" smtClean="0"/>
              <a:t>3 (or 8): </a:t>
            </a:r>
            <a:br>
              <a:rPr lang="en-US" dirty="0" smtClean="0"/>
            </a:br>
            <a:r>
              <a:rPr lang="en-US" dirty="0" smtClean="0"/>
              <a:t>read</a:t>
            </a:r>
            <a:r>
              <a:rPr lang="en-US" dirty="0"/>
              <a:t>, think, </a:t>
            </a:r>
            <a:r>
              <a:rPr lang="en-US" dirty="0" smtClean="0"/>
              <a:t>revise…edit last!</a:t>
            </a:r>
            <a:r>
              <a:rPr lang="en-US" dirty="0"/>
              <a:t/>
            </a:r>
            <a:br>
              <a:rPr lang="en-US" dirty="0"/>
            </a:br>
            <a:endParaRPr lang="en-US" dirty="0"/>
          </a:p>
        </p:txBody>
      </p:sp>
      <p:sp>
        <p:nvSpPr>
          <p:cNvPr id="3" name="Content Placeholder 2"/>
          <p:cNvSpPr>
            <a:spLocks noGrp="1"/>
          </p:cNvSpPr>
          <p:nvPr>
            <p:ph idx="1"/>
          </p:nvPr>
        </p:nvSpPr>
        <p:spPr/>
        <p:txBody>
          <a:bodyPr/>
          <a:lstStyle/>
          <a:p>
            <a:pPr>
              <a:buClr>
                <a:schemeClr val="accent5"/>
              </a:buClr>
            </a:pPr>
            <a:r>
              <a:rPr lang="en-US" dirty="0" smtClean="0"/>
              <a:t>Preferably, do your editing only when you are “finished” with the paper—perhaps on a separate day</a:t>
            </a:r>
          </a:p>
          <a:p>
            <a:pPr>
              <a:buClr>
                <a:schemeClr val="accent5"/>
              </a:buClr>
            </a:pPr>
            <a:r>
              <a:rPr lang="en-US" dirty="0" smtClean="0"/>
              <a:t>Many writers revise and edit simultaneously, but it’s important to distinguish between the two—they are not the same work</a:t>
            </a:r>
            <a:endParaRPr lang="en-US" dirty="0"/>
          </a:p>
        </p:txBody>
      </p:sp>
    </p:spTree>
    <p:extLst>
      <p:ext uri="{BB962C8B-B14F-4D97-AF65-F5344CB8AC3E}">
        <p14:creationId xmlns:p14="http://schemas.microsoft.com/office/powerpoint/2010/main" val="85438864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Proofreading/Editing</a:t>
            </a:r>
            <a:endParaRPr lang="en-US" dirty="0"/>
          </a:p>
        </p:txBody>
      </p:sp>
      <p:sp>
        <p:nvSpPr>
          <p:cNvPr id="3" name="Content Placeholder 2"/>
          <p:cNvSpPr>
            <a:spLocks noGrp="1"/>
          </p:cNvSpPr>
          <p:nvPr>
            <p:ph idx="1"/>
          </p:nvPr>
        </p:nvSpPr>
        <p:spPr/>
        <p:txBody>
          <a:bodyPr/>
          <a:lstStyle/>
          <a:p>
            <a:pPr marL="0" indent="0" algn="ctr">
              <a:buClr>
                <a:schemeClr val="accent5"/>
              </a:buClr>
              <a:buNone/>
            </a:pPr>
            <a:r>
              <a:rPr lang="en-US" dirty="0" smtClean="0"/>
              <a:t>When your focus is not on content, but on structure</a:t>
            </a:r>
          </a:p>
          <a:p>
            <a:pPr marL="0" indent="0">
              <a:buNone/>
            </a:pPr>
            <a:r>
              <a:rPr lang="en-US" b="1" u="sng" dirty="0" smtClean="0">
                <a:solidFill>
                  <a:schemeClr val="accent5"/>
                </a:solidFill>
              </a:rPr>
              <a:t>Example</a:t>
            </a:r>
            <a:r>
              <a:rPr lang="en-US" dirty="0" smtClean="0"/>
              <a:t>:</a:t>
            </a:r>
          </a:p>
          <a:p>
            <a:pPr lvl="1">
              <a:buClr>
                <a:schemeClr val="accent5"/>
              </a:buClr>
              <a:buFont typeface="Wingdings" panose="05000000000000000000" pitchFamily="2" charset="2"/>
              <a:buChar char="Ø"/>
            </a:pPr>
            <a:r>
              <a:rPr lang="en-US" b="1" dirty="0" smtClean="0"/>
              <a:t>Sentence structure:  </a:t>
            </a:r>
            <a:r>
              <a:rPr lang="en-US" dirty="0" smtClean="0"/>
              <a:t>fragments, run-ons</a:t>
            </a:r>
          </a:p>
          <a:p>
            <a:pPr lvl="1">
              <a:buClr>
                <a:schemeClr val="accent5"/>
              </a:buClr>
              <a:buFont typeface="Wingdings" panose="05000000000000000000" pitchFamily="2" charset="2"/>
              <a:buChar char="Ø"/>
            </a:pPr>
            <a:r>
              <a:rPr lang="en-US" b="1" dirty="0" smtClean="0"/>
              <a:t>Grammar</a:t>
            </a:r>
            <a:r>
              <a:rPr lang="en-US" dirty="0" smtClean="0"/>
              <a:t>:  subject/verb agreement, verb tense, syntactical errors (comma splices, periods, question marks, exclamation points, semi-colons, commas, colons)</a:t>
            </a:r>
          </a:p>
          <a:p>
            <a:pPr lvl="1">
              <a:buClr>
                <a:schemeClr val="accent5"/>
              </a:buClr>
              <a:buFont typeface="Wingdings" panose="05000000000000000000" pitchFamily="2" charset="2"/>
              <a:buChar char="Ø"/>
            </a:pPr>
            <a:r>
              <a:rPr lang="en-US" b="1" dirty="0" smtClean="0"/>
              <a:t>Spelling</a:t>
            </a:r>
            <a:r>
              <a:rPr lang="en-US" dirty="0" smtClean="0"/>
              <a:t>, word choice, word usage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685800"/>
            <a:ext cx="6781800" cy="1295400"/>
          </a:xfrm>
        </p:spPr>
        <p:txBody>
          <a:bodyPr>
            <a:normAutofit fontScale="90000"/>
          </a:bodyPr>
          <a:lstStyle/>
          <a:p>
            <a:r>
              <a:rPr lang="en-US" dirty="0" smtClean="0"/>
              <a:t/>
            </a:r>
            <a:br>
              <a:rPr lang="en-US" dirty="0" smtClean="0"/>
            </a:br>
            <a:r>
              <a:rPr lang="en-US" dirty="0" smtClean="0"/>
              <a:t>Day </a:t>
            </a:r>
            <a:r>
              <a:rPr lang="en-US" dirty="0"/>
              <a:t>3 (or 8): </a:t>
            </a:r>
            <a:br>
              <a:rPr lang="en-US" dirty="0"/>
            </a:br>
            <a:r>
              <a:rPr lang="en-US" dirty="0"/>
              <a:t>read, think, revise…edit last!</a:t>
            </a:r>
            <a:br>
              <a:rPr lang="en-US" dirty="0"/>
            </a:br>
            <a:endParaRPr lang="en-US" dirty="0"/>
          </a:p>
        </p:txBody>
      </p:sp>
      <p:sp>
        <p:nvSpPr>
          <p:cNvPr id="3" name="Content Placeholder 2"/>
          <p:cNvSpPr>
            <a:spLocks noGrp="1"/>
          </p:cNvSpPr>
          <p:nvPr>
            <p:ph idx="1"/>
          </p:nvPr>
        </p:nvSpPr>
        <p:spPr>
          <a:xfrm>
            <a:off x="876300" y="2286000"/>
            <a:ext cx="7391400" cy="3962400"/>
          </a:xfrm>
        </p:spPr>
        <p:txBody>
          <a:bodyPr>
            <a:normAutofit fontScale="92500" lnSpcReduction="10000"/>
          </a:bodyPr>
          <a:lstStyle/>
          <a:p>
            <a:pPr>
              <a:buClr>
                <a:schemeClr val="accent5"/>
              </a:buClr>
              <a:buFont typeface="Wingdings" panose="05000000000000000000" pitchFamily="2" charset="2"/>
              <a:buChar char="q"/>
            </a:pPr>
            <a:r>
              <a:rPr lang="en-US" dirty="0" smtClean="0"/>
              <a:t>End where you began—read what you wrote!</a:t>
            </a:r>
          </a:p>
          <a:p>
            <a:pPr>
              <a:buClr>
                <a:schemeClr val="accent5"/>
              </a:buClr>
              <a:buFont typeface="Wingdings" panose="05000000000000000000" pitchFamily="2" charset="2"/>
              <a:buChar char="q"/>
            </a:pPr>
            <a:r>
              <a:rPr lang="en-US" dirty="0"/>
              <a:t>E</a:t>
            </a:r>
            <a:r>
              <a:rPr lang="en-US" dirty="0" smtClean="0"/>
              <a:t>valuate your paper before someone else does:</a:t>
            </a:r>
          </a:p>
          <a:p>
            <a:pPr lvl="1">
              <a:buClr>
                <a:schemeClr val="accent5"/>
              </a:buClr>
              <a:buFont typeface="Wingdings" panose="05000000000000000000" pitchFamily="2" charset="2"/>
              <a:buChar char="Ø"/>
            </a:pPr>
            <a:r>
              <a:rPr lang="en-US" b="1" dirty="0">
                <a:solidFill>
                  <a:schemeClr val="accent5"/>
                </a:solidFill>
              </a:rPr>
              <a:t>PURPOSE</a:t>
            </a:r>
            <a:r>
              <a:rPr lang="en-US" dirty="0"/>
              <a:t> (clear audience, subject, and genre</a:t>
            </a:r>
            <a:r>
              <a:rPr lang="en-US" dirty="0" smtClean="0"/>
              <a:t>)</a:t>
            </a:r>
          </a:p>
          <a:p>
            <a:pPr lvl="1">
              <a:buClr>
                <a:schemeClr val="accent5"/>
              </a:buClr>
              <a:buFont typeface="Wingdings" panose="05000000000000000000" pitchFamily="2" charset="2"/>
              <a:buChar char="Ø"/>
            </a:pPr>
            <a:r>
              <a:rPr lang="en-US" b="1" dirty="0" smtClean="0">
                <a:solidFill>
                  <a:schemeClr val="accent5"/>
                </a:solidFill>
              </a:rPr>
              <a:t>DIRECTION</a:t>
            </a:r>
            <a:r>
              <a:rPr lang="en-US" dirty="0" smtClean="0"/>
              <a:t> </a:t>
            </a:r>
            <a:r>
              <a:rPr lang="en-US" dirty="0"/>
              <a:t>(proper structure, organization, logical order</a:t>
            </a:r>
            <a:r>
              <a:rPr lang="en-US" dirty="0" smtClean="0"/>
              <a:t>)</a:t>
            </a:r>
          </a:p>
          <a:p>
            <a:pPr lvl="1">
              <a:buClr>
                <a:schemeClr val="accent5"/>
              </a:buClr>
              <a:buFont typeface="Wingdings" panose="05000000000000000000" pitchFamily="2" charset="2"/>
              <a:buChar char="Ø"/>
            </a:pPr>
            <a:r>
              <a:rPr lang="en-US" b="1" dirty="0">
                <a:solidFill>
                  <a:schemeClr val="accent5"/>
                </a:solidFill>
              </a:rPr>
              <a:t>IDEAS</a:t>
            </a:r>
            <a:r>
              <a:rPr lang="en-US" dirty="0"/>
              <a:t> (connection to reader, specific details, variety</a:t>
            </a:r>
            <a:r>
              <a:rPr lang="en-US" dirty="0" smtClean="0"/>
              <a:t>)</a:t>
            </a:r>
          </a:p>
          <a:p>
            <a:pPr lvl="1">
              <a:buClr>
                <a:schemeClr val="accent5"/>
              </a:buClr>
              <a:buFont typeface="Wingdings" panose="05000000000000000000" pitchFamily="2" charset="2"/>
              <a:buChar char="Ø"/>
            </a:pPr>
            <a:r>
              <a:rPr lang="en-US" b="1" dirty="0" smtClean="0">
                <a:solidFill>
                  <a:schemeClr val="accent5"/>
                </a:solidFill>
              </a:rPr>
              <a:t>STYLE</a:t>
            </a:r>
            <a:r>
              <a:rPr lang="en-US" dirty="0" smtClean="0"/>
              <a:t> </a:t>
            </a:r>
            <a:r>
              <a:rPr lang="en-US" dirty="0"/>
              <a:t>(expression, word choice, sentence variety, figurative language, etc...) </a:t>
            </a:r>
            <a:endParaRPr lang="en-US" dirty="0" smtClean="0"/>
          </a:p>
          <a:p>
            <a:pPr lvl="1">
              <a:buClr>
                <a:schemeClr val="accent5"/>
              </a:buClr>
              <a:buFont typeface="Wingdings" panose="05000000000000000000" pitchFamily="2" charset="2"/>
              <a:buChar char="Ø"/>
            </a:pPr>
            <a:r>
              <a:rPr lang="en-US" b="1" dirty="0" smtClean="0">
                <a:solidFill>
                  <a:schemeClr val="accent5"/>
                </a:solidFill>
              </a:rPr>
              <a:t>PRESENTATION</a:t>
            </a:r>
            <a:r>
              <a:rPr lang="en-US" dirty="0" smtClean="0"/>
              <a:t> </a:t>
            </a:r>
            <a:r>
              <a:rPr lang="en-US" dirty="0"/>
              <a:t>(spelling, punctuation, capitalization, </a:t>
            </a:r>
            <a:r>
              <a:rPr lang="en-US" dirty="0" smtClean="0"/>
              <a:t>paragraphing, neatness</a:t>
            </a:r>
            <a:r>
              <a:rPr lang="en-US" dirty="0"/>
              <a:t>, pen or </a:t>
            </a:r>
            <a:r>
              <a:rPr lang="en-US" dirty="0" smtClean="0"/>
              <a:t>typed)</a:t>
            </a:r>
          </a:p>
          <a:p>
            <a:pPr>
              <a:buClr>
                <a:schemeClr val="accent5"/>
              </a:buClr>
              <a:buFont typeface="Wingdings" panose="05000000000000000000" pitchFamily="2" charset="2"/>
              <a:buChar char="q"/>
            </a:pPr>
            <a:r>
              <a:rPr lang="en-US" dirty="0" smtClean="0"/>
              <a:t>Is this a good reflection of what you can do?</a:t>
            </a:r>
          </a:p>
          <a:p>
            <a:pPr lvl="1"/>
            <a:endParaRPr lang="en-US"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718" y="643991"/>
            <a:ext cx="6496564" cy="579585"/>
          </a:xfrm>
        </p:spPr>
        <p:txBody>
          <a:bodyPr>
            <a:normAutofit/>
          </a:bodyPr>
          <a:lstStyle/>
          <a:p>
            <a:r>
              <a:rPr lang="en-US" sz="3200" dirty="0" smtClean="0"/>
              <a:t>YOU KNOW WHERE TO FIND US!</a:t>
            </a:r>
            <a:endParaRPr lang="en-US" sz="3200" dirty="0"/>
          </a:p>
        </p:txBody>
      </p:sp>
      <p:sp>
        <p:nvSpPr>
          <p:cNvPr id="4" name="Text Placeholder 3"/>
          <p:cNvSpPr>
            <a:spLocks noGrp="1"/>
          </p:cNvSpPr>
          <p:nvPr>
            <p:ph type="body" sz="half" idx="2"/>
          </p:nvPr>
        </p:nvSpPr>
        <p:spPr>
          <a:xfrm>
            <a:off x="761737" y="1805792"/>
            <a:ext cx="3632201" cy="1828800"/>
          </a:xfrm>
        </p:spPr>
        <p:txBody>
          <a:bodyPr>
            <a:normAutofit fontScale="85000" lnSpcReduction="20000"/>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Carver Complex North, Hollins Wing, Rm 125</a:t>
            </a:r>
          </a:p>
          <a:p>
            <a:pPr algn="ctr"/>
            <a:endParaRPr lang="en-US" dirty="0"/>
          </a:p>
          <a:p>
            <a:pPr algn="ctr"/>
            <a:endParaRPr lang="en-US" dirty="0" smtClean="0"/>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53838" y="1629015"/>
            <a:ext cx="3048000" cy="2057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599" y="1768118"/>
            <a:ext cx="1428571" cy="1419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5808" y="1791928"/>
            <a:ext cx="1371429" cy="1371429"/>
          </a:xfrm>
          <a:prstGeom prst="rect">
            <a:avLst/>
          </a:prstGeom>
        </p:spPr>
      </p:pic>
      <p:sp>
        <p:nvSpPr>
          <p:cNvPr id="8" name="TextBox 7"/>
          <p:cNvSpPr txBox="1"/>
          <p:nvPr/>
        </p:nvSpPr>
        <p:spPr>
          <a:xfrm>
            <a:off x="4986359" y="3174173"/>
            <a:ext cx="1516295" cy="276999"/>
          </a:xfrm>
          <a:prstGeom prst="rect">
            <a:avLst/>
          </a:prstGeom>
          <a:noFill/>
        </p:spPr>
        <p:txBody>
          <a:bodyPr wrap="square" rtlCol="0">
            <a:spAutoFit/>
          </a:bodyPr>
          <a:lstStyle/>
          <a:p>
            <a:r>
              <a:rPr lang="en-US" sz="1200" dirty="0" smtClean="0"/>
              <a:t>@</a:t>
            </a:r>
            <a:r>
              <a:rPr lang="en-US" sz="1200" dirty="0" err="1" smtClean="0"/>
              <a:t>thewriteplaceaamu</a:t>
            </a:r>
            <a:endParaRPr lang="en-US" sz="1200" dirty="0"/>
          </a:p>
        </p:txBody>
      </p:sp>
      <p:sp>
        <p:nvSpPr>
          <p:cNvPr id="9" name="TextBox 8"/>
          <p:cNvSpPr txBox="1"/>
          <p:nvPr/>
        </p:nvSpPr>
        <p:spPr>
          <a:xfrm>
            <a:off x="7051472" y="3152837"/>
            <a:ext cx="1371429" cy="276999"/>
          </a:xfrm>
          <a:prstGeom prst="rect">
            <a:avLst/>
          </a:prstGeom>
          <a:noFill/>
        </p:spPr>
        <p:txBody>
          <a:bodyPr wrap="square" rtlCol="0">
            <a:spAutoFit/>
          </a:bodyPr>
          <a:lstStyle/>
          <a:p>
            <a:r>
              <a:rPr lang="en-US" sz="1200" dirty="0" smtClean="0"/>
              <a:t>@</a:t>
            </a:r>
            <a:r>
              <a:rPr lang="en-US" sz="1200" dirty="0" err="1" smtClean="0"/>
              <a:t>writeplaceaamu</a:t>
            </a:r>
            <a:endParaRPr lang="en-US" sz="1200" dirty="0"/>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206" t="7355" r="4251"/>
          <a:stretch/>
        </p:blipFill>
        <p:spPr>
          <a:xfrm>
            <a:off x="1394435" y="3634592"/>
            <a:ext cx="6115882" cy="2537607"/>
          </a:xfrm>
          <a:prstGeom prst="rect">
            <a:avLst/>
          </a:prstGeom>
        </p:spPr>
      </p:pic>
      <p:sp>
        <p:nvSpPr>
          <p:cNvPr id="11" name="TextBox 10"/>
          <p:cNvSpPr txBox="1"/>
          <p:nvPr/>
        </p:nvSpPr>
        <p:spPr>
          <a:xfrm>
            <a:off x="3124200" y="4595618"/>
            <a:ext cx="2819400" cy="369332"/>
          </a:xfrm>
          <a:prstGeom prst="rect">
            <a:avLst/>
          </a:prstGeom>
          <a:noFill/>
        </p:spPr>
        <p:txBody>
          <a:bodyPr wrap="square" rtlCol="0">
            <a:spAutoFit/>
          </a:bodyPr>
          <a:lstStyle/>
          <a:p>
            <a:pPr algn="ctr"/>
            <a:r>
              <a:rPr lang="en-US" dirty="0"/>
              <a:t>www.aamu.edu/writingcenter</a:t>
            </a:r>
          </a:p>
        </p:txBody>
      </p:sp>
    </p:spTree>
    <p:extLst>
      <p:ext uri="{BB962C8B-B14F-4D97-AF65-F5344CB8AC3E}">
        <p14:creationId xmlns:p14="http://schemas.microsoft.com/office/powerpoint/2010/main" val="38559898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chatelaine.com/wp-content/uploads/2016/01/you-got-th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4958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499970"/>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“Process”?</a:t>
            </a:r>
            <a:endParaRPr lang="en-US" dirty="0"/>
          </a:p>
        </p:txBody>
      </p:sp>
      <p:sp>
        <p:nvSpPr>
          <p:cNvPr id="3" name="Content Placeholder 2"/>
          <p:cNvSpPr>
            <a:spLocks noGrp="1"/>
          </p:cNvSpPr>
          <p:nvPr>
            <p:ph idx="1"/>
          </p:nvPr>
        </p:nvSpPr>
        <p:spPr>
          <a:xfrm>
            <a:off x="1176867" y="2490135"/>
            <a:ext cx="6798734" cy="3444997"/>
          </a:xfrm>
        </p:spPr>
        <p:txBody>
          <a:bodyPr/>
          <a:lstStyle/>
          <a:p>
            <a:pPr marL="0" indent="0">
              <a:buNone/>
            </a:pPr>
            <a:r>
              <a:rPr lang="en-US" dirty="0" smtClean="0"/>
              <a:t>The process requires: </a:t>
            </a:r>
          </a:p>
          <a:p>
            <a:pPr>
              <a:buClr>
                <a:schemeClr val="accent5"/>
              </a:buClr>
            </a:pPr>
            <a:r>
              <a:rPr lang="en-US" dirty="0" smtClean="0"/>
              <a:t>Time</a:t>
            </a:r>
          </a:p>
          <a:p>
            <a:pPr>
              <a:buClr>
                <a:schemeClr val="accent5"/>
              </a:buClr>
            </a:pPr>
            <a:r>
              <a:rPr lang="en-US" dirty="0" smtClean="0"/>
              <a:t>Thinking</a:t>
            </a:r>
          </a:p>
          <a:p>
            <a:pPr>
              <a:buClr>
                <a:schemeClr val="accent5"/>
              </a:buClr>
            </a:pPr>
            <a:r>
              <a:rPr lang="en-US" dirty="0" smtClean="0"/>
              <a:t>Spacing</a:t>
            </a:r>
          </a:p>
          <a:p>
            <a:endParaRPr lang="en-US" dirty="0"/>
          </a:p>
        </p:txBody>
      </p:sp>
    </p:spTree>
    <p:extLst>
      <p:ext uri="{BB962C8B-B14F-4D97-AF65-F5344CB8AC3E}">
        <p14:creationId xmlns:p14="http://schemas.microsoft.com/office/powerpoint/2010/main" val="159843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I begin?</a:t>
            </a:r>
            <a:endParaRPr lang="en-US" dirty="0"/>
          </a:p>
        </p:txBody>
      </p:sp>
      <p:pic>
        <p:nvPicPr>
          <p:cNvPr id="4" name="Content Placeholder 3" descr="I Quiz della Domenica nr.15 | Frz40's Blog"/>
          <p:cNvPicPr>
            <a:picLocks noGrp="1" noChangeAspect="1"/>
          </p:cNvPicPr>
          <p:nvPr>
            <p:ph idx="1"/>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19600" y="2759477"/>
            <a:ext cx="3807353" cy="2621766"/>
          </a:xfrm>
        </p:spPr>
      </p:pic>
      <p:sp>
        <p:nvSpPr>
          <p:cNvPr id="5" name="TextBox 4"/>
          <p:cNvSpPr txBox="1"/>
          <p:nvPr/>
        </p:nvSpPr>
        <p:spPr>
          <a:xfrm>
            <a:off x="838200" y="2590800"/>
            <a:ext cx="3581400" cy="3046988"/>
          </a:xfrm>
          <a:prstGeom prst="rect">
            <a:avLst/>
          </a:prstGeom>
          <a:noFill/>
        </p:spPr>
        <p:txBody>
          <a:bodyPr wrap="square" rtlCol="0">
            <a:spAutoFit/>
          </a:bodyPr>
          <a:lstStyle/>
          <a:p>
            <a:r>
              <a:rPr lang="en-US" sz="2400" dirty="0" smtClean="0"/>
              <a:t>Give yourself AT LEAST 3 days before the due date to write</a:t>
            </a:r>
          </a:p>
          <a:p>
            <a:endParaRPr lang="en-US" sz="2400" dirty="0"/>
          </a:p>
          <a:p>
            <a:r>
              <a:rPr lang="en-US" sz="2400" dirty="0" smtClean="0"/>
              <a:t>Give yourself a different task for each day</a:t>
            </a:r>
          </a:p>
          <a:p>
            <a:endParaRPr lang="en-US" sz="2400" dirty="0"/>
          </a:p>
          <a:p>
            <a:r>
              <a:rPr lang="en-US" sz="2400" dirty="0" smtClean="0"/>
              <a:t>Save editing for the last day</a:t>
            </a:r>
            <a:endParaRPr lang="en-US" sz="2400" dirty="0"/>
          </a:p>
        </p:txBody>
      </p:sp>
    </p:spTree>
    <p:extLst>
      <p:ext uri="{BB962C8B-B14F-4D97-AF65-F5344CB8AC3E}">
        <p14:creationId xmlns:p14="http://schemas.microsoft.com/office/powerpoint/2010/main" val="74341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only have 3 days…</a:t>
            </a:r>
            <a:endParaRPr lang="en-US" dirty="0"/>
          </a:p>
        </p:txBody>
      </p:sp>
      <p:sp>
        <p:nvSpPr>
          <p:cNvPr id="3" name="Content Placeholder 2"/>
          <p:cNvSpPr>
            <a:spLocks noGrp="1"/>
          </p:cNvSpPr>
          <p:nvPr>
            <p:ph idx="1"/>
          </p:nvPr>
        </p:nvSpPr>
        <p:spPr>
          <a:xfrm>
            <a:off x="1066800" y="2438401"/>
            <a:ext cx="7391400" cy="3505200"/>
          </a:xfrm>
        </p:spPr>
        <p:txBody>
          <a:bodyPr>
            <a:normAutofit/>
          </a:bodyPr>
          <a:lstStyle/>
          <a:p>
            <a:endParaRPr lang="en-US" sz="2400" dirty="0" smtClean="0"/>
          </a:p>
          <a:p>
            <a:pPr>
              <a:buClr>
                <a:schemeClr val="accent5"/>
              </a:buClr>
            </a:pPr>
            <a:r>
              <a:rPr lang="en-US" sz="2400" dirty="0" smtClean="0"/>
              <a:t>Day 1: think &amp; free write</a:t>
            </a:r>
          </a:p>
          <a:p>
            <a:pPr>
              <a:buClr>
                <a:schemeClr val="accent5"/>
              </a:buClr>
            </a:pPr>
            <a:r>
              <a:rPr lang="en-US" sz="2400" dirty="0" smtClean="0"/>
              <a:t>Day 2: read, think, write &amp; re-write</a:t>
            </a:r>
          </a:p>
          <a:p>
            <a:pPr>
              <a:buClr>
                <a:schemeClr val="accent5"/>
              </a:buClr>
            </a:pPr>
            <a:r>
              <a:rPr lang="en-US" sz="2400" dirty="0" smtClean="0"/>
              <a:t>Day 3: read, think, revise, edit (print &amp; rejoice!)</a:t>
            </a:r>
          </a:p>
          <a:p>
            <a:endParaRPr lang="en-US" sz="2400" dirty="0"/>
          </a:p>
        </p:txBody>
      </p:sp>
    </p:spTree>
    <p:extLst>
      <p:ext uri="{BB962C8B-B14F-4D97-AF65-F5344CB8AC3E}">
        <p14:creationId xmlns:p14="http://schemas.microsoft.com/office/powerpoint/2010/main" val="17552224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more than 3 days…</a:t>
            </a:r>
            <a:endParaRPr lang="en-US" dirty="0"/>
          </a:p>
        </p:txBody>
      </p:sp>
      <p:sp>
        <p:nvSpPr>
          <p:cNvPr id="3" name="Content Placeholder 2"/>
          <p:cNvSpPr>
            <a:spLocks noGrp="1"/>
          </p:cNvSpPr>
          <p:nvPr>
            <p:ph idx="1"/>
          </p:nvPr>
        </p:nvSpPr>
        <p:spPr/>
        <p:txBody>
          <a:bodyPr/>
          <a:lstStyle/>
          <a:p>
            <a:pPr>
              <a:buClr>
                <a:schemeClr val="accent5"/>
              </a:buClr>
            </a:pPr>
            <a:r>
              <a:rPr lang="en-US" sz="2800" dirty="0">
                <a:solidFill>
                  <a:schemeClr val="tx1"/>
                </a:solidFill>
              </a:rPr>
              <a:t>Day </a:t>
            </a:r>
            <a:r>
              <a:rPr lang="en-US" sz="2800" dirty="0" smtClean="0">
                <a:solidFill>
                  <a:schemeClr val="tx1"/>
                </a:solidFill>
              </a:rPr>
              <a:t>1-3: think</a:t>
            </a:r>
            <a:r>
              <a:rPr lang="en-US" sz="2800" dirty="0">
                <a:solidFill>
                  <a:schemeClr val="tx1"/>
                </a:solidFill>
              </a:rPr>
              <a:t> </a:t>
            </a:r>
            <a:r>
              <a:rPr lang="en-US" sz="2800" dirty="0" smtClean="0">
                <a:solidFill>
                  <a:schemeClr val="tx1"/>
                </a:solidFill>
              </a:rPr>
              <a:t>and free </a:t>
            </a:r>
            <a:r>
              <a:rPr lang="en-US" sz="2800" dirty="0">
                <a:solidFill>
                  <a:schemeClr val="tx1"/>
                </a:solidFill>
              </a:rPr>
              <a:t>write</a:t>
            </a:r>
          </a:p>
          <a:p>
            <a:pPr>
              <a:buClr>
                <a:schemeClr val="accent5"/>
              </a:buClr>
            </a:pPr>
            <a:r>
              <a:rPr lang="en-US" sz="2800" dirty="0">
                <a:solidFill>
                  <a:schemeClr val="tx1"/>
                </a:solidFill>
              </a:rPr>
              <a:t>Day </a:t>
            </a:r>
            <a:r>
              <a:rPr lang="en-US" sz="2800" dirty="0" smtClean="0">
                <a:solidFill>
                  <a:schemeClr val="tx1"/>
                </a:solidFill>
              </a:rPr>
              <a:t>3-5: read, think, write &amp; re-write</a:t>
            </a:r>
            <a:endParaRPr lang="en-US" sz="2800" dirty="0">
              <a:solidFill>
                <a:schemeClr val="tx1"/>
              </a:solidFill>
            </a:endParaRPr>
          </a:p>
          <a:p>
            <a:pPr>
              <a:buClr>
                <a:schemeClr val="accent5"/>
              </a:buClr>
            </a:pPr>
            <a:r>
              <a:rPr lang="en-US" sz="2800" dirty="0">
                <a:solidFill>
                  <a:schemeClr val="tx1"/>
                </a:solidFill>
              </a:rPr>
              <a:t>Day </a:t>
            </a:r>
            <a:r>
              <a:rPr lang="en-US" sz="2800" dirty="0" smtClean="0">
                <a:solidFill>
                  <a:schemeClr val="tx1"/>
                </a:solidFill>
              </a:rPr>
              <a:t>5-7: read, think &amp; revise</a:t>
            </a:r>
          </a:p>
          <a:p>
            <a:pPr>
              <a:buClr>
                <a:schemeClr val="accent5"/>
              </a:buClr>
            </a:pPr>
            <a:r>
              <a:rPr lang="en-US" sz="2800" dirty="0" smtClean="0">
                <a:solidFill>
                  <a:schemeClr val="tx1"/>
                </a:solidFill>
              </a:rPr>
              <a:t>Day 8: read, think, edit, print &amp; rejoice!</a:t>
            </a:r>
            <a:endParaRPr lang="en-US" sz="2800" dirty="0">
              <a:solidFill>
                <a:schemeClr val="tx1"/>
              </a:solidFill>
            </a:endParaRPr>
          </a:p>
          <a:p>
            <a:pPr>
              <a:buClr>
                <a:schemeClr val="accent5"/>
              </a:buClr>
            </a:pPr>
            <a:endParaRPr lang="en-US" dirty="0">
              <a:solidFill>
                <a:schemeClr val="tx1"/>
              </a:solidFill>
            </a:endParaRPr>
          </a:p>
        </p:txBody>
      </p:sp>
    </p:spTree>
    <p:extLst>
      <p:ext uri="{BB962C8B-B14F-4D97-AF65-F5344CB8AC3E}">
        <p14:creationId xmlns:p14="http://schemas.microsoft.com/office/powerpoint/2010/main" val="23516985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54" y="1219200"/>
            <a:ext cx="7406689" cy="838200"/>
          </a:xfrm>
        </p:spPr>
        <p:txBody>
          <a:bodyPr>
            <a:normAutofit/>
          </a:bodyPr>
          <a:lstStyle/>
          <a:p>
            <a:r>
              <a:rPr lang="en-US" sz="3600" dirty="0" smtClean="0"/>
              <a:t>LET US HELP!</a:t>
            </a:r>
            <a:endParaRPr lang="en-US" sz="3600" dirty="0"/>
          </a:p>
        </p:txBody>
      </p:sp>
      <p:sp>
        <p:nvSpPr>
          <p:cNvPr id="4" name="Text Placeholder 3"/>
          <p:cNvSpPr>
            <a:spLocks noGrp="1"/>
          </p:cNvSpPr>
          <p:nvPr>
            <p:ph type="body" sz="half" idx="2"/>
          </p:nvPr>
        </p:nvSpPr>
        <p:spPr>
          <a:xfrm>
            <a:off x="762000" y="2057400"/>
            <a:ext cx="2987089" cy="3352800"/>
          </a:xfrm>
        </p:spPr>
        <p:txBody>
          <a:bodyPr>
            <a:normAutofit/>
          </a:bodyPr>
          <a:lstStyle/>
          <a:p>
            <a:pPr algn="l"/>
            <a:r>
              <a:rPr lang="en-US" sz="2400" dirty="0" smtClean="0"/>
              <a:t>The best time to come to the writing center is early in your process. </a:t>
            </a:r>
          </a:p>
          <a:p>
            <a:r>
              <a:rPr lang="en-US" sz="2400" dirty="0" smtClean="0"/>
              <a:t>(DAY 1 OR 2)</a:t>
            </a:r>
          </a:p>
          <a:p>
            <a:pPr algn="l"/>
            <a:r>
              <a:rPr lang="en-US" sz="2400" dirty="0" smtClean="0"/>
              <a:t>We do our best work at the beginning!</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943" y="2268478"/>
            <a:ext cx="4419600" cy="2930644"/>
          </a:xfrm>
          <a:prstGeom prst="rect">
            <a:avLst/>
          </a:prstGeom>
        </p:spPr>
      </p:pic>
    </p:spTree>
    <p:extLst>
      <p:ext uri="{BB962C8B-B14F-4D97-AF65-F5344CB8AC3E}">
        <p14:creationId xmlns:p14="http://schemas.microsoft.com/office/powerpoint/2010/main" val="701083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t>
            </a:r>
            <a:r>
              <a:rPr lang="en-US" dirty="0"/>
              <a:t>think and free write</a:t>
            </a:r>
          </a:p>
        </p:txBody>
      </p:sp>
      <p:sp>
        <p:nvSpPr>
          <p:cNvPr id="3" name="Content Placeholder 2"/>
          <p:cNvSpPr>
            <a:spLocks noGrp="1"/>
          </p:cNvSpPr>
          <p:nvPr>
            <p:ph idx="1"/>
          </p:nvPr>
        </p:nvSpPr>
        <p:spPr/>
        <p:txBody>
          <a:bodyPr>
            <a:normAutofit lnSpcReduction="10000"/>
          </a:bodyPr>
          <a:lstStyle/>
          <a:p>
            <a:pPr>
              <a:buClr>
                <a:schemeClr val="accent5"/>
              </a:buClr>
            </a:pPr>
            <a:r>
              <a:rPr lang="en-US" dirty="0" smtClean="0"/>
              <a:t>What is my topic? </a:t>
            </a:r>
          </a:p>
          <a:p>
            <a:pPr>
              <a:buClr>
                <a:schemeClr val="accent5"/>
              </a:buClr>
            </a:pPr>
            <a:r>
              <a:rPr lang="en-US" dirty="0" smtClean="0"/>
              <a:t>What are the specific issues related to this topic?</a:t>
            </a:r>
          </a:p>
          <a:p>
            <a:pPr>
              <a:buClr>
                <a:schemeClr val="accent5"/>
              </a:buClr>
            </a:pPr>
            <a:r>
              <a:rPr lang="en-US" dirty="0" smtClean="0"/>
              <a:t>What are the specific issues that I want to focus on?</a:t>
            </a:r>
          </a:p>
          <a:p>
            <a:pPr>
              <a:buClr>
                <a:schemeClr val="accent5"/>
              </a:buClr>
            </a:pPr>
            <a:r>
              <a:rPr lang="en-US" dirty="0" smtClean="0"/>
              <a:t>What do I already know about this?</a:t>
            </a:r>
          </a:p>
          <a:p>
            <a:pPr>
              <a:buClr>
                <a:schemeClr val="accent5"/>
              </a:buClr>
            </a:pPr>
            <a:r>
              <a:rPr lang="en-US" dirty="0" smtClean="0"/>
              <a:t>What opinions do I have about this?</a:t>
            </a:r>
          </a:p>
          <a:p>
            <a:pPr>
              <a:buClr>
                <a:schemeClr val="accent5"/>
              </a:buClr>
            </a:pPr>
            <a:r>
              <a:rPr lang="en-US" dirty="0" smtClean="0"/>
              <a:t>Where do my thoughts and opinions come from?</a:t>
            </a:r>
          </a:p>
          <a:p>
            <a:pPr lvl="1">
              <a:buClr>
                <a:schemeClr val="accent5"/>
              </a:buClr>
              <a:buFont typeface="Wingdings" panose="05000000000000000000" pitchFamily="2" charset="2"/>
              <a:buChar char="Ø"/>
            </a:pPr>
            <a:r>
              <a:rPr lang="en-US" dirty="0" smtClean="0"/>
              <a:t>Experiences, observations, personality, family/upbringing</a:t>
            </a:r>
            <a:endParaRPr lang="en-US" dirty="0"/>
          </a:p>
        </p:txBody>
      </p:sp>
    </p:spTree>
    <p:extLst>
      <p:ext uri="{BB962C8B-B14F-4D97-AF65-F5344CB8AC3E}">
        <p14:creationId xmlns:p14="http://schemas.microsoft.com/office/powerpoint/2010/main" val="2498779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1773</TotalTime>
  <Words>1573</Words>
  <Application>Microsoft Office PowerPoint</Application>
  <PresentationFormat>On-screen Show (4:3)</PresentationFormat>
  <Paragraphs>196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Garamond</vt:lpstr>
      <vt:lpstr>Wingdings</vt:lpstr>
      <vt:lpstr>Organic</vt:lpstr>
      <vt:lpstr>Making Something Out of Nothing! </vt:lpstr>
      <vt:lpstr>What do we mean by “Process”?</vt:lpstr>
      <vt:lpstr>PowerPoint Presentation</vt:lpstr>
      <vt:lpstr>What do we mean by “Process”?</vt:lpstr>
      <vt:lpstr>So, how do I begin?</vt:lpstr>
      <vt:lpstr>If you only have 3 days…</vt:lpstr>
      <vt:lpstr>If you have more than 3 days…</vt:lpstr>
      <vt:lpstr>LET US HELP!</vt:lpstr>
      <vt:lpstr>Day 1: think and free write</vt:lpstr>
      <vt:lpstr>Day 1: think and free write</vt:lpstr>
      <vt:lpstr>if you’re doing research…</vt:lpstr>
      <vt:lpstr>Day 1: techniques</vt:lpstr>
      <vt:lpstr>PRACTICE!</vt:lpstr>
      <vt:lpstr>Day 2: read, think, write &amp; re-write</vt:lpstr>
      <vt:lpstr>Day 2: read, think, write &amp; re-write</vt:lpstr>
      <vt:lpstr>Day 2: read, think, write &amp; re-write</vt:lpstr>
      <vt:lpstr>Day 2: read, think, write &amp; re-write</vt:lpstr>
      <vt:lpstr>How do I “Say More?”</vt:lpstr>
      <vt:lpstr>How do I “Say More?”</vt:lpstr>
      <vt:lpstr>Technique for “How to Say More”</vt:lpstr>
      <vt:lpstr>SEEI Example</vt:lpstr>
      <vt:lpstr>PowerPoint Presentation</vt:lpstr>
      <vt:lpstr>Day 2: read, think, write, re-write</vt:lpstr>
      <vt:lpstr>Day 3: read, think, revise</vt:lpstr>
      <vt:lpstr>Day 3: read, think, revise</vt:lpstr>
      <vt:lpstr>Day 3: read, think, revise</vt:lpstr>
      <vt:lpstr>VIDEO</vt:lpstr>
      <vt:lpstr>Day 3: read, write, revise</vt:lpstr>
      <vt:lpstr>Draft</vt:lpstr>
      <vt:lpstr>What is a revision?</vt:lpstr>
      <vt:lpstr>Day 3 (or 8):  read, think, revise…edit last! </vt:lpstr>
      <vt:lpstr>Proofreading/Editing</vt:lpstr>
      <vt:lpstr> Day 3 (or 8):  read, think, revise…edit last! </vt:lpstr>
      <vt:lpstr>YOU KNOW WHERE TO FIND US!</vt:lpstr>
      <vt:lpstr>PowerPoint Presentation</vt:lpstr>
    </vt:vector>
  </TitlesOfParts>
  <Company>Bentley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Process – Never Ends</dc:title>
  <dc:creator>Kiietti L. Parker</dc:creator>
  <cp:lastModifiedBy>Kem Roper</cp:lastModifiedBy>
  <cp:revision>59</cp:revision>
  <dcterms:created xsi:type="dcterms:W3CDTF">2008-01-29T22:48:20Z</dcterms:created>
  <dcterms:modified xsi:type="dcterms:W3CDTF">2020-08-26T17:14:10Z</dcterms:modified>
</cp:coreProperties>
</file>