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3.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sldIdLst>
    <p:sldId id="256" r:id="rId2"/>
    <p:sldId id="271" r:id="rId3"/>
    <p:sldId id="278" r:id="rId4"/>
    <p:sldId id="261" r:id="rId5"/>
    <p:sldId id="272" r:id="rId6"/>
    <p:sldId id="277" r:id="rId7"/>
    <p:sldId id="273" r:id="rId8"/>
    <p:sldId id="274" r:id="rId9"/>
    <p:sldId id="269" r:id="rId10"/>
    <p:sldId id="259" r:id="rId11"/>
    <p:sldId id="276" r:id="rId12"/>
    <p:sldId id="268" r:id="rId13"/>
    <p:sldId id="275" r:id="rId14"/>
    <p:sldId id="279" r:id="rId15"/>
    <p:sldId id="280" r:id="rId16"/>
    <p:sldId id="262" r:id="rId17"/>
    <p:sldId id="263" r:id="rId18"/>
    <p:sldId id="285" r:id="rId19"/>
    <p:sldId id="286" r:id="rId20"/>
    <p:sldId id="287" r:id="rId21"/>
    <p:sldId id="284" r:id="rId22"/>
    <p:sldId id="281" r:id="rId23"/>
    <p:sldId id="264" r:id="rId24"/>
    <p:sldId id="265" r:id="rId25"/>
    <p:sldId id="282" r:id="rId26"/>
    <p:sldId id="266" r:id="rId27"/>
    <p:sldId id="283" r:id="rId28"/>
    <p:sldId id="258" r:id="rId29"/>
    <p:sldId id="260" r:id="rId30"/>
    <p:sldId id="25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6" autoAdjust="0"/>
    <p:restoredTop sz="94660"/>
  </p:normalViewPr>
  <p:slideViewPr>
    <p:cSldViewPr snapToGrid="0">
      <p:cViewPr varScale="1">
        <p:scale>
          <a:sx n="115" d="100"/>
          <a:sy n="115" d="100"/>
        </p:scale>
        <p:origin x="144" y="114"/>
      </p:cViewPr>
      <p:guideLst/>
    </p:cSldViewPr>
  </p:slideViewPr>
  <p:notesTextViewPr>
    <p:cViewPr>
      <p:scale>
        <a:sx n="1" d="1"/>
        <a:sy n="1" d="1"/>
      </p:scale>
      <p:origin x="0" y="0"/>
    </p:cViewPr>
  </p:notesTextViewPr>
  <p:sorterViewPr>
    <p:cViewPr>
      <p:scale>
        <a:sx n="100" d="100"/>
        <a:sy n="100" d="100"/>
      </p:scale>
      <p:origin x="0" y="-40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0A3BBA-189F-4CC5-8E8A-C4F54A6D4DA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FBDF0B4-3619-46C2-A622-1F54C710C91B}">
      <dgm:prSet/>
      <dgm:spPr/>
      <dgm:t>
        <a:bodyPr/>
        <a:lstStyle/>
        <a:p>
          <a:r>
            <a:rPr lang="en-US"/>
            <a:t>High stakes—allow more time for these, let low-stakes activities feed into high stakes assignments</a:t>
          </a:r>
        </a:p>
      </dgm:t>
    </dgm:pt>
    <dgm:pt modelId="{86BC0D46-9EAB-4150-A487-7E3B76715265}" type="parTrans" cxnId="{24AEA344-5DBF-4EE7-85F4-7408BE59CA82}">
      <dgm:prSet/>
      <dgm:spPr/>
      <dgm:t>
        <a:bodyPr/>
        <a:lstStyle/>
        <a:p>
          <a:endParaRPr lang="en-US"/>
        </a:p>
      </dgm:t>
    </dgm:pt>
    <dgm:pt modelId="{27A4B9D1-7844-4F7A-8278-8346766EE33C}" type="sibTrans" cxnId="{24AEA344-5DBF-4EE7-85F4-7408BE59CA82}">
      <dgm:prSet/>
      <dgm:spPr/>
      <dgm:t>
        <a:bodyPr/>
        <a:lstStyle/>
        <a:p>
          <a:endParaRPr lang="en-US"/>
        </a:p>
      </dgm:t>
    </dgm:pt>
    <dgm:pt modelId="{559FD73E-401C-42D3-82FA-7F55E7ADE778}">
      <dgm:prSet/>
      <dgm:spPr/>
      <dgm:t>
        <a:bodyPr/>
        <a:lstStyle/>
        <a:p>
          <a:r>
            <a:rPr lang="en-US"/>
            <a:t>Essay exams</a:t>
          </a:r>
        </a:p>
      </dgm:t>
    </dgm:pt>
    <dgm:pt modelId="{27FA1529-17FE-48C4-9F35-401D8EF81D90}" type="parTrans" cxnId="{1728ABDA-6F3E-4666-88CE-C6C3B554086E}">
      <dgm:prSet/>
      <dgm:spPr/>
      <dgm:t>
        <a:bodyPr/>
        <a:lstStyle/>
        <a:p>
          <a:endParaRPr lang="en-US"/>
        </a:p>
      </dgm:t>
    </dgm:pt>
    <dgm:pt modelId="{0E053273-4FF7-4D0E-9CD5-827F86488F9C}" type="sibTrans" cxnId="{1728ABDA-6F3E-4666-88CE-C6C3B554086E}">
      <dgm:prSet/>
      <dgm:spPr/>
      <dgm:t>
        <a:bodyPr/>
        <a:lstStyle/>
        <a:p>
          <a:endParaRPr lang="en-US"/>
        </a:p>
      </dgm:t>
    </dgm:pt>
    <dgm:pt modelId="{52C6EECE-FF8A-4732-835E-F750E4FB374F}">
      <dgm:prSet/>
      <dgm:spPr/>
      <dgm:t>
        <a:bodyPr/>
        <a:lstStyle/>
        <a:p>
          <a:r>
            <a:rPr lang="en-US"/>
            <a:t>Research papers</a:t>
          </a:r>
        </a:p>
      </dgm:t>
    </dgm:pt>
    <dgm:pt modelId="{8264D41A-EDF5-449A-980F-4FAAF905F5B2}" type="parTrans" cxnId="{A97F8262-A3DB-4EEE-BE0C-BFDF8FAF42A8}">
      <dgm:prSet/>
      <dgm:spPr/>
      <dgm:t>
        <a:bodyPr/>
        <a:lstStyle/>
        <a:p>
          <a:endParaRPr lang="en-US"/>
        </a:p>
      </dgm:t>
    </dgm:pt>
    <dgm:pt modelId="{79E2E9FA-A667-48CA-B9E7-A895AFBCBC10}" type="sibTrans" cxnId="{A97F8262-A3DB-4EEE-BE0C-BFDF8FAF42A8}">
      <dgm:prSet/>
      <dgm:spPr/>
      <dgm:t>
        <a:bodyPr/>
        <a:lstStyle/>
        <a:p>
          <a:endParaRPr lang="en-US"/>
        </a:p>
      </dgm:t>
    </dgm:pt>
    <dgm:pt modelId="{9A34D6C7-9175-4473-997B-B95E98047067}" type="pres">
      <dgm:prSet presAssocID="{AD0A3BBA-189F-4CC5-8E8A-C4F54A6D4DAD}" presName="hierChild1" presStyleCnt="0">
        <dgm:presLayoutVars>
          <dgm:chPref val="1"/>
          <dgm:dir/>
          <dgm:animOne val="branch"/>
          <dgm:animLvl val="lvl"/>
          <dgm:resizeHandles/>
        </dgm:presLayoutVars>
      </dgm:prSet>
      <dgm:spPr/>
      <dgm:t>
        <a:bodyPr/>
        <a:lstStyle/>
        <a:p>
          <a:endParaRPr lang="en-US"/>
        </a:p>
      </dgm:t>
    </dgm:pt>
    <dgm:pt modelId="{525A4BF2-E014-4C96-AE03-255C4FC7FF83}" type="pres">
      <dgm:prSet presAssocID="{EFBDF0B4-3619-46C2-A622-1F54C710C91B}" presName="hierRoot1" presStyleCnt="0"/>
      <dgm:spPr/>
    </dgm:pt>
    <dgm:pt modelId="{F5E3B600-AB9A-4E89-9866-1C37196C49CB}" type="pres">
      <dgm:prSet presAssocID="{EFBDF0B4-3619-46C2-A622-1F54C710C91B}" presName="composite" presStyleCnt="0"/>
      <dgm:spPr/>
    </dgm:pt>
    <dgm:pt modelId="{75EDFD0A-9E52-4254-86CD-2F69BCBAD783}" type="pres">
      <dgm:prSet presAssocID="{EFBDF0B4-3619-46C2-A622-1F54C710C91B}" presName="background" presStyleLbl="node0" presStyleIdx="0" presStyleCnt="1"/>
      <dgm:spPr/>
    </dgm:pt>
    <dgm:pt modelId="{B8D1052A-287A-41AE-B332-3D75D3D8AF74}" type="pres">
      <dgm:prSet presAssocID="{EFBDF0B4-3619-46C2-A622-1F54C710C91B}" presName="text" presStyleLbl="fgAcc0" presStyleIdx="0" presStyleCnt="1">
        <dgm:presLayoutVars>
          <dgm:chPref val="3"/>
        </dgm:presLayoutVars>
      </dgm:prSet>
      <dgm:spPr/>
      <dgm:t>
        <a:bodyPr/>
        <a:lstStyle/>
        <a:p>
          <a:endParaRPr lang="en-US"/>
        </a:p>
      </dgm:t>
    </dgm:pt>
    <dgm:pt modelId="{D0005B36-91CF-4BF3-98E5-0DB914A697DB}" type="pres">
      <dgm:prSet presAssocID="{EFBDF0B4-3619-46C2-A622-1F54C710C91B}" presName="hierChild2" presStyleCnt="0"/>
      <dgm:spPr/>
    </dgm:pt>
    <dgm:pt modelId="{53037DD0-5DD3-4025-A893-37A5F468D0BA}" type="pres">
      <dgm:prSet presAssocID="{27FA1529-17FE-48C4-9F35-401D8EF81D90}" presName="Name10" presStyleLbl="parChTrans1D2" presStyleIdx="0" presStyleCnt="2"/>
      <dgm:spPr/>
      <dgm:t>
        <a:bodyPr/>
        <a:lstStyle/>
        <a:p>
          <a:endParaRPr lang="en-US"/>
        </a:p>
      </dgm:t>
    </dgm:pt>
    <dgm:pt modelId="{CC02F969-0FEA-4FC6-98CD-83450AB27321}" type="pres">
      <dgm:prSet presAssocID="{559FD73E-401C-42D3-82FA-7F55E7ADE778}" presName="hierRoot2" presStyleCnt="0"/>
      <dgm:spPr/>
    </dgm:pt>
    <dgm:pt modelId="{50E55CAA-3824-4344-A571-A16AA1557B8E}" type="pres">
      <dgm:prSet presAssocID="{559FD73E-401C-42D3-82FA-7F55E7ADE778}" presName="composite2" presStyleCnt="0"/>
      <dgm:spPr/>
    </dgm:pt>
    <dgm:pt modelId="{C805C673-3026-48B3-8A70-27ACB9352E63}" type="pres">
      <dgm:prSet presAssocID="{559FD73E-401C-42D3-82FA-7F55E7ADE778}" presName="background2" presStyleLbl="node2" presStyleIdx="0" presStyleCnt="2"/>
      <dgm:spPr/>
    </dgm:pt>
    <dgm:pt modelId="{C7E0F81F-346F-4BD4-A671-4902F6501A45}" type="pres">
      <dgm:prSet presAssocID="{559FD73E-401C-42D3-82FA-7F55E7ADE778}" presName="text2" presStyleLbl="fgAcc2" presStyleIdx="0" presStyleCnt="2">
        <dgm:presLayoutVars>
          <dgm:chPref val="3"/>
        </dgm:presLayoutVars>
      </dgm:prSet>
      <dgm:spPr/>
      <dgm:t>
        <a:bodyPr/>
        <a:lstStyle/>
        <a:p>
          <a:endParaRPr lang="en-US"/>
        </a:p>
      </dgm:t>
    </dgm:pt>
    <dgm:pt modelId="{F095EBAA-E959-4EFD-A5B7-36F563DB5474}" type="pres">
      <dgm:prSet presAssocID="{559FD73E-401C-42D3-82FA-7F55E7ADE778}" presName="hierChild3" presStyleCnt="0"/>
      <dgm:spPr/>
    </dgm:pt>
    <dgm:pt modelId="{71E8CF9E-D14A-49A2-93BC-29F4A393ECB0}" type="pres">
      <dgm:prSet presAssocID="{8264D41A-EDF5-449A-980F-4FAAF905F5B2}" presName="Name10" presStyleLbl="parChTrans1D2" presStyleIdx="1" presStyleCnt="2"/>
      <dgm:spPr/>
      <dgm:t>
        <a:bodyPr/>
        <a:lstStyle/>
        <a:p>
          <a:endParaRPr lang="en-US"/>
        </a:p>
      </dgm:t>
    </dgm:pt>
    <dgm:pt modelId="{915EB1C6-B17D-4C57-AB9C-8A0327EEF1BB}" type="pres">
      <dgm:prSet presAssocID="{52C6EECE-FF8A-4732-835E-F750E4FB374F}" presName="hierRoot2" presStyleCnt="0"/>
      <dgm:spPr/>
    </dgm:pt>
    <dgm:pt modelId="{EB379EBB-C448-4324-88A5-D07CECB555AC}" type="pres">
      <dgm:prSet presAssocID="{52C6EECE-FF8A-4732-835E-F750E4FB374F}" presName="composite2" presStyleCnt="0"/>
      <dgm:spPr/>
    </dgm:pt>
    <dgm:pt modelId="{74A3836A-F9FB-41CC-9D36-09FAAA90B0AE}" type="pres">
      <dgm:prSet presAssocID="{52C6EECE-FF8A-4732-835E-F750E4FB374F}" presName="background2" presStyleLbl="node2" presStyleIdx="1" presStyleCnt="2"/>
      <dgm:spPr/>
    </dgm:pt>
    <dgm:pt modelId="{06466018-B990-4558-89D1-B1C10B14593F}" type="pres">
      <dgm:prSet presAssocID="{52C6EECE-FF8A-4732-835E-F750E4FB374F}" presName="text2" presStyleLbl="fgAcc2" presStyleIdx="1" presStyleCnt="2">
        <dgm:presLayoutVars>
          <dgm:chPref val="3"/>
        </dgm:presLayoutVars>
      </dgm:prSet>
      <dgm:spPr/>
      <dgm:t>
        <a:bodyPr/>
        <a:lstStyle/>
        <a:p>
          <a:endParaRPr lang="en-US"/>
        </a:p>
      </dgm:t>
    </dgm:pt>
    <dgm:pt modelId="{EEDFFC4B-F41D-43FE-A2D8-DA9B5E10BA81}" type="pres">
      <dgm:prSet presAssocID="{52C6EECE-FF8A-4732-835E-F750E4FB374F}" presName="hierChild3" presStyleCnt="0"/>
      <dgm:spPr/>
    </dgm:pt>
  </dgm:ptLst>
  <dgm:cxnLst>
    <dgm:cxn modelId="{C76BEB75-D8C2-48AD-9AF2-C21FD1AA2EC2}" type="presOf" srcId="{27FA1529-17FE-48C4-9F35-401D8EF81D90}" destId="{53037DD0-5DD3-4025-A893-37A5F468D0BA}" srcOrd="0" destOrd="0" presId="urn:microsoft.com/office/officeart/2005/8/layout/hierarchy1"/>
    <dgm:cxn modelId="{A97F8262-A3DB-4EEE-BE0C-BFDF8FAF42A8}" srcId="{EFBDF0B4-3619-46C2-A622-1F54C710C91B}" destId="{52C6EECE-FF8A-4732-835E-F750E4FB374F}" srcOrd="1" destOrd="0" parTransId="{8264D41A-EDF5-449A-980F-4FAAF905F5B2}" sibTransId="{79E2E9FA-A667-48CA-B9E7-A895AFBCBC10}"/>
    <dgm:cxn modelId="{24AEA344-5DBF-4EE7-85F4-7408BE59CA82}" srcId="{AD0A3BBA-189F-4CC5-8E8A-C4F54A6D4DAD}" destId="{EFBDF0B4-3619-46C2-A622-1F54C710C91B}" srcOrd="0" destOrd="0" parTransId="{86BC0D46-9EAB-4150-A487-7E3B76715265}" sibTransId="{27A4B9D1-7844-4F7A-8278-8346766EE33C}"/>
    <dgm:cxn modelId="{1728ABDA-6F3E-4666-88CE-C6C3B554086E}" srcId="{EFBDF0B4-3619-46C2-A622-1F54C710C91B}" destId="{559FD73E-401C-42D3-82FA-7F55E7ADE778}" srcOrd="0" destOrd="0" parTransId="{27FA1529-17FE-48C4-9F35-401D8EF81D90}" sibTransId="{0E053273-4FF7-4D0E-9CD5-827F86488F9C}"/>
    <dgm:cxn modelId="{323845DA-76FA-4967-B287-CEF73E41AB17}" type="presOf" srcId="{AD0A3BBA-189F-4CC5-8E8A-C4F54A6D4DAD}" destId="{9A34D6C7-9175-4473-997B-B95E98047067}" srcOrd="0" destOrd="0" presId="urn:microsoft.com/office/officeart/2005/8/layout/hierarchy1"/>
    <dgm:cxn modelId="{31A2D864-4957-4055-8EFF-C8A3654DE9B8}" type="presOf" srcId="{559FD73E-401C-42D3-82FA-7F55E7ADE778}" destId="{C7E0F81F-346F-4BD4-A671-4902F6501A45}" srcOrd="0" destOrd="0" presId="urn:microsoft.com/office/officeart/2005/8/layout/hierarchy1"/>
    <dgm:cxn modelId="{265042AB-1A44-408F-AA85-2DBC957F472A}" type="presOf" srcId="{EFBDF0B4-3619-46C2-A622-1F54C710C91B}" destId="{B8D1052A-287A-41AE-B332-3D75D3D8AF74}" srcOrd="0" destOrd="0" presId="urn:microsoft.com/office/officeart/2005/8/layout/hierarchy1"/>
    <dgm:cxn modelId="{4137CEB0-9474-429B-9C62-1248964F6A65}" type="presOf" srcId="{8264D41A-EDF5-449A-980F-4FAAF905F5B2}" destId="{71E8CF9E-D14A-49A2-93BC-29F4A393ECB0}" srcOrd="0" destOrd="0" presId="urn:microsoft.com/office/officeart/2005/8/layout/hierarchy1"/>
    <dgm:cxn modelId="{B3231A51-CF01-47FF-BC31-0F691BFE8288}" type="presOf" srcId="{52C6EECE-FF8A-4732-835E-F750E4FB374F}" destId="{06466018-B990-4558-89D1-B1C10B14593F}" srcOrd="0" destOrd="0" presId="urn:microsoft.com/office/officeart/2005/8/layout/hierarchy1"/>
    <dgm:cxn modelId="{A4E8E146-EA1F-4DD2-AE88-DB984EFC7140}" type="presParOf" srcId="{9A34D6C7-9175-4473-997B-B95E98047067}" destId="{525A4BF2-E014-4C96-AE03-255C4FC7FF83}" srcOrd="0" destOrd="0" presId="urn:microsoft.com/office/officeart/2005/8/layout/hierarchy1"/>
    <dgm:cxn modelId="{0333132F-F05A-4C55-BC07-F3A059D2681D}" type="presParOf" srcId="{525A4BF2-E014-4C96-AE03-255C4FC7FF83}" destId="{F5E3B600-AB9A-4E89-9866-1C37196C49CB}" srcOrd="0" destOrd="0" presId="urn:microsoft.com/office/officeart/2005/8/layout/hierarchy1"/>
    <dgm:cxn modelId="{2BAB6187-3E4E-4198-9388-81F115897312}" type="presParOf" srcId="{F5E3B600-AB9A-4E89-9866-1C37196C49CB}" destId="{75EDFD0A-9E52-4254-86CD-2F69BCBAD783}" srcOrd="0" destOrd="0" presId="urn:microsoft.com/office/officeart/2005/8/layout/hierarchy1"/>
    <dgm:cxn modelId="{CCF87F62-E766-4AEC-B98A-B6A9B26FB642}" type="presParOf" srcId="{F5E3B600-AB9A-4E89-9866-1C37196C49CB}" destId="{B8D1052A-287A-41AE-B332-3D75D3D8AF74}" srcOrd="1" destOrd="0" presId="urn:microsoft.com/office/officeart/2005/8/layout/hierarchy1"/>
    <dgm:cxn modelId="{BDA0D719-3F55-4C92-A3C4-02CF1CD20E15}" type="presParOf" srcId="{525A4BF2-E014-4C96-AE03-255C4FC7FF83}" destId="{D0005B36-91CF-4BF3-98E5-0DB914A697DB}" srcOrd="1" destOrd="0" presId="urn:microsoft.com/office/officeart/2005/8/layout/hierarchy1"/>
    <dgm:cxn modelId="{F18D92F9-D91C-4D94-BB01-CCF1906E8CE5}" type="presParOf" srcId="{D0005B36-91CF-4BF3-98E5-0DB914A697DB}" destId="{53037DD0-5DD3-4025-A893-37A5F468D0BA}" srcOrd="0" destOrd="0" presId="urn:microsoft.com/office/officeart/2005/8/layout/hierarchy1"/>
    <dgm:cxn modelId="{0382818F-34BE-487B-90EF-FBD8A510F9EA}" type="presParOf" srcId="{D0005B36-91CF-4BF3-98E5-0DB914A697DB}" destId="{CC02F969-0FEA-4FC6-98CD-83450AB27321}" srcOrd="1" destOrd="0" presId="urn:microsoft.com/office/officeart/2005/8/layout/hierarchy1"/>
    <dgm:cxn modelId="{84C2FB45-DB61-491B-8468-A5882E3E6C1D}" type="presParOf" srcId="{CC02F969-0FEA-4FC6-98CD-83450AB27321}" destId="{50E55CAA-3824-4344-A571-A16AA1557B8E}" srcOrd="0" destOrd="0" presId="urn:microsoft.com/office/officeart/2005/8/layout/hierarchy1"/>
    <dgm:cxn modelId="{83F9D507-2048-47C3-A4D3-E70E9ABA2BB2}" type="presParOf" srcId="{50E55CAA-3824-4344-A571-A16AA1557B8E}" destId="{C805C673-3026-48B3-8A70-27ACB9352E63}" srcOrd="0" destOrd="0" presId="urn:microsoft.com/office/officeart/2005/8/layout/hierarchy1"/>
    <dgm:cxn modelId="{EAD3F859-0581-4AAE-B8FB-D5DD892572D3}" type="presParOf" srcId="{50E55CAA-3824-4344-A571-A16AA1557B8E}" destId="{C7E0F81F-346F-4BD4-A671-4902F6501A45}" srcOrd="1" destOrd="0" presId="urn:microsoft.com/office/officeart/2005/8/layout/hierarchy1"/>
    <dgm:cxn modelId="{1C7AB308-3117-4206-8439-5DA846A596AE}" type="presParOf" srcId="{CC02F969-0FEA-4FC6-98CD-83450AB27321}" destId="{F095EBAA-E959-4EFD-A5B7-36F563DB5474}" srcOrd="1" destOrd="0" presId="urn:microsoft.com/office/officeart/2005/8/layout/hierarchy1"/>
    <dgm:cxn modelId="{0ABFF5E2-ABCF-41DA-B47A-2BE41C331F84}" type="presParOf" srcId="{D0005B36-91CF-4BF3-98E5-0DB914A697DB}" destId="{71E8CF9E-D14A-49A2-93BC-29F4A393ECB0}" srcOrd="2" destOrd="0" presId="urn:microsoft.com/office/officeart/2005/8/layout/hierarchy1"/>
    <dgm:cxn modelId="{58C39715-D637-4A1B-9AA5-39FCC613962D}" type="presParOf" srcId="{D0005B36-91CF-4BF3-98E5-0DB914A697DB}" destId="{915EB1C6-B17D-4C57-AB9C-8A0327EEF1BB}" srcOrd="3" destOrd="0" presId="urn:microsoft.com/office/officeart/2005/8/layout/hierarchy1"/>
    <dgm:cxn modelId="{54EC5C31-A5A3-4F71-85CF-1F24C81D754C}" type="presParOf" srcId="{915EB1C6-B17D-4C57-AB9C-8A0327EEF1BB}" destId="{EB379EBB-C448-4324-88A5-D07CECB555AC}" srcOrd="0" destOrd="0" presId="urn:microsoft.com/office/officeart/2005/8/layout/hierarchy1"/>
    <dgm:cxn modelId="{F2BF043F-ADD8-463D-99C1-09DF8B38DA30}" type="presParOf" srcId="{EB379EBB-C448-4324-88A5-D07CECB555AC}" destId="{74A3836A-F9FB-41CC-9D36-09FAAA90B0AE}" srcOrd="0" destOrd="0" presId="urn:microsoft.com/office/officeart/2005/8/layout/hierarchy1"/>
    <dgm:cxn modelId="{8928BFF5-8344-458D-8A85-245DDDC32E90}" type="presParOf" srcId="{EB379EBB-C448-4324-88A5-D07CECB555AC}" destId="{06466018-B990-4558-89D1-B1C10B14593F}" srcOrd="1" destOrd="0" presId="urn:microsoft.com/office/officeart/2005/8/layout/hierarchy1"/>
    <dgm:cxn modelId="{2E370B69-CB24-4BBE-99F9-242DC8002F84}" type="presParOf" srcId="{915EB1C6-B17D-4C57-AB9C-8A0327EEF1BB}" destId="{EEDFFC4B-F41D-43FE-A2D8-DA9B5E10BA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8CF9E-D14A-49A2-93BC-29F4A393ECB0}">
      <dsp:nvSpPr>
        <dsp:cNvPr id="0" name=""/>
        <dsp:cNvSpPr/>
      </dsp:nvSpPr>
      <dsp:spPr>
        <a:xfrm>
          <a:off x="4833142" y="2097227"/>
          <a:ext cx="2018157" cy="960459"/>
        </a:xfrm>
        <a:custGeom>
          <a:avLst/>
          <a:gdLst/>
          <a:ahLst/>
          <a:cxnLst/>
          <a:rect l="0" t="0" r="0" b="0"/>
          <a:pathLst>
            <a:path>
              <a:moveTo>
                <a:pt x="0" y="0"/>
              </a:moveTo>
              <a:lnTo>
                <a:pt x="0" y="654525"/>
              </a:lnTo>
              <a:lnTo>
                <a:pt x="2018157" y="654525"/>
              </a:lnTo>
              <a:lnTo>
                <a:pt x="2018157" y="96045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37DD0-5DD3-4025-A893-37A5F468D0BA}">
      <dsp:nvSpPr>
        <dsp:cNvPr id="0" name=""/>
        <dsp:cNvSpPr/>
      </dsp:nvSpPr>
      <dsp:spPr>
        <a:xfrm>
          <a:off x="2814985" y="2097227"/>
          <a:ext cx="2018157" cy="960459"/>
        </a:xfrm>
        <a:custGeom>
          <a:avLst/>
          <a:gdLst/>
          <a:ahLst/>
          <a:cxnLst/>
          <a:rect l="0" t="0" r="0" b="0"/>
          <a:pathLst>
            <a:path>
              <a:moveTo>
                <a:pt x="2018157" y="0"/>
              </a:moveTo>
              <a:lnTo>
                <a:pt x="2018157" y="654525"/>
              </a:lnTo>
              <a:lnTo>
                <a:pt x="0" y="654525"/>
              </a:lnTo>
              <a:lnTo>
                <a:pt x="0" y="96045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EDFD0A-9E52-4254-86CD-2F69BCBAD783}">
      <dsp:nvSpPr>
        <dsp:cNvPr id="0" name=""/>
        <dsp:cNvSpPr/>
      </dsp:nvSpPr>
      <dsp:spPr>
        <a:xfrm>
          <a:off x="3181922" y="179"/>
          <a:ext cx="3302438" cy="2097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D1052A-287A-41AE-B332-3D75D3D8AF74}">
      <dsp:nvSpPr>
        <dsp:cNvPr id="0" name=""/>
        <dsp:cNvSpPr/>
      </dsp:nvSpPr>
      <dsp:spPr>
        <a:xfrm>
          <a:off x="3548860" y="348769"/>
          <a:ext cx="3302438" cy="2097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High stakes—allow more time for these, let low-stakes activities feed into high stakes assignments</a:t>
          </a:r>
        </a:p>
      </dsp:txBody>
      <dsp:txXfrm>
        <a:off x="3610280" y="410189"/>
        <a:ext cx="3179598" cy="1974208"/>
      </dsp:txXfrm>
    </dsp:sp>
    <dsp:sp modelId="{C805C673-3026-48B3-8A70-27ACB9352E63}">
      <dsp:nvSpPr>
        <dsp:cNvPr id="0" name=""/>
        <dsp:cNvSpPr/>
      </dsp:nvSpPr>
      <dsp:spPr>
        <a:xfrm>
          <a:off x="1163765" y="3057687"/>
          <a:ext cx="3302438" cy="2097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0F81F-346F-4BD4-A671-4902F6501A45}">
      <dsp:nvSpPr>
        <dsp:cNvPr id="0" name=""/>
        <dsp:cNvSpPr/>
      </dsp:nvSpPr>
      <dsp:spPr>
        <a:xfrm>
          <a:off x="1530703" y="3406278"/>
          <a:ext cx="3302438" cy="2097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Essay exams</a:t>
          </a:r>
        </a:p>
      </dsp:txBody>
      <dsp:txXfrm>
        <a:off x="1592123" y="3467698"/>
        <a:ext cx="3179598" cy="1974208"/>
      </dsp:txXfrm>
    </dsp:sp>
    <dsp:sp modelId="{74A3836A-F9FB-41CC-9D36-09FAAA90B0AE}">
      <dsp:nvSpPr>
        <dsp:cNvPr id="0" name=""/>
        <dsp:cNvSpPr/>
      </dsp:nvSpPr>
      <dsp:spPr>
        <a:xfrm>
          <a:off x="5200079" y="3057687"/>
          <a:ext cx="3302438" cy="2097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466018-B990-4558-89D1-B1C10B14593F}">
      <dsp:nvSpPr>
        <dsp:cNvPr id="0" name=""/>
        <dsp:cNvSpPr/>
      </dsp:nvSpPr>
      <dsp:spPr>
        <a:xfrm>
          <a:off x="5567017" y="3406278"/>
          <a:ext cx="3302438" cy="2097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Research papers</a:t>
          </a:r>
        </a:p>
      </dsp:txBody>
      <dsp:txXfrm>
        <a:off x="5628437" y="3467698"/>
        <a:ext cx="3179598" cy="1974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740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6905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5818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175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C6F822A4-8DA6-4447-9B1F-C5DB58435268}" type="datetimeFigureOut">
              <a:rPr lang="en-US" smtClean="0"/>
              <a:t>1/16/2020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063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457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37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24189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2008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424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3772C379-9A7C-4C87-A116-CBE9F58B04C5}" type="datetimeFigureOut">
              <a:rPr lang="en-US" smtClean="0"/>
              <a:t>1/16/2020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517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664C608-40B1-4030-A28D-5B74BC98ADCE}" type="datetimeFigureOut">
              <a:rPr lang="en-US" smtClean="0"/>
              <a:t>1/16/2020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7746234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chaos-regulation-chaos-theory-485496/"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oplematters.in/article/strategic-hr/what-would-you-look-for-in-a-potential-hire-15946"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acrogenesis.deviantart.com/art/Boat-at-Sea-156966611"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eadershipfreak.blog/2012/08/13/can-complainers-become-leaders/"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writing-write-person-paperwork-828911/"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oloresminette.deviantart.com/art/road-PNG-stock-311301336"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iving-authentically.blogspot.com/2011/09/gambling-man.html"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hyperlink" Target="http://www.undercoverwaitress.com/2013/01/against-federal-law.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anatalks.wordpress.com/2012/04/"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theramblingepicure.com/food-blogging-101-10-writing-tips-for-beginner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Think_Company_Logo,_small.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tionary.org/wiki/emmer"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notepad-memo-pencil-writing-note-117597/"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yedmondsnews.com/2017/02/mat-classic-3a-wrestling-2-from-edmonds-woodway-1-from-meadowdale-in-semifinals-saturday/"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honorscode.blogspot.com/2014/02/proving-groups-will-gate-warlords.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a:latin typeface="Rockwell Condensed" panose="02060603050405020104" pitchFamily="18" charset="0"/>
              </a:rPr>
              <a:t>How to Help students think critically</a:t>
            </a:r>
          </a:p>
        </p:txBody>
      </p:sp>
      <p:sp>
        <p:nvSpPr>
          <p:cNvPr id="3" name="Subtitle 2"/>
          <p:cNvSpPr>
            <a:spLocks noGrp="1"/>
          </p:cNvSpPr>
          <p:nvPr>
            <p:ph type="subTitle" idx="1"/>
          </p:nvPr>
        </p:nvSpPr>
        <p:spPr/>
        <p:txBody>
          <a:bodyPr/>
          <a:lstStyle/>
          <a:p>
            <a:r>
              <a:rPr lang="en-US" dirty="0"/>
              <a:t>A “Write Place” Faculty Workshop</a:t>
            </a:r>
          </a:p>
          <a:p>
            <a:r>
              <a:rPr lang="en-US" dirty="0">
                <a:latin typeface="Rockwell Condensed" panose="02060603050405020104" pitchFamily="18" charset="0"/>
              </a:rPr>
              <a:t>Wednesday</a:t>
            </a:r>
            <a:r>
              <a:rPr lang="en-US" dirty="0"/>
              <a:t>, January 15, 2020</a:t>
            </a:r>
          </a:p>
          <a:p>
            <a:endParaRPr lang="en-US" dirty="0"/>
          </a:p>
        </p:txBody>
      </p:sp>
    </p:spTree>
    <p:extLst>
      <p:ext uri="{BB962C8B-B14F-4D97-AF65-F5344CB8AC3E}">
        <p14:creationId xmlns:p14="http://schemas.microsoft.com/office/powerpoint/2010/main" val="75606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red stop sign sitting on the ground&#10;&#10;Description automatically generated">
            <a:extLst>
              <a:ext uri="{FF2B5EF4-FFF2-40B4-BE49-F238E27FC236}">
                <a16:creationId xmlns:a16="http://schemas.microsoft.com/office/drawing/2014/main" id="{F74F9467-82F8-4127-BE2F-2AFF4C7B720E}"/>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20594" b="23156"/>
          <a:stretch/>
        </p:blipFill>
        <p:spPr>
          <a:xfrm>
            <a:off x="20" y="10"/>
            <a:ext cx="12191980" cy="6857989"/>
          </a:xfrm>
          <a:prstGeom prst="rect">
            <a:avLst/>
          </a:prstGeom>
        </p:spPr>
      </p:pic>
      <p:sp>
        <p:nvSpPr>
          <p:cNvPr id="2" name="Title 1"/>
          <p:cNvSpPr>
            <a:spLocks noGrp="1"/>
          </p:cNvSpPr>
          <p:nvPr>
            <p:ph type="title"/>
          </p:nvPr>
        </p:nvSpPr>
        <p:spPr>
          <a:xfrm>
            <a:off x="2688954" y="227985"/>
            <a:ext cx="6177515" cy="1767141"/>
          </a:xfrm>
        </p:spPr>
        <p:txBody>
          <a:bodyPr>
            <a:normAutofit/>
          </a:bodyPr>
          <a:lstStyle/>
          <a:p>
            <a:pPr algn="r"/>
            <a:r>
              <a:rPr lang="en-US" sz="4600" dirty="0"/>
              <a:t>Good writing begins with</a:t>
            </a:r>
          </a:p>
        </p:txBody>
      </p:sp>
      <p:sp>
        <p:nvSpPr>
          <p:cNvPr id="3" name="Content Placeholder 2"/>
          <p:cNvSpPr>
            <a:spLocks noGrp="1"/>
          </p:cNvSpPr>
          <p:nvPr>
            <p:ph idx="1"/>
          </p:nvPr>
        </p:nvSpPr>
        <p:spPr>
          <a:xfrm>
            <a:off x="2041452" y="4990465"/>
            <a:ext cx="8694972" cy="1767141"/>
          </a:xfrm>
        </p:spPr>
        <p:txBody>
          <a:bodyPr anchor="ctr">
            <a:noAutofit/>
          </a:bodyPr>
          <a:lstStyle/>
          <a:p>
            <a:pPr marL="0" indent="0">
              <a:buNone/>
            </a:pPr>
            <a:r>
              <a:rPr lang="en-US" dirty="0"/>
              <a:t/>
            </a:r>
            <a:br>
              <a:rPr lang="en-US" dirty="0"/>
            </a:br>
            <a:r>
              <a:rPr lang="en-US" dirty="0"/>
              <a:t>Thoughts don’t typically come to us in order</a:t>
            </a:r>
          </a:p>
          <a:p>
            <a:pPr marL="0" indent="0">
              <a:buNone/>
            </a:pPr>
            <a:r>
              <a:rPr lang="en-US" dirty="0"/>
              <a:t>How often do we see students’ thesis coming clear by the end of their paper?</a:t>
            </a:r>
          </a:p>
          <a:p>
            <a:pPr marL="0" indent="0">
              <a:buNone/>
            </a:pPr>
            <a:r>
              <a:rPr lang="en-US" dirty="0"/>
              <a:t>We need to make revision part of the assignment</a:t>
            </a:r>
          </a:p>
        </p:txBody>
      </p:sp>
    </p:spTree>
    <p:extLst>
      <p:ext uri="{BB962C8B-B14F-4D97-AF65-F5344CB8AC3E}">
        <p14:creationId xmlns:p14="http://schemas.microsoft.com/office/powerpoint/2010/main" val="2461742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19237" y="101860"/>
            <a:ext cx="2765383" cy="1199883"/>
          </a:xfrm>
          <a:ln>
            <a:noFill/>
          </a:ln>
        </p:spPr>
        <p:txBody>
          <a:bodyPr>
            <a:normAutofit/>
          </a:bodyPr>
          <a:lstStyle/>
          <a:p>
            <a:r>
              <a:rPr lang="en-US" sz="4400" dirty="0"/>
              <a:t>REVISION</a:t>
            </a:r>
          </a:p>
        </p:txBody>
      </p:sp>
      <p:sp>
        <p:nvSpPr>
          <p:cNvPr id="3" name="Content Placeholder 2"/>
          <p:cNvSpPr>
            <a:spLocks noGrp="1"/>
          </p:cNvSpPr>
          <p:nvPr>
            <p:ph idx="1"/>
          </p:nvPr>
        </p:nvSpPr>
        <p:spPr>
          <a:xfrm>
            <a:off x="7690043" y="1010198"/>
            <a:ext cx="2765383" cy="5556256"/>
          </a:xfrm>
        </p:spPr>
        <p:txBody>
          <a:bodyPr>
            <a:noAutofit/>
          </a:bodyPr>
          <a:lstStyle/>
          <a:p>
            <a:r>
              <a:rPr lang="en-US" sz="2400" dirty="0"/>
              <a:t>To revise does not mean to edit—it means to look again!</a:t>
            </a:r>
          </a:p>
          <a:p>
            <a:r>
              <a:rPr lang="en-US" sz="2400" dirty="0"/>
              <a:t>Deals with higher-order concerns</a:t>
            </a:r>
          </a:p>
          <a:p>
            <a:r>
              <a:rPr lang="en-US" sz="2400" dirty="0"/>
              <a:t>Looks at the function of thesis compared to the body</a:t>
            </a:r>
          </a:p>
          <a:p>
            <a:r>
              <a:rPr lang="en-US" sz="2400" dirty="0"/>
              <a:t>Considers the rhetorical situation</a:t>
            </a:r>
          </a:p>
        </p:txBody>
      </p:sp>
      <p:pic>
        <p:nvPicPr>
          <p:cNvPr id="5" name="Picture 4" descr="A close up of a logo&#10;&#10;Description automatically generated">
            <a:extLst>
              <a:ext uri="{FF2B5EF4-FFF2-40B4-BE49-F238E27FC236}">
                <a16:creationId xmlns:a16="http://schemas.microsoft.com/office/drawing/2014/main" id="{02D8F524-AE4B-4114-A956-4330B28F8CF4}"/>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21824" r="16258" b="-2"/>
          <a:stretch/>
        </p:blipFill>
        <p:spPr>
          <a:xfrm>
            <a:off x="3343" y="10"/>
            <a:ext cx="7548923" cy="6857990"/>
          </a:xfrm>
          <a:prstGeom prst="rect">
            <a:avLst/>
          </a:prstGeom>
        </p:spPr>
      </p:pic>
    </p:spTree>
    <p:extLst>
      <p:ext uri="{BB962C8B-B14F-4D97-AF65-F5344CB8AC3E}">
        <p14:creationId xmlns:p14="http://schemas.microsoft.com/office/powerpoint/2010/main" val="29063203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158" y="1765006"/>
            <a:ext cx="6177516" cy="3887776"/>
          </a:xfrm>
        </p:spPr>
        <p:txBody>
          <a:bodyPr>
            <a:noAutofit/>
          </a:bodyPr>
          <a:lstStyle/>
          <a:p>
            <a:pPr marL="0" indent="0">
              <a:buNone/>
            </a:pPr>
            <a:r>
              <a:rPr lang="en-US" sz="2800" dirty="0"/>
              <a:t>We have mistakenly substituted  “the rich, creative source of ideas” for “sterile order that leaves us obsessed with correctness, neatness, and propriety. The message from our schools has often been that writing is a joyless activity, an opportunity mainly for displaying errors for teachers to red-pencil” (Bean 18)</a:t>
            </a:r>
          </a:p>
        </p:txBody>
      </p:sp>
      <p:pic>
        <p:nvPicPr>
          <p:cNvPr id="7" name="Graphic 6" descr="Education">
            <a:extLst>
              <a:ext uri="{FF2B5EF4-FFF2-40B4-BE49-F238E27FC236}">
                <a16:creationId xmlns:a16="http://schemas.microsoft.com/office/drawing/2014/main" id="{50C21219-6FA8-422B-B67B-D2A03D434F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400234" y="2510028"/>
            <a:ext cx="1828800" cy="1828800"/>
          </a:xfrm>
          <a:prstGeom prst="rect">
            <a:avLst/>
          </a:prstGeom>
        </p:spPr>
      </p:pic>
    </p:spTree>
    <p:extLst>
      <p:ext uri="{BB962C8B-B14F-4D97-AF65-F5344CB8AC3E}">
        <p14:creationId xmlns:p14="http://schemas.microsoft.com/office/powerpoint/2010/main" val="3239615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C5769-E723-4A1E-B4F6-F6BB27AE7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78380D-0E99-4278-9939-702074B8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6" y="643466"/>
            <a:ext cx="3682727" cy="5571067"/>
          </a:xfrm>
        </p:spPr>
        <p:txBody>
          <a:bodyPr>
            <a:normAutofit/>
          </a:bodyPr>
          <a:lstStyle/>
          <a:p>
            <a:pPr algn="r"/>
            <a:r>
              <a:rPr lang="en-US" dirty="0">
                <a:solidFill>
                  <a:srgbClr val="FFFFFF"/>
                </a:solidFill>
              </a:rPr>
              <a:t>What kinds of assignments make students think?</a:t>
            </a:r>
          </a:p>
        </p:txBody>
      </p:sp>
      <p:sp>
        <p:nvSpPr>
          <p:cNvPr id="12" name="Oval 11">
            <a:extLst>
              <a:ext uri="{FF2B5EF4-FFF2-40B4-BE49-F238E27FC236}">
                <a16:creationId xmlns:a16="http://schemas.microsoft.com/office/drawing/2014/main" id="{75A92D53-A461-451B-87E6-8746F6FC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Content Placeholder 2"/>
          <p:cNvSpPr>
            <a:spLocks noGrp="1"/>
          </p:cNvSpPr>
          <p:nvPr>
            <p:ph idx="1"/>
          </p:nvPr>
        </p:nvSpPr>
        <p:spPr>
          <a:xfrm>
            <a:off x="4932557" y="643465"/>
            <a:ext cx="6469168" cy="5586215"/>
          </a:xfrm>
        </p:spPr>
        <p:txBody>
          <a:bodyPr anchor="ctr">
            <a:normAutofit/>
          </a:bodyPr>
          <a:lstStyle/>
          <a:p>
            <a:r>
              <a:rPr lang="en-US"/>
              <a:t>Assignments that generate critical thinking are those that push students to actually take part in the recursive writing process</a:t>
            </a:r>
          </a:p>
          <a:p>
            <a:r>
              <a:rPr lang="en-US"/>
              <a:t>NSSE and WPA research shows that “the number of writing assignments in a course may not be as important as the design of the writing assignments themselves.” (Bean 1) </a:t>
            </a:r>
          </a:p>
          <a:p>
            <a:r>
              <a:rPr lang="en-US"/>
              <a:t>In yesterday’s workshop we  introduced the RAFT and the TIP</a:t>
            </a:r>
          </a:p>
          <a:p>
            <a:endParaRPr lang="en-US" dirty="0"/>
          </a:p>
          <a:p>
            <a:endParaRPr lang="en-US" dirty="0"/>
          </a:p>
        </p:txBody>
      </p:sp>
      <p:sp>
        <p:nvSpPr>
          <p:cNvPr id="14" name="Oval 13">
            <a:extLst>
              <a:ext uri="{FF2B5EF4-FFF2-40B4-BE49-F238E27FC236}">
                <a16:creationId xmlns:a16="http://schemas.microsoft.com/office/drawing/2014/main" id="{F003ABC2-0D2A-42E5-9778-D9E8DBB547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54407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BD52-9BB3-4914-8BC5-26913ADDC768}"/>
              </a:ext>
            </a:extLst>
          </p:cNvPr>
          <p:cNvSpPr>
            <a:spLocks noGrp="1"/>
          </p:cNvSpPr>
          <p:nvPr>
            <p:ph type="title"/>
          </p:nvPr>
        </p:nvSpPr>
        <p:spPr>
          <a:xfrm>
            <a:off x="6448035" y="0"/>
            <a:ext cx="5362432" cy="1609344"/>
          </a:xfrm>
          <a:ln>
            <a:noFill/>
          </a:ln>
        </p:spPr>
        <p:txBody>
          <a:bodyPr>
            <a:normAutofit/>
          </a:bodyPr>
          <a:lstStyle/>
          <a:p>
            <a:r>
              <a:rPr lang="en-US" sz="4400" dirty="0"/>
              <a:t>Raft &amp; tip… revisited!</a:t>
            </a:r>
          </a:p>
        </p:txBody>
      </p:sp>
      <p:sp>
        <p:nvSpPr>
          <p:cNvPr id="3" name="Content Placeholder 2">
            <a:extLst>
              <a:ext uri="{FF2B5EF4-FFF2-40B4-BE49-F238E27FC236}">
                <a16:creationId xmlns:a16="http://schemas.microsoft.com/office/drawing/2014/main" id="{A845A0FF-70A8-49C6-A944-0BA142D29734}"/>
              </a:ext>
            </a:extLst>
          </p:cNvPr>
          <p:cNvSpPr>
            <a:spLocks noGrp="1"/>
          </p:cNvSpPr>
          <p:nvPr>
            <p:ph idx="1"/>
          </p:nvPr>
        </p:nvSpPr>
        <p:spPr>
          <a:xfrm>
            <a:off x="6576978" y="1129661"/>
            <a:ext cx="4934424" cy="5600748"/>
          </a:xfrm>
        </p:spPr>
        <p:txBody>
          <a:bodyPr>
            <a:noAutofit/>
          </a:bodyPr>
          <a:lstStyle/>
          <a:p>
            <a:pPr marL="0" indent="0">
              <a:buNone/>
            </a:pPr>
            <a:r>
              <a:rPr lang="en-US" b="1" dirty="0">
                <a:solidFill>
                  <a:srgbClr val="FF0000"/>
                </a:solidFill>
              </a:rPr>
              <a:t>ROLE</a:t>
            </a:r>
            <a:r>
              <a:rPr lang="en-US" dirty="0"/>
              <a:t> (purpose): how will the student affect audience?</a:t>
            </a:r>
          </a:p>
          <a:p>
            <a:r>
              <a:rPr lang="en-US" dirty="0"/>
              <a:t>Inform?</a:t>
            </a:r>
          </a:p>
          <a:p>
            <a:r>
              <a:rPr lang="en-US" dirty="0"/>
              <a:t>Persuade?</a:t>
            </a:r>
          </a:p>
          <a:p>
            <a:r>
              <a:rPr lang="en-US" dirty="0"/>
              <a:t>Clarify?</a:t>
            </a:r>
          </a:p>
          <a:p>
            <a:pPr marL="0" indent="0">
              <a:buNone/>
            </a:pPr>
            <a:r>
              <a:rPr lang="en-US" b="1" dirty="0">
                <a:solidFill>
                  <a:srgbClr val="FF0000"/>
                </a:solidFill>
              </a:rPr>
              <a:t>AUDIENCE</a:t>
            </a:r>
            <a:r>
              <a:rPr lang="en-US" dirty="0"/>
              <a:t> : if the audience is only the teacher, they will have a limited concept of how language works in “real life”</a:t>
            </a:r>
          </a:p>
          <a:p>
            <a:r>
              <a:rPr lang="en-US" dirty="0"/>
              <a:t>Help students visualize the audience’s initial stance towards the subject</a:t>
            </a:r>
          </a:p>
          <a:p>
            <a:r>
              <a:rPr lang="en-US" dirty="0"/>
              <a:t>Teacher’s goal is to move students toward tension:</a:t>
            </a:r>
          </a:p>
          <a:p>
            <a:pPr marL="0" indent="0" algn="ctr">
              <a:lnSpc>
                <a:spcPct val="100000"/>
              </a:lnSpc>
              <a:spcBef>
                <a:spcPts val="0"/>
              </a:spcBef>
              <a:buNone/>
            </a:pPr>
            <a:r>
              <a:rPr lang="en-US" dirty="0"/>
              <a:t>“Many people think X, </a:t>
            </a:r>
          </a:p>
          <a:p>
            <a:pPr marL="0" indent="0" algn="ctr">
              <a:lnSpc>
                <a:spcPct val="100000"/>
              </a:lnSpc>
              <a:spcBef>
                <a:spcPts val="0"/>
              </a:spcBef>
              <a:buNone/>
            </a:pPr>
            <a:r>
              <a:rPr lang="en-US" dirty="0"/>
              <a:t>but I am going to argue Y”</a:t>
            </a:r>
          </a:p>
        </p:txBody>
      </p:sp>
      <p:pic>
        <p:nvPicPr>
          <p:cNvPr id="8" name="Picture 7" descr="A close up of a logo&#10;&#10;Description automatically generated">
            <a:extLst>
              <a:ext uri="{FF2B5EF4-FFF2-40B4-BE49-F238E27FC236}">
                <a16:creationId xmlns:a16="http://schemas.microsoft.com/office/drawing/2014/main" id="{D6D7BBEF-0173-42AB-9CDF-869CE4F280D9}"/>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7791" r="13874" b="-1"/>
          <a:stretch/>
        </p:blipFill>
        <p:spPr>
          <a:xfrm>
            <a:off x="1" y="10"/>
            <a:ext cx="6066502" cy="6857989"/>
          </a:xfrm>
          <a:prstGeom prst="rect">
            <a:avLst/>
          </a:prstGeom>
        </p:spPr>
      </p:pic>
    </p:spTree>
    <p:extLst>
      <p:ext uri="{BB962C8B-B14F-4D97-AF65-F5344CB8AC3E}">
        <p14:creationId xmlns:p14="http://schemas.microsoft.com/office/powerpoint/2010/main" val="64087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CAB2-4F8B-437E-8662-F26BE9CF00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93829D-01F2-4385-918D-AA325477574D}"/>
              </a:ext>
            </a:extLst>
          </p:cNvPr>
          <p:cNvSpPr>
            <a:spLocks noGrp="1"/>
          </p:cNvSpPr>
          <p:nvPr>
            <p:ph idx="1"/>
          </p:nvPr>
        </p:nvSpPr>
        <p:spPr/>
        <p:txBody>
          <a:bodyPr>
            <a:normAutofit/>
          </a:bodyPr>
          <a:lstStyle/>
          <a:p>
            <a:r>
              <a:rPr lang="en-US" sz="2800" b="1" dirty="0">
                <a:solidFill>
                  <a:srgbClr val="FF0000"/>
                </a:solidFill>
              </a:rPr>
              <a:t>FORMAT</a:t>
            </a:r>
            <a:r>
              <a:rPr lang="en-US" sz="2800" dirty="0"/>
              <a:t> by specifying a genre (academic paper, op-ed, memo, proposal, experimental report) the assignment helps students transfer earlier genre knowledge to the current task.</a:t>
            </a:r>
          </a:p>
          <a:p>
            <a:r>
              <a:rPr lang="en-US" sz="2800" b="1" dirty="0">
                <a:solidFill>
                  <a:srgbClr val="FF0000"/>
                </a:solidFill>
              </a:rPr>
              <a:t>TASK</a:t>
            </a:r>
            <a:r>
              <a:rPr lang="en-US" sz="2800" dirty="0"/>
              <a:t> sets forth the subject matter dimension of assignment. For thesis-driven essays requiring disciplinary ways of thinking and arguing, tasks are best presented as disciplinary problems that the teacher provides.</a:t>
            </a:r>
          </a:p>
        </p:txBody>
      </p:sp>
    </p:spTree>
    <p:extLst>
      <p:ext uri="{BB962C8B-B14F-4D97-AF65-F5344CB8AC3E}">
        <p14:creationId xmlns:p14="http://schemas.microsoft.com/office/powerpoint/2010/main" val="1765641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treet sign&#10;&#10;Description automatically generated">
            <a:extLst>
              <a:ext uri="{FF2B5EF4-FFF2-40B4-BE49-F238E27FC236}">
                <a16:creationId xmlns:a16="http://schemas.microsoft.com/office/drawing/2014/main" id="{4CFC8EE8-7852-4E4C-BFEE-F206A230AA74}"/>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4635" r="12166"/>
          <a:stretch/>
        </p:blipFill>
        <p:spPr>
          <a:xfrm>
            <a:off x="3343" y="10"/>
            <a:ext cx="7548923" cy="6857990"/>
          </a:xfrm>
          <a:prstGeom prst="rect">
            <a:avLst/>
          </a:prstGeom>
        </p:spPr>
      </p:pic>
      <p:sp>
        <p:nvSpPr>
          <p:cNvPr id="3" name="Content Placeholder 2"/>
          <p:cNvSpPr>
            <a:spLocks noGrp="1"/>
          </p:cNvSpPr>
          <p:nvPr>
            <p:ph idx="1"/>
          </p:nvPr>
        </p:nvSpPr>
        <p:spPr>
          <a:xfrm>
            <a:off x="7708605" y="520995"/>
            <a:ext cx="4401879" cy="5954233"/>
          </a:xfrm>
        </p:spPr>
        <p:txBody>
          <a:bodyPr>
            <a:normAutofit/>
          </a:bodyPr>
          <a:lstStyle/>
          <a:p>
            <a:r>
              <a:rPr lang="en-US" dirty="0"/>
              <a:t>“intriguing, beautiful or important problems [and] authentic tasks…will challenge [students] to grapple with ideas, rethink their assumptions, and examine their mental models of reality.”</a:t>
            </a:r>
          </a:p>
          <a:p>
            <a:r>
              <a:rPr lang="en-US" dirty="0"/>
              <a:t>If writing is only communication, the only question we can ask is “is it clear?”</a:t>
            </a:r>
          </a:p>
          <a:p>
            <a:r>
              <a:rPr lang="en-US" dirty="0"/>
              <a:t>If writing is process and product of critical thinking we can ask “is the writing interesting? Does it show a mind actively engaged with a problem? Does it bring something new to readers? Does it make an argument? Does it </a:t>
            </a:r>
            <a:r>
              <a:rPr lang="en-US" i="1" dirty="0"/>
              <a:t>do something</a:t>
            </a:r>
            <a:r>
              <a:rPr lang="en-US" dirty="0"/>
              <a:t>?</a:t>
            </a:r>
          </a:p>
        </p:txBody>
      </p:sp>
    </p:spTree>
    <p:extLst>
      <p:ext uri="{BB962C8B-B14F-4D97-AF65-F5344CB8AC3E}">
        <p14:creationId xmlns:p14="http://schemas.microsoft.com/office/powerpoint/2010/main" val="12640894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indoor, table, sitting, small&#10;&#10;Description automatically generated">
            <a:extLst>
              <a:ext uri="{FF2B5EF4-FFF2-40B4-BE49-F238E27FC236}">
                <a16:creationId xmlns:a16="http://schemas.microsoft.com/office/drawing/2014/main" id="{20C890FD-F8A2-4EDF-8674-A00AE8AEF057}"/>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22705" r="18248" b="-1"/>
          <a:stretch/>
        </p:blipFill>
        <p:spPr>
          <a:xfrm>
            <a:off x="1" y="10"/>
            <a:ext cx="6066502" cy="6857989"/>
          </a:xfrm>
          <a:prstGeom prst="rect">
            <a:avLst/>
          </a:prstGeom>
        </p:spPr>
      </p:pic>
      <p:sp>
        <p:nvSpPr>
          <p:cNvPr id="3" name="Content Placeholder 2"/>
          <p:cNvSpPr>
            <a:spLocks noGrp="1"/>
          </p:cNvSpPr>
          <p:nvPr>
            <p:ph idx="1"/>
          </p:nvPr>
        </p:nvSpPr>
        <p:spPr>
          <a:xfrm>
            <a:off x="6400799" y="797442"/>
            <a:ext cx="5299585" cy="5374758"/>
          </a:xfrm>
        </p:spPr>
        <p:txBody>
          <a:bodyPr>
            <a:normAutofit lnSpcReduction="10000"/>
          </a:bodyPr>
          <a:lstStyle/>
          <a:p>
            <a:r>
              <a:rPr lang="en-US" sz="2400" dirty="0"/>
              <a:t>Experienced writers begin by posing two kinds of problems: subject matter and rhetorical (p. 4)</a:t>
            </a:r>
          </a:p>
          <a:p>
            <a:r>
              <a:rPr lang="en-US" sz="2400" dirty="0"/>
              <a:t>The key to designing effective assignments is to develop good problems for students to think about. (Bean 6)</a:t>
            </a:r>
          </a:p>
          <a:p>
            <a:r>
              <a:rPr lang="en-US" sz="2400" dirty="0"/>
              <a:t>“Good” problems are those that align with disciplinary problems broadly and/or course objectives specifically</a:t>
            </a:r>
          </a:p>
          <a:p>
            <a:r>
              <a:rPr lang="en-US" sz="2400" dirty="0"/>
              <a:t>The kinds of questions you develop should also be appropriate for their level of expertise</a:t>
            </a:r>
          </a:p>
        </p:txBody>
      </p:sp>
    </p:spTree>
    <p:extLst>
      <p:ext uri="{BB962C8B-B14F-4D97-AF65-F5344CB8AC3E}">
        <p14:creationId xmlns:p14="http://schemas.microsoft.com/office/powerpoint/2010/main" val="1331879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9500-967B-4136-8D5E-9B85DF4484CB}"/>
              </a:ext>
            </a:extLst>
          </p:cNvPr>
          <p:cNvSpPr>
            <a:spLocks noGrp="1"/>
          </p:cNvSpPr>
          <p:nvPr>
            <p:ph type="title"/>
          </p:nvPr>
        </p:nvSpPr>
        <p:spPr>
          <a:xfrm>
            <a:off x="8044147" y="292059"/>
            <a:ext cx="3940013" cy="1609344"/>
          </a:xfrm>
          <a:ln>
            <a:noFill/>
          </a:ln>
        </p:spPr>
        <p:txBody>
          <a:bodyPr>
            <a:normAutofit/>
          </a:bodyPr>
          <a:lstStyle/>
          <a:p>
            <a:r>
              <a:rPr lang="en-US" sz="2700" dirty="0"/>
              <a:t>Macdonald’s four stages of student development as writers</a:t>
            </a:r>
          </a:p>
        </p:txBody>
      </p:sp>
      <p:sp>
        <p:nvSpPr>
          <p:cNvPr id="3" name="Content Placeholder 2">
            <a:extLst>
              <a:ext uri="{FF2B5EF4-FFF2-40B4-BE49-F238E27FC236}">
                <a16:creationId xmlns:a16="http://schemas.microsoft.com/office/drawing/2014/main" id="{A6AB06FA-5EB2-46EF-BD68-0A18FDB2F74B}"/>
              </a:ext>
            </a:extLst>
          </p:cNvPr>
          <p:cNvSpPr>
            <a:spLocks noGrp="1"/>
          </p:cNvSpPr>
          <p:nvPr>
            <p:ph idx="1"/>
          </p:nvPr>
        </p:nvSpPr>
        <p:spPr>
          <a:xfrm>
            <a:off x="8013967" y="1950010"/>
            <a:ext cx="3544034" cy="4615931"/>
          </a:xfrm>
        </p:spPr>
        <p:txBody>
          <a:bodyPr>
            <a:noAutofit/>
          </a:bodyPr>
          <a:lstStyle/>
          <a:p>
            <a:pPr marL="457200" indent="-457200">
              <a:buFont typeface="+mj-lt"/>
              <a:buAutoNum type="arabicPeriod"/>
            </a:pPr>
            <a:r>
              <a:rPr lang="en-US" dirty="0"/>
              <a:t>Nonacademic writing (what students bring from high school)</a:t>
            </a:r>
          </a:p>
          <a:p>
            <a:pPr marL="457200" indent="-457200">
              <a:buFont typeface="+mj-lt"/>
              <a:buAutoNum type="arabicPeriod"/>
            </a:pPr>
            <a:r>
              <a:rPr lang="en-US" dirty="0"/>
              <a:t>Generalized academic writing (freshman comp)</a:t>
            </a:r>
          </a:p>
          <a:p>
            <a:pPr marL="457200" indent="-457200">
              <a:buFont typeface="+mj-lt"/>
              <a:buAutoNum type="arabicPeriod"/>
            </a:pPr>
            <a:r>
              <a:rPr lang="en-US" dirty="0"/>
              <a:t>Novice approximations of particular disciplinary ways of making knowledge (early courses in major)</a:t>
            </a:r>
          </a:p>
          <a:p>
            <a:pPr marL="457200" indent="-457200">
              <a:buFont typeface="+mj-lt"/>
              <a:buAutoNum type="arabicPeriod"/>
            </a:pPr>
            <a:r>
              <a:rPr lang="en-US" dirty="0"/>
              <a:t>Expert, insider prose (advanced courses in the major)</a:t>
            </a:r>
          </a:p>
        </p:txBody>
      </p:sp>
      <p:pic>
        <p:nvPicPr>
          <p:cNvPr id="5" name="Picture 4" descr="A close up of a road&#10;&#10;Description automatically generated">
            <a:extLst>
              <a:ext uri="{FF2B5EF4-FFF2-40B4-BE49-F238E27FC236}">
                <a16:creationId xmlns:a16="http://schemas.microsoft.com/office/drawing/2014/main" id="{3EC0B42E-6FB8-4A2A-A05A-BF368E3642D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33999" y="853280"/>
            <a:ext cx="6882269" cy="5161701"/>
          </a:xfrm>
          <a:prstGeom prst="rect">
            <a:avLst/>
          </a:prstGeom>
        </p:spPr>
      </p:pic>
    </p:spTree>
    <p:extLst>
      <p:ext uri="{BB962C8B-B14F-4D97-AF65-F5344CB8AC3E}">
        <p14:creationId xmlns:p14="http://schemas.microsoft.com/office/powerpoint/2010/main" val="4015256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B60537A1-7624-44AA-A776-4CC59D4F1DA1}"/>
              </a:ext>
            </a:extLst>
          </p:cNvPr>
          <p:cNvSpPr>
            <a:spLocks noGrp="1"/>
          </p:cNvSpPr>
          <p:nvPr>
            <p:ph type="title"/>
          </p:nvPr>
        </p:nvSpPr>
        <p:spPr>
          <a:xfrm>
            <a:off x="643468" y="643466"/>
            <a:ext cx="3686312" cy="5528734"/>
          </a:xfrm>
        </p:spPr>
        <p:txBody>
          <a:bodyPr>
            <a:normAutofit/>
          </a:bodyPr>
          <a:lstStyle/>
          <a:p>
            <a:pPr algn="r"/>
            <a:r>
              <a:rPr lang="en-US">
                <a:solidFill>
                  <a:srgbClr val="FFFFFF"/>
                </a:solidFill>
              </a:rPr>
              <a:t>Complex skills required for research</a:t>
            </a:r>
          </a:p>
        </p:txBody>
      </p:sp>
      <p:sp>
        <p:nvSpPr>
          <p:cNvPr id="3" name="Content Placeholder 2">
            <a:extLst>
              <a:ext uri="{FF2B5EF4-FFF2-40B4-BE49-F238E27FC236}">
                <a16:creationId xmlns:a16="http://schemas.microsoft.com/office/drawing/2014/main" id="{077AD55F-A4D7-4DCE-A6DA-2D76C02ABDA7}"/>
              </a:ext>
            </a:extLst>
          </p:cNvPr>
          <p:cNvSpPr>
            <a:spLocks noGrp="1"/>
          </p:cNvSpPr>
          <p:nvPr>
            <p:ph idx="1"/>
          </p:nvPr>
        </p:nvSpPr>
        <p:spPr>
          <a:xfrm>
            <a:off x="5053780" y="599768"/>
            <a:ext cx="6074467" cy="5572432"/>
          </a:xfrm>
        </p:spPr>
        <p:txBody>
          <a:bodyPr anchor="ctr">
            <a:normAutofit/>
          </a:bodyPr>
          <a:lstStyle/>
          <a:p>
            <a:pPr marL="457200" indent="-457200">
              <a:buFont typeface="+mj-lt"/>
              <a:buAutoNum type="arabicPeriod"/>
            </a:pPr>
            <a:r>
              <a:rPr lang="en-US" sz="2800" dirty="0"/>
              <a:t>How to ask discipline-appropriate research questions</a:t>
            </a:r>
          </a:p>
          <a:p>
            <a:pPr marL="457200" indent="-457200">
              <a:buFont typeface="+mj-lt"/>
              <a:buAutoNum type="arabicPeriod"/>
            </a:pPr>
            <a:r>
              <a:rPr lang="en-US" sz="2800" dirty="0"/>
              <a:t>How to establish a rhetorical context (audience, genre, purpose)</a:t>
            </a:r>
          </a:p>
          <a:p>
            <a:pPr marL="457200" indent="-457200">
              <a:buFont typeface="+mj-lt"/>
              <a:buAutoNum type="arabicPeriod"/>
            </a:pPr>
            <a:r>
              <a:rPr lang="en-US" sz="2800" dirty="0"/>
              <a:t>How to find sources</a:t>
            </a:r>
          </a:p>
          <a:p>
            <a:pPr marL="457200" indent="-457200">
              <a:buFont typeface="+mj-lt"/>
              <a:buAutoNum type="arabicPeriod"/>
            </a:pPr>
            <a:r>
              <a:rPr lang="en-US" sz="2800" dirty="0"/>
              <a:t>Why to find sources</a:t>
            </a:r>
          </a:p>
          <a:p>
            <a:pPr marL="457200" indent="-457200">
              <a:buFont typeface="+mj-lt"/>
              <a:buAutoNum type="arabicPeriod"/>
            </a:pPr>
            <a:r>
              <a:rPr lang="en-US" sz="2800" dirty="0"/>
              <a:t>How to integrate sources into paper</a:t>
            </a:r>
          </a:p>
          <a:p>
            <a:pPr marL="457200" indent="-457200">
              <a:buFont typeface="+mj-lt"/>
              <a:buAutoNum type="arabicPeriod"/>
            </a:pPr>
            <a:r>
              <a:rPr lang="en-US" sz="2800" dirty="0"/>
              <a:t>How to take thoughtful notes</a:t>
            </a:r>
          </a:p>
          <a:p>
            <a:pPr marL="457200" indent="-457200">
              <a:buFont typeface="+mj-lt"/>
              <a:buAutoNum type="arabicPeriod"/>
            </a:pPr>
            <a:r>
              <a:rPr lang="en-US" sz="2800" dirty="0"/>
              <a:t>How to cite/document</a:t>
            </a:r>
          </a:p>
          <a:p>
            <a:pPr marL="457200" indent="-457200">
              <a:buFont typeface="+mj-lt"/>
              <a:buAutoNum type="arabicPeriod"/>
            </a:pPr>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7824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yesterday’s workshop…</a:t>
            </a:r>
          </a:p>
        </p:txBody>
      </p:sp>
      <p:sp>
        <p:nvSpPr>
          <p:cNvPr id="3" name="Content Placeholder 2"/>
          <p:cNvSpPr>
            <a:spLocks noGrp="1"/>
          </p:cNvSpPr>
          <p:nvPr>
            <p:ph idx="1"/>
          </p:nvPr>
        </p:nvSpPr>
        <p:spPr/>
        <p:txBody>
          <a:bodyPr/>
          <a:lstStyle/>
          <a:p>
            <a:pPr marL="0" indent="0" algn="ctr">
              <a:buNone/>
            </a:pPr>
            <a:r>
              <a:rPr lang="en-US" sz="3200" dirty="0"/>
              <a:t>THE STEPS NEEDED TO GET STUDENTS GOING DOWN THE “WRITE” PATH</a:t>
            </a:r>
          </a:p>
          <a:p>
            <a:pPr marL="742950" indent="-742950">
              <a:buAutoNum type="arabicPeriod"/>
            </a:pPr>
            <a:endParaRPr lang="en-US" sz="3200" dirty="0"/>
          </a:p>
          <a:p>
            <a:pPr marL="742950" indent="-742950">
              <a:buAutoNum type="arabicPeriod"/>
            </a:pPr>
            <a:r>
              <a:rPr lang="en-US" sz="2800" dirty="0"/>
              <a:t>Recognize the value of writing</a:t>
            </a:r>
          </a:p>
          <a:p>
            <a:pPr marL="742950" indent="-742950">
              <a:buAutoNum type="arabicPeriod"/>
            </a:pPr>
            <a:r>
              <a:rPr lang="en-US" sz="2800" dirty="0"/>
              <a:t>Help students learn how to be deep readers </a:t>
            </a:r>
          </a:p>
          <a:p>
            <a:pPr marL="457200" indent="-457200">
              <a:buFont typeface="+mj-lt"/>
              <a:buAutoNum type="arabicPeriod"/>
            </a:pPr>
            <a:r>
              <a:rPr lang="en-US" sz="2800" dirty="0"/>
              <a:t>    Create assignments that  force critical thinking</a:t>
            </a:r>
          </a:p>
          <a:p>
            <a:endParaRPr lang="en-US" dirty="0"/>
          </a:p>
        </p:txBody>
      </p:sp>
    </p:spTree>
    <p:extLst>
      <p:ext uri="{BB962C8B-B14F-4D97-AF65-F5344CB8AC3E}">
        <p14:creationId xmlns:p14="http://schemas.microsoft.com/office/powerpoint/2010/main" val="19740831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1DE3-1C86-4C78-8DC8-1F4872B960DC}"/>
              </a:ext>
            </a:extLst>
          </p:cNvPr>
          <p:cNvSpPr>
            <a:spLocks noGrp="1"/>
          </p:cNvSpPr>
          <p:nvPr>
            <p:ph type="title"/>
          </p:nvPr>
        </p:nvSpPr>
        <p:spPr/>
        <p:txBody>
          <a:bodyPr>
            <a:normAutofit/>
          </a:bodyPr>
          <a:lstStyle/>
          <a:p>
            <a:r>
              <a:rPr lang="en-US"/>
              <a:t>Give students assignments with stakes!</a:t>
            </a:r>
            <a:endParaRPr lang="en-US" dirty="0"/>
          </a:p>
        </p:txBody>
      </p:sp>
      <p:sp>
        <p:nvSpPr>
          <p:cNvPr id="3" name="Content Placeholder 2">
            <a:extLst>
              <a:ext uri="{FF2B5EF4-FFF2-40B4-BE49-F238E27FC236}">
                <a16:creationId xmlns:a16="http://schemas.microsoft.com/office/drawing/2014/main" id="{F29E8909-F396-431E-863D-BDAEBD6D17A3}"/>
              </a:ext>
            </a:extLst>
          </p:cNvPr>
          <p:cNvSpPr>
            <a:spLocks noGrp="1"/>
          </p:cNvSpPr>
          <p:nvPr>
            <p:ph idx="1"/>
          </p:nvPr>
        </p:nvSpPr>
        <p:spPr>
          <a:xfrm>
            <a:off x="6496216" y="2320412"/>
            <a:ext cx="4632031" cy="3851787"/>
          </a:xfrm>
        </p:spPr>
        <p:txBody>
          <a:bodyPr anchor="ctr">
            <a:normAutofit/>
          </a:bodyPr>
          <a:lstStyle/>
          <a:p>
            <a:r>
              <a:rPr lang="en-US" dirty="0"/>
              <a:t>Propose a proposition (thesis) for students to defend or refute</a:t>
            </a:r>
          </a:p>
          <a:p>
            <a:r>
              <a:rPr lang="en-US" dirty="0"/>
              <a:t>Give students a problem or question that demands student’s “best solution” answer</a:t>
            </a:r>
          </a:p>
          <a:p>
            <a:r>
              <a:rPr lang="en-US" dirty="0"/>
              <a:t>Assign a thesis-governed paper requiring analysis of raw data</a:t>
            </a:r>
          </a:p>
          <a:p>
            <a:r>
              <a:rPr lang="en-US" dirty="0"/>
              <a:t>Create summary/response assignments based on one or more scholarly articles</a:t>
            </a:r>
          </a:p>
          <a:p>
            <a:endParaRPr lang="en-US" dirty="0"/>
          </a:p>
        </p:txBody>
      </p:sp>
      <p:pic>
        <p:nvPicPr>
          <p:cNvPr id="5" name="Picture 4" descr="A picture containing curve, object, red, room&#10;&#10;Description automatically generated">
            <a:extLst>
              <a:ext uri="{FF2B5EF4-FFF2-40B4-BE49-F238E27FC236}">
                <a16:creationId xmlns:a16="http://schemas.microsoft.com/office/drawing/2014/main" id="{4FF0E1CC-1982-468D-B80F-0290EEAF687B}"/>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7853" r="-2" b="-2"/>
          <a:stretch/>
        </p:blipFill>
        <p:spPr>
          <a:xfrm>
            <a:off x="1007196" y="2331664"/>
            <a:ext cx="5088800" cy="3907158"/>
          </a:xfrm>
          <a:prstGeom prst="rect">
            <a:avLst/>
          </a:prstGeom>
        </p:spPr>
      </p:pic>
      <p:sp>
        <p:nvSpPr>
          <p:cNvPr id="6" name="TextBox 5">
            <a:extLst>
              <a:ext uri="{FF2B5EF4-FFF2-40B4-BE49-F238E27FC236}">
                <a16:creationId xmlns:a16="http://schemas.microsoft.com/office/drawing/2014/main" id="{D8EFCDC6-B483-49BA-BEED-14FE5B10F3E8}"/>
              </a:ext>
            </a:extLst>
          </p:cNvPr>
          <p:cNvSpPr txBox="1"/>
          <p:nvPr/>
        </p:nvSpPr>
        <p:spPr>
          <a:xfrm>
            <a:off x="3457133" y="5972140"/>
            <a:ext cx="263886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living-authentically.blogspot.com/2011/09/gambling-man.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xmlns="" val="tx"/>
                    </a:ext>
                  </a:extLst>
                </a:hlinkClick>
              </a:rPr>
              <a:t>CC BY-ND</a:t>
            </a:r>
            <a:endParaRPr lang="en-US" sz="700">
              <a:solidFill>
                <a:srgbClr val="FFFFFF"/>
              </a:solidFill>
            </a:endParaRPr>
          </a:p>
        </p:txBody>
      </p:sp>
    </p:spTree>
    <p:extLst>
      <p:ext uri="{BB962C8B-B14F-4D97-AF65-F5344CB8AC3E}">
        <p14:creationId xmlns:p14="http://schemas.microsoft.com/office/powerpoint/2010/main" val="2761567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83B3-CCA0-413F-8BFB-F2BD77C74F40}"/>
              </a:ext>
            </a:extLst>
          </p:cNvPr>
          <p:cNvSpPr>
            <a:spLocks noGrp="1"/>
          </p:cNvSpPr>
          <p:nvPr>
            <p:ph type="title"/>
          </p:nvPr>
        </p:nvSpPr>
        <p:spPr/>
        <p:txBody>
          <a:bodyPr>
            <a:normAutofit/>
          </a:bodyPr>
          <a:lstStyle/>
          <a:p>
            <a:r>
              <a:rPr lang="en-US" dirty="0"/>
              <a:t>Reconceptualize “research”</a:t>
            </a:r>
          </a:p>
        </p:txBody>
      </p:sp>
      <p:sp>
        <p:nvSpPr>
          <p:cNvPr id="3" name="Content Placeholder 2">
            <a:extLst>
              <a:ext uri="{FF2B5EF4-FFF2-40B4-BE49-F238E27FC236}">
                <a16:creationId xmlns:a16="http://schemas.microsoft.com/office/drawing/2014/main" id="{516490EF-FD2C-4CA3-957A-CCF94302A0DD}"/>
              </a:ext>
            </a:extLst>
          </p:cNvPr>
          <p:cNvSpPr>
            <a:spLocks noGrp="1"/>
          </p:cNvSpPr>
          <p:nvPr>
            <p:ph idx="1"/>
          </p:nvPr>
        </p:nvSpPr>
        <p:spPr>
          <a:xfrm>
            <a:off x="1063751" y="1690577"/>
            <a:ext cx="5347681" cy="4848446"/>
          </a:xfrm>
        </p:spPr>
        <p:txBody>
          <a:bodyPr>
            <a:normAutofit/>
          </a:bodyPr>
          <a:lstStyle/>
          <a:p>
            <a:pPr marL="0" indent="0">
              <a:buNone/>
            </a:pPr>
            <a:r>
              <a:rPr lang="en-US" sz="2400" dirty="0" err="1"/>
              <a:t>Bizup’s</a:t>
            </a:r>
            <a:r>
              <a:rPr lang="en-US" sz="2400" dirty="0"/>
              <a:t> BEAM fleshes out “primary” and “secondary” sources in order to illuminate the actual function of sources within the writer’s argument</a:t>
            </a:r>
          </a:p>
          <a:p>
            <a:pPr marL="0" indent="0">
              <a:buNone/>
            </a:pPr>
            <a:endParaRPr lang="en-US" sz="2400" dirty="0"/>
          </a:p>
          <a:p>
            <a:pPr lvl="1"/>
            <a:r>
              <a:rPr lang="en-US" sz="2400" b="1" dirty="0">
                <a:solidFill>
                  <a:srgbClr val="0070C0"/>
                </a:solidFill>
              </a:rPr>
              <a:t>B</a:t>
            </a:r>
            <a:r>
              <a:rPr lang="en-US" sz="2400" dirty="0"/>
              <a:t>ackground</a:t>
            </a:r>
          </a:p>
          <a:p>
            <a:pPr lvl="1"/>
            <a:r>
              <a:rPr lang="en-US" sz="2400" b="1" dirty="0">
                <a:solidFill>
                  <a:srgbClr val="0070C0"/>
                </a:solidFill>
              </a:rPr>
              <a:t>E</a:t>
            </a:r>
            <a:r>
              <a:rPr lang="en-US" sz="2400" dirty="0"/>
              <a:t>xhibits/Evidence</a:t>
            </a:r>
          </a:p>
          <a:p>
            <a:pPr lvl="1"/>
            <a:r>
              <a:rPr lang="en-US" sz="2400" b="1" dirty="0">
                <a:solidFill>
                  <a:srgbClr val="0070C0"/>
                </a:solidFill>
              </a:rPr>
              <a:t>A</a:t>
            </a:r>
            <a:r>
              <a:rPr lang="en-US" sz="2400" dirty="0"/>
              <a:t>rgument sources</a:t>
            </a:r>
          </a:p>
          <a:p>
            <a:pPr lvl="1"/>
            <a:r>
              <a:rPr lang="en-US" sz="2400" b="1" dirty="0">
                <a:solidFill>
                  <a:srgbClr val="0070C0"/>
                </a:solidFill>
              </a:rPr>
              <a:t>M</a:t>
            </a:r>
            <a:r>
              <a:rPr lang="en-US" sz="2400" dirty="0"/>
              <a:t>ethods</a:t>
            </a:r>
          </a:p>
          <a:p>
            <a:pPr marL="0" indent="0">
              <a:buNone/>
            </a:pPr>
            <a:endParaRPr lang="en-US" dirty="0"/>
          </a:p>
          <a:p>
            <a:pPr marL="0" indent="0" algn="r">
              <a:buNone/>
            </a:pPr>
            <a:r>
              <a:rPr lang="en-US" dirty="0"/>
              <a:t>(see handout)</a:t>
            </a:r>
          </a:p>
        </p:txBody>
      </p:sp>
      <p:pic>
        <p:nvPicPr>
          <p:cNvPr id="7" name="Graphic 6" descr="Quotes">
            <a:extLst>
              <a:ext uri="{FF2B5EF4-FFF2-40B4-BE49-F238E27FC236}">
                <a16:creationId xmlns:a16="http://schemas.microsoft.com/office/drawing/2014/main" id="{7C307FBB-6003-4D35-9FC8-30C736B42D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141464" y="1980384"/>
            <a:ext cx="3980688" cy="3980688"/>
          </a:xfrm>
          <a:prstGeom prst="rect">
            <a:avLst/>
          </a:prstGeom>
        </p:spPr>
      </p:pic>
    </p:spTree>
    <p:extLst>
      <p:ext uri="{BB962C8B-B14F-4D97-AF65-F5344CB8AC3E}">
        <p14:creationId xmlns:p14="http://schemas.microsoft.com/office/powerpoint/2010/main" val="1796587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980B-541E-4A1B-B08E-2B0DE91A385E}"/>
              </a:ext>
            </a:extLst>
          </p:cNvPr>
          <p:cNvSpPr>
            <a:spLocks noGrp="1"/>
          </p:cNvSpPr>
          <p:nvPr>
            <p:ph type="title"/>
          </p:nvPr>
        </p:nvSpPr>
        <p:spPr>
          <a:xfrm>
            <a:off x="643467" y="643467"/>
            <a:ext cx="6516241" cy="5571066"/>
          </a:xfrm>
        </p:spPr>
        <p:txBody>
          <a:bodyPr vert="horz" lIns="91440" tIns="45720" rIns="91440" bIns="45720" rtlCol="0" anchor="ctr">
            <a:normAutofit/>
          </a:bodyPr>
          <a:lstStyle/>
          <a:p>
            <a:pPr algn="r">
              <a:lnSpc>
                <a:spcPct val="80000"/>
              </a:lnSpc>
            </a:pPr>
            <a:r>
              <a:rPr lang="en-US" sz="8800" cap="all" dirty="0">
                <a:blipFill dpi="0" rotWithShape="1">
                  <a:blip r:embed="rId2"/>
                  <a:srcRect/>
                  <a:tile tx="6350" ty="-127000" sx="65000" sy="64000" flip="none" algn="tl"/>
                </a:blipFill>
              </a:rPr>
              <a:t>TASKS</a:t>
            </a:r>
          </a:p>
        </p:txBody>
      </p:sp>
      <p:sp>
        <p:nvSpPr>
          <p:cNvPr id="3" name="Content Placeholder 2">
            <a:extLst>
              <a:ext uri="{FF2B5EF4-FFF2-40B4-BE49-F238E27FC236}">
                <a16:creationId xmlns:a16="http://schemas.microsoft.com/office/drawing/2014/main" id="{F847B73E-03BA-475C-A6B0-D5EE9A2753A2}"/>
              </a:ext>
            </a:extLst>
          </p:cNvPr>
          <p:cNvSpPr>
            <a:spLocks noGrp="1"/>
          </p:cNvSpPr>
          <p:nvPr>
            <p:ph idx="1"/>
          </p:nvPr>
        </p:nvSpPr>
        <p:spPr>
          <a:xfrm>
            <a:off x="8086627" y="2064730"/>
            <a:ext cx="2728540" cy="2728536"/>
          </a:xfrm>
        </p:spPr>
        <p:txBody>
          <a:bodyPr vert="horz" lIns="91440" tIns="45720" rIns="91440" bIns="45720" rtlCol="0" anchor="ctr">
            <a:normAutofit/>
          </a:bodyPr>
          <a:lstStyle/>
          <a:p>
            <a:pPr marL="0" indent="0" algn="ctr">
              <a:buNone/>
            </a:pPr>
            <a:endParaRPr lang="en-US" sz="2200" dirty="0">
              <a:solidFill>
                <a:srgbClr val="FFFFFF"/>
              </a:solidFill>
            </a:endParaRPr>
          </a:p>
        </p:txBody>
      </p:sp>
    </p:spTree>
    <p:extLst>
      <p:ext uri="{BB962C8B-B14F-4D97-AF65-F5344CB8AC3E}">
        <p14:creationId xmlns:p14="http://schemas.microsoft.com/office/powerpoint/2010/main" val="3151399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p:cNvSpPr>
            <a:spLocks noGrp="1"/>
          </p:cNvSpPr>
          <p:nvPr>
            <p:ph type="title"/>
          </p:nvPr>
        </p:nvSpPr>
        <p:spPr>
          <a:xfrm>
            <a:off x="643468" y="643466"/>
            <a:ext cx="3686312" cy="5528734"/>
          </a:xfrm>
        </p:spPr>
        <p:txBody>
          <a:bodyPr>
            <a:normAutofit/>
          </a:bodyPr>
          <a:lstStyle/>
          <a:p>
            <a:pPr algn="r"/>
            <a:r>
              <a:rPr lang="en-US">
                <a:solidFill>
                  <a:srgbClr val="FFFFFF"/>
                </a:solidFill>
              </a:rPr>
              <a:t>Other ways to incorporate writing</a:t>
            </a:r>
          </a:p>
        </p:txBody>
      </p:sp>
      <p:sp>
        <p:nvSpPr>
          <p:cNvPr id="3" name="Content Placeholder 2"/>
          <p:cNvSpPr>
            <a:spLocks noGrp="1"/>
          </p:cNvSpPr>
          <p:nvPr>
            <p:ph idx="1"/>
          </p:nvPr>
        </p:nvSpPr>
        <p:spPr>
          <a:xfrm>
            <a:off x="5053780" y="599768"/>
            <a:ext cx="6074467" cy="5572432"/>
          </a:xfrm>
        </p:spPr>
        <p:txBody>
          <a:bodyPr anchor="ctr">
            <a:normAutofit/>
          </a:bodyPr>
          <a:lstStyle/>
          <a:p>
            <a:pPr marL="0" indent="0">
              <a:buNone/>
            </a:pPr>
            <a:r>
              <a:rPr lang="en-US" b="1" dirty="0"/>
              <a:t>Separate high stakes from low-stakes writing</a:t>
            </a:r>
          </a:p>
          <a:p>
            <a:pPr marL="0" indent="0">
              <a:buNone/>
            </a:pPr>
            <a:r>
              <a:rPr lang="en-US" b="1" dirty="0"/>
              <a:t>Low-stakes</a:t>
            </a:r>
            <a:r>
              <a:rPr lang="en-US" dirty="0"/>
              <a:t> are good for exploring and externalizing thoughts:</a:t>
            </a:r>
          </a:p>
          <a:p>
            <a:pPr lvl="1"/>
            <a:r>
              <a:rPr lang="en-US" dirty="0"/>
              <a:t>Journal-writing</a:t>
            </a:r>
          </a:p>
          <a:p>
            <a:pPr lvl="1"/>
            <a:r>
              <a:rPr lang="en-US" dirty="0"/>
              <a:t>Drafting</a:t>
            </a:r>
          </a:p>
          <a:p>
            <a:pPr lvl="1"/>
            <a:r>
              <a:rPr lang="en-US" dirty="0"/>
              <a:t>Homework questions</a:t>
            </a:r>
          </a:p>
          <a:p>
            <a:pPr lvl="1"/>
            <a:r>
              <a:rPr lang="en-US" dirty="0"/>
              <a:t>Discussion board posts</a:t>
            </a:r>
          </a:p>
          <a:p>
            <a:pPr lvl="1"/>
            <a:r>
              <a:rPr lang="en-US" dirty="0"/>
              <a:t>Small group tasks</a:t>
            </a:r>
          </a:p>
          <a:p>
            <a:pPr lvl="1"/>
            <a:r>
              <a:rPr lang="en-US" dirty="0"/>
              <a:t>“Bell ringers” or starters for class discussion</a:t>
            </a:r>
          </a:p>
          <a:p>
            <a:pPr lvl="1"/>
            <a:r>
              <a:rPr lang="en-US" dirty="0"/>
              <a:t>Class debates, panels and “fishbowls”</a:t>
            </a:r>
          </a:p>
          <a:p>
            <a:pPr lvl="1"/>
            <a:r>
              <a:rPr lang="en-US" dirty="0"/>
              <a:t>Practice exam questions</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3174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468E299C-360E-4272-A15E-02C25490D049}"/>
              </a:ext>
            </a:extLst>
          </p:cNvPr>
          <p:cNvGraphicFramePr>
            <a:graphicFrameLocks noGrp="1"/>
          </p:cNvGraphicFramePr>
          <p:nvPr>
            <p:ph idx="1"/>
            <p:extLst>
              <p:ext uri="{D42A27DB-BD31-4B8C-83A1-F6EECF244321}">
                <p14:modId xmlns:p14="http://schemas.microsoft.com/office/powerpoint/2010/main" val="74273409"/>
              </p:ext>
            </p:extLst>
          </p:nvPr>
        </p:nvGraphicFramePr>
        <p:xfrm>
          <a:off x="1095153" y="499730"/>
          <a:ext cx="10033222" cy="5503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129492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E4D6-A0EA-44C4-A316-2DFCA5883E24}"/>
              </a:ext>
            </a:extLst>
          </p:cNvPr>
          <p:cNvSpPr>
            <a:spLocks noGrp="1"/>
          </p:cNvSpPr>
          <p:nvPr>
            <p:ph type="title"/>
          </p:nvPr>
        </p:nvSpPr>
        <p:spPr>
          <a:xfrm>
            <a:off x="382280" y="484632"/>
            <a:ext cx="6743844" cy="1609344"/>
          </a:xfrm>
        </p:spPr>
        <p:txBody>
          <a:bodyPr>
            <a:normAutofit/>
          </a:bodyPr>
          <a:lstStyle/>
          <a:p>
            <a:r>
              <a:rPr lang="en-US"/>
              <a:t>DON’T LET THEM OFF THE HOOK!</a:t>
            </a:r>
            <a:endParaRPr lang="en-US" dirty="0"/>
          </a:p>
        </p:txBody>
      </p:sp>
      <p:sp>
        <p:nvSpPr>
          <p:cNvPr id="3" name="Content Placeholder 2">
            <a:extLst>
              <a:ext uri="{FF2B5EF4-FFF2-40B4-BE49-F238E27FC236}">
                <a16:creationId xmlns:a16="http://schemas.microsoft.com/office/drawing/2014/main" id="{947B8030-E339-4902-B0F1-1FCE115FE2E2}"/>
              </a:ext>
            </a:extLst>
          </p:cNvPr>
          <p:cNvSpPr>
            <a:spLocks noGrp="1"/>
          </p:cNvSpPr>
          <p:nvPr>
            <p:ph idx="1"/>
          </p:nvPr>
        </p:nvSpPr>
        <p:spPr>
          <a:xfrm>
            <a:off x="382279" y="2121408"/>
            <a:ext cx="6743845" cy="4050792"/>
          </a:xfrm>
        </p:spPr>
        <p:txBody>
          <a:bodyPr>
            <a:normAutofit/>
          </a:bodyPr>
          <a:lstStyle/>
          <a:p>
            <a:pPr marL="0" indent="0">
              <a:buNone/>
            </a:pPr>
            <a:r>
              <a:rPr lang="en-US" sz="1800" dirty="0"/>
              <a:t>“when given a critical thinking problem, [students] tend to reach closure too quickly. They do not suspend judgment, question assumptions, evaluate evidence, imagine alternative answers, play with data, enter into the spirit of opposing views, and just plain linger over questions. As a result, they often write truncated and underdeveloped papers” (Bean 8)</a:t>
            </a:r>
          </a:p>
          <a:p>
            <a:pPr marL="0" indent="0">
              <a:buNone/>
            </a:pPr>
            <a:endParaRPr lang="en-US" sz="1800" dirty="0"/>
          </a:p>
          <a:p>
            <a:pPr marL="0" indent="0">
              <a:buNone/>
            </a:pPr>
            <a:r>
              <a:rPr lang="en-US" sz="1800" dirty="0"/>
              <a:t>Give students time for exploration and reflection:</a:t>
            </a:r>
          </a:p>
          <a:p>
            <a:pPr marL="0" indent="0">
              <a:buNone/>
            </a:pPr>
            <a:r>
              <a:rPr lang="en-US" sz="1800" dirty="0"/>
              <a:t>Aim for “reflective tasks…[that encourage] students to think metacognitively about their own thinking processes, to connect learning in one course to other courses or to their own lives, to transfer skills from one setting to another and to integrate their learning.”</a:t>
            </a:r>
          </a:p>
          <a:p>
            <a:endParaRPr lang="en-US" sz="1800" dirty="0"/>
          </a:p>
        </p:txBody>
      </p:sp>
      <p:pic>
        <p:nvPicPr>
          <p:cNvPr id="5" name="Picture 4" descr="A close up of a mask&#10;&#10;Description automatically generated">
            <a:extLst>
              <a:ext uri="{FF2B5EF4-FFF2-40B4-BE49-F238E27FC236}">
                <a16:creationId xmlns:a16="http://schemas.microsoft.com/office/drawing/2014/main" id="{E511D8F2-FA53-4B56-8B12-5D5C31D7291B}"/>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727512" y="1244009"/>
            <a:ext cx="4464488" cy="4207778"/>
          </a:xfrm>
          <a:prstGeom prst="rect">
            <a:avLst/>
          </a:prstGeom>
        </p:spPr>
      </p:pic>
    </p:spTree>
    <p:extLst>
      <p:ext uri="{BB962C8B-B14F-4D97-AF65-F5344CB8AC3E}">
        <p14:creationId xmlns:p14="http://schemas.microsoft.com/office/powerpoint/2010/main" val="32472319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p:cNvSpPr>
            <a:spLocks noGrp="1"/>
          </p:cNvSpPr>
          <p:nvPr>
            <p:ph type="title"/>
          </p:nvPr>
        </p:nvSpPr>
        <p:spPr>
          <a:xfrm>
            <a:off x="643468" y="643466"/>
            <a:ext cx="3686312" cy="5528734"/>
          </a:xfrm>
        </p:spPr>
        <p:txBody>
          <a:bodyPr>
            <a:normAutofit/>
          </a:bodyPr>
          <a:lstStyle/>
          <a:p>
            <a:pPr algn="r"/>
            <a:endParaRPr lang="en-US">
              <a:solidFill>
                <a:srgbClr val="FFFFFF"/>
              </a:solidFill>
            </a:endParaRPr>
          </a:p>
        </p:txBody>
      </p:sp>
      <p:sp>
        <p:nvSpPr>
          <p:cNvPr id="3" name="Content Placeholder 2"/>
          <p:cNvSpPr>
            <a:spLocks noGrp="1"/>
          </p:cNvSpPr>
          <p:nvPr>
            <p:ph idx="1"/>
          </p:nvPr>
        </p:nvSpPr>
        <p:spPr>
          <a:xfrm>
            <a:off x="5053780" y="599768"/>
            <a:ext cx="6074467" cy="5572432"/>
          </a:xfrm>
        </p:spPr>
        <p:txBody>
          <a:bodyPr anchor="ctr">
            <a:normAutofit/>
          </a:bodyPr>
          <a:lstStyle/>
          <a:p>
            <a:r>
              <a:rPr lang="en-US" sz="1900"/>
              <a:t>Neither we nor our students need to think too narrowly about writing—help them understand that it doesn’t end after Freshman Comp</a:t>
            </a:r>
          </a:p>
          <a:p>
            <a:r>
              <a:rPr lang="en-US" sz="1900"/>
              <a:t>students need to learn how different disciplines use evidence to support arguments:</a:t>
            </a:r>
          </a:p>
          <a:p>
            <a:pPr marL="0" indent="0">
              <a:buNone/>
            </a:pPr>
            <a:r>
              <a:rPr lang="en-US" sz="1900"/>
              <a:t>“Some disciplines derive their evidence from observation of natural or cultural phenomena, sometimes converted to numbers, subjected to statistical analysis, and displayed in graphs and tables. Other disciplines use qualitative data from ethnographic observations, focus group transcripts, or interviews. Still others analyze aural, visual, or verbal texts housed in libraries, historical archives, art galleries, museums, etc.” (9)</a:t>
            </a:r>
          </a:p>
          <a:p>
            <a:pPr marL="0" indent="0">
              <a:buNone/>
            </a:pPr>
            <a:r>
              <a:rPr lang="en-US" sz="1900"/>
              <a:t>Students need to “see how these different kinds of data function as evidence in support of a claim” (9)</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43048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0E0FCB31-C38D-4D48-B5CE-E5AAB018A086}"/>
              </a:ext>
            </a:extLst>
          </p:cNvPr>
          <p:cNvSpPr>
            <a:spLocks noGrp="1"/>
          </p:cNvSpPr>
          <p:nvPr>
            <p:ph idx="1"/>
          </p:nvPr>
        </p:nvSpPr>
        <p:spPr>
          <a:xfrm>
            <a:off x="1069850" y="844902"/>
            <a:ext cx="5818858" cy="5168196"/>
          </a:xfrm>
        </p:spPr>
        <p:txBody>
          <a:bodyPr anchor="ctr">
            <a:normAutofit/>
          </a:bodyPr>
          <a:lstStyle/>
          <a:p>
            <a:pPr marL="0" indent="0" algn="ctr">
              <a:buNone/>
            </a:pPr>
            <a:r>
              <a:rPr lang="en-US" dirty="0"/>
              <a:t>See handout</a:t>
            </a:r>
          </a:p>
        </p:txBody>
      </p:sp>
      <p:sp>
        <p:nvSpPr>
          <p:cNvPr id="10"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3"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5EABEF5D-6C5C-49EF-BAF1-741CAE3C6D8B}"/>
              </a:ext>
            </a:extLst>
          </p:cNvPr>
          <p:cNvSpPr>
            <a:spLocks noGrp="1"/>
          </p:cNvSpPr>
          <p:nvPr>
            <p:ph type="title"/>
          </p:nvPr>
        </p:nvSpPr>
        <p:spPr>
          <a:xfrm>
            <a:off x="8371968" y="2376862"/>
            <a:ext cx="2640646" cy="2104273"/>
          </a:xfrm>
          <a:noFill/>
        </p:spPr>
        <p:txBody>
          <a:bodyPr>
            <a:normAutofit/>
          </a:bodyPr>
          <a:lstStyle/>
          <a:p>
            <a:pPr algn="ctr"/>
            <a:r>
              <a:rPr lang="en-US" sz="2300" dirty="0">
                <a:solidFill>
                  <a:schemeClr val="bg1">
                    <a:shade val="97000"/>
                    <a:satMod val="150000"/>
                  </a:schemeClr>
                </a:solidFill>
              </a:rPr>
              <a:t>METACOGNITIVE MAP OF DISCIPLINES</a:t>
            </a:r>
            <a:br>
              <a:rPr lang="en-US" sz="2300" dirty="0">
                <a:solidFill>
                  <a:schemeClr val="bg1">
                    <a:shade val="97000"/>
                    <a:satMod val="150000"/>
                  </a:schemeClr>
                </a:solidFill>
              </a:rPr>
            </a:br>
            <a:endParaRPr lang="en-US" sz="2300" dirty="0">
              <a:solidFill>
                <a:schemeClr val="bg1">
                  <a:shade val="97000"/>
                  <a:satMod val="150000"/>
                </a:schemeClr>
              </a:solidFill>
            </a:endParaRPr>
          </a:p>
        </p:txBody>
      </p:sp>
    </p:spTree>
    <p:extLst>
      <p:ext uri="{BB962C8B-B14F-4D97-AF65-F5344CB8AC3E}">
        <p14:creationId xmlns:p14="http://schemas.microsoft.com/office/powerpoint/2010/main" val="34432071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C5769-E723-4A1E-B4F6-F6BB27AE7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78380D-0E99-4278-9939-702074B8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6" y="643466"/>
            <a:ext cx="3682727" cy="5571067"/>
          </a:xfrm>
        </p:spPr>
        <p:txBody>
          <a:bodyPr>
            <a:normAutofit/>
          </a:bodyPr>
          <a:lstStyle/>
          <a:p>
            <a:pPr algn="r"/>
            <a:r>
              <a:rPr lang="en-US" dirty="0">
                <a:solidFill>
                  <a:srgbClr val="FFFFFF"/>
                </a:solidFill>
              </a:rPr>
              <a:t>Concerns about integrating writing</a:t>
            </a:r>
          </a:p>
        </p:txBody>
      </p:sp>
      <p:sp>
        <p:nvSpPr>
          <p:cNvPr id="12" name="Oval 11">
            <a:extLst>
              <a:ext uri="{FF2B5EF4-FFF2-40B4-BE49-F238E27FC236}">
                <a16:creationId xmlns:a16="http://schemas.microsoft.com/office/drawing/2014/main" id="{75A92D53-A461-451B-87E6-8746F6FC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Content Placeholder 2"/>
          <p:cNvSpPr>
            <a:spLocks noGrp="1"/>
          </p:cNvSpPr>
          <p:nvPr>
            <p:ph idx="1"/>
          </p:nvPr>
        </p:nvSpPr>
        <p:spPr>
          <a:xfrm>
            <a:off x="4932557" y="643465"/>
            <a:ext cx="6469168" cy="5586215"/>
          </a:xfrm>
        </p:spPr>
        <p:txBody>
          <a:bodyPr anchor="ctr">
            <a:normAutofit/>
          </a:bodyPr>
          <a:lstStyle/>
          <a:p>
            <a:pPr marL="788670" lvl="1" indent="-514350">
              <a:buFont typeface="+mj-lt"/>
              <a:buAutoNum type="arabicPeriod"/>
            </a:pPr>
            <a:r>
              <a:rPr lang="en-US" sz="2000" dirty="0"/>
              <a:t>Takes away time from content</a:t>
            </a:r>
          </a:p>
          <a:p>
            <a:pPr lvl="2"/>
            <a:r>
              <a:rPr lang="en-US" sz="2000" dirty="0"/>
              <a:t>Choose quality over quantity</a:t>
            </a:r>
          </a:p>
          <a:p>
            <a:pPr lvl="2"/>
            <a:r>
              <a:rPr lang="en-US" sz="2000" dirty="0"/>
              <a:t>Consider that, in the long run, learning how to learn will be more beneficial than just learning how to do something</a:t>
            </a:r>
          </a:p>
          <a:p>
            <a:pPr lvl="2"/>
            <a:r>
              <a:rPr lang="en-US" sz="2000" dirty="0"/>
              <a:t>Writing helps them to learn content more deeply</a:t>
            </a:r>
          </a:p>
          <a:p>
            <a:pPr marL="788670" lvl="1" indent="-514350">
              <a:buFont typeface="+mj-lt"/>
              <a:buAutoNum type="arabicPeriod"/>
            </a:pPr>
            <a:r>
              <a:rPr lang="en-US" sz="2000" dirty="0"/>
              <a:t>Unsuitable for my course</a:t>
            </a:r>
          </a:p>
          <a:p>
            <a:pPr lvl="2"/>
            <a:r>
              <a:rPr lang="en-US" sz="2000" dirty="0"/>
              <a:t>Re-think your concept of writing</a:t>
            </a:r>
          </a:p>
          <a:p>
            <a:pPr lvl="2"/>
            <a:r>
              <a:rPr lang="en-US" sz="2000" dirty="0"/>
              <a:t>Align writing tasks with metacognitive or procedural aims</a:t>
            </a:r>
          </a:p>
          <a:p>
            <a:pPr marL="788670" lvl="1" indent="-514350">
              <a:buFont typeface="+mj-lt"/>
              <a:buAutoNum type="arabicPeriod"/>
            </a:pPr>
            <a:r>
              <a:rPr lang="en-US" sz="2000" dirty="0"/>
              <a:t>I’ll be buried in papers</a:t>
            </a:r>
          </a:p>
          <a:p>
            <a:pPr lvl="2"/>
            <a:r>
              <a:rPr lang="en-US" sz="2000" dirty="0"/>
              <a:t>Plan your courses to include what you can handle</a:t>
            </a:r>
          </a:p>
          <a:p>
            <a:pPr lvl="2"/>
            <a:r>
              <a:rPr lang="en-US" sz="2000" dirty="0"/>
              <a:t>You don’t have to read (or grade) everything they write!</a:t>
            </a:r>
          </a:p>
          <a:p>
            <a:pPr marL="617220" lvl="1" indent="-342900">
              <a:buAutoNum type="arabicPeriod"/>
            </a:pPr>
            <a:endParaRPr lang="en-US" dirty="0"/>
          </a:p>
        </p:txBody>
      </p:sp>
      <p:sp>
        <p:nvSpPr>
          <p:cNvPr id="14" name="Oval 13">
            <a:extLst>
              <a:ext uri="{FF2B5EF4-FFF2-40B4-BE49-F238E27FC236}">
                <a16:creationId xmlns:a16="http://schemas.microsoft.com/office/drawing/2014/main" id="{F003ABC2-0D2A-42E5-9778-D9E8DBB547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9794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274320" lvl="1" indent="0">
              <a:buNone/>
            </a:pPr>
            <a:r>
              <a:rPr lang="en-US" dirty="0"/>
              <a:t>4. </a:t>
            </a:r>
            <a:r>
              <a:rPr lang="en-US" sz="2400" dirty="0"/>
              <a:t>I’m not knowledgeable </a:t>
            </a:r>
          </a:p>
          <a:p>
            <a:pPr lvl="2"/>
            <a:r>
              <a:rPr lang="en-US" sz="2400" dirty="0"/>
              <a:t>The goal is to teach students how to think critically</a:t>
            </a:r>
          </a:p>
          <a:p>
            <a:pPr lvl="2"/>
            <a:r>
              <a:rPr lang="en-US" sz="2400" dirty="0"/>
              <a:t>Respond to student writing with an eye towards writing as a process</a:t>
            </a:r>
          </a:p>
          <a:p>
            <a:pPr lvl="2"/>
            <a:r>
              <a:rPr lang="en-US" sz="2400" dirty="0"/>
              <a:t>Think about your own process and what you do to revise, then offer that kind of feedback to students</a:t>
            </a:r>
          </a:p>
          <a:p>
            <a:pPr lvl="2"/>
            <a:r>
              <a:rPr lang="en-US" sz="2400" dirty="0"/>
              <a:t>By giving low-stakes writing assignments that you can comment on in regards to content and form, you are helping them understand expectations and process and forcing them think about understanding the subject matter, not just communicating (regurgitating) information</a:t>
            </a:r>
          </a:p>
          <a:p>
            <a:pPr marL="0" indent="0">
              <a:buNone/>
            </a:pPr>
            <a:endParaRPr lang="en-US" dirty="0"/>
          </a:p>
        </p:txBody>
      </p:sp>
    </p:spTree>
    <p:extLst>
      <p:ext uri="{BB962C8B-B14F-4D97-AF65-F5344CB8AC3E}">
        <p14:creationId xmlns:p14="http://schemas.microsoft.com/office/powerpoint/2010/main" val="21877751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E068-7F0B-475A-81A4-42AE3B6413A2}"/>
              </a:ext>
            </a:extLst>
          </p:cNvPr>
          <p:cNvSpPr>
            <a:spLocks noGrp="1"/>
          </p:cNvSpPr>
          <p:nvPr>
            <p:ph type="title"/>
          </p:nvPr>
        </p:nvSpPr>
        <p:spPr>
          <a:xfrm>
            <a:off x="6550924" y="685800"/>
            <a:ext cx="4920019" cy="2021553"/>
          </a:xfrm>
        </p:spPr>
        <p:txBody>
          <a:bodyPr>
            <a:normAutofit/>
          </a:bodyPr>
          <a:lstStyle/>
          <a:p>
            <a:r>
              <a:rPr lang="en-US">
                <a:solidFill>
                  <a:schemeClr val="tx1"/>
                </a:solidFill>
              </a:rPr>
              <a:t>IN TODAY’S WORKSHOP…</a:t>
            </a:r>
          </a:p>
        </p:txBody>
      </p:sp>
      <p:sp>
        <p:nvSpPr>
          <p:cNvPr id="3" name="Content Placeholder 2">
            <a:extLst>
              <a:ext uri="{FF2B5EF4-FFF2-40B4-BE49-F238E27FC236}">
                <a16:creationId xmlns:a16="http://schemas.microsoft.com/office/drawing/2014/main" id="{2162DEF2-8356-4917-8BE1-8F1CD2D121AC}"/>
              </a:ext>
            </a:extLst>
          </p:cNvPr>
          <p:cNvSpPr>
            <a:spLocks noGrp="1"/>
          </p:cNvSpPr>
          <p:nvPr>
            <p:ph idx="1"/>
          </p:nvPr>
        </p:nvSpPr>
        <p:spPr>
          <a:xfrm>
            <a:off x="6241312" y="2927445"/>
            <a:ext cx="4253408" cy="3244755"/>
          </a:xfrm>
        </p:spPr>
        <p:txBody>
          <a:bodyPr>
            <a:normAutofit lnSpcReduction="10000"/>
          </a:bodyPr>
          <a:lstStyle/>
          <a:p>
            <a:pPr marL="457200" indent="-457200">
              <a:buClr>
                <a:schemeClr val="tx1"/>
              </a:buClr>
              <a:buFont typeface="+mj-lt"/>
              <a:buAutoNum type="arabicPeriod"/>
            </a:pPr>
            <a:r>
              <a:rPr lang="en-US" dirty="0"/>
              <a:t>Understand the connection between thinking and writing</a:t>
            </a:r>
          </a:p>
          <a:p>
            <a:pPr marL="457200" indent="-457200">
              <a:buClrTx/>
              <a:buFont typeface="+mj-lt"/>
              <a:buAutoNum type="arabicPeriod"/>
            </a:pPr>
            <a:r>
              <a:rPr lang="en-US" dirty="0"/>
              <a:t>Look more closely at assignments that will prompt students’ critical thinking</a:t>
            </a:r>
          </a:p>
          <a:p>
            <a:pPr marL="457200" indent="-457200">
              <a:buClrTx/>
              <a:buFont typeface="+mj-lt"/>
              <a:buAutoNum type="arabicPeriod"/>
            </a:pPr>
            <a:r>
              <a:rPr lang="en-US" dirty="0"/>
              <a:t>Develop strategies for teaching how your discipline uses evidence to support claims</a:t>
            </a:r>
          </a:p>
          <a:p>
            <a:endParaRPr lang="en-US" dirty="0"/>
          </a:p>
        </p:txBody>
      </p:sp>
      <p:pic>
        <p:nvPicPr>
          <p:cNvPr id="8" name="Picture 7" descr="A picture containing drawing&#10;&#10;Description automatically generated">
            <a:extLst>
              <a:ext uri="{FF2B5EF4-FFF2-40B4-BE49-F238E27FC236}">
                <a16:creationId xmlns:a16="http://schemas.microsoft.com/office/drawing/2014/main" id="{C926955A-4BAC-4FAE-9BD0-5700E1B62783}"/>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345" r="8957"/>
          <a:stretch/>
        </p:blipFill>
        <p:spPr>
          <a:xfrm>
            <a:off x="1" y="2"/>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16339069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PARTNER </a:t>
            </a:r>
            <a:br>
              <a:rPr lang="en-US" sz="3000">
                <a:solidFill>
                  <a:srgbClr val="FFFFFF"/>
                </a:solidFill>
              </a:rPr>
            </a:br>
            <a:r>
              <a:rPr lang="en-US" sz="3000">
                <a:solidFill>
                  <a:srgbClr val="FFFFFF"/>
                </a:solidFill>
              </a:rPr>
              <a:t>WITH US!</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081089" y="725394"/>
            <a:ext cx="5142658" cy="5407212"/>
          </a:xfrm>
        </p:spPr>
        <p:txBody>
          <a:bodyPr anchor="ctr">
            <a:normAutofit/>
          </a:bodyPr>
          <a:lstStyle/>
          <a:p>
            <a:pPr marL="0" indent="0">
              <a:buNone/>
            </a:pPr>
            <a:r>
              <a:rPr lang="en-US" dirty="0"/>
              <a:t>The Write Place is a resource for you and your students:</a:t>
            </a:r>
          </a:p>
          <a:p>
            <a:r>
              <a:rPr lang="en-US" dirty="0"/>
              <a:t>We can give feedback on course design</a:t>
            </a:r>
          </a:p>
          <a:p>
            <a:r>
              <a:rPr lang="en-US" dirty="0"/>
              <a:t>Offer suggestions for writing assignments</a:t>
            </a:r>
          </a:p>
          <a:p>
            <a:r>
              <a:rPr lang="en-US" dirty="0"/>
              <a:t>Let you know what your students are struggling with</a:t>
            </a:r>
          </a:p>
          <a:p>
            <a:r>
              <a:rPr lang="en-US" dirty="0"/>
              <a:t>Help your students understand the writing process</a:t>
            </a:r>
          </a:p>
          <a:p>
            <a:r>
              <a:rPr lang="en-US" dirty="0"/>
              <a:t>Provide resources/workshops on the grammatical and mechanical issues so you don’t have to</a:t>
            </a:r>
          </a:p>
        </p:txBody>
      </p:sp>
    </p:spTree>
    <p:extLst>
      <p:ext uri="{BB962C8B-B14F-4D97-AF65-F5344CB8AC3E}">
        <p14:creationId xmlns:p14="http://schemas.microsoft.com/office/powerpoint/2010/main" val="3491699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73471E-5C07-45F0-81C6-2173B39B39D7}"/>
              </a:ext>
            </a:extLst>
          </p:cNvPr>
          <p:cNvPicPr>
            <a:picLocks noChangeAspect="1"/>
          </p:cNvPicPr>
          <p:nvPr/>
        </p:nvPicPr>
        <p:blipFill rotWithShape="1">
          <a:blip r:embed="rId2">
            <a:duotone>
              <a:schemeClr val="accent5">
                <a:shade val="45000"/>
                <a:satMod val="135000"/>
              </a:schemeClr>
              <a:prstClr val="white"/>
            </a:duotone>
            <a:extLst>
              <a:ext uri="{837473B0-CC2E-450A-ABE3-18F120FF3D39}">
                <a1611:picAttrSrcUrl xmlns:a1611="http://schemas.microsoft.com/office/drawing/2016/11/main" xmlns="" r:id="rId3"/>
              </a:ext>
            </a:extLst>
          </a:blip>
          <a:srcRect t="25000"/>
          <a:stretch/>
        </p:blipFill>
        <p:spPr>
          <a:xfrm>
            <a:off x="20" y="10"/>
            <a:ext cx="12191980" cy="6857989"/>
          </a:xfrm>
          <a:prstGeom prst="rect">
            <a:avLst/>
          </a:prstGeom>
        </p:spPr>
      </p:pic>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3902148" y="2050767"/>
            <a:ext cx="6822062" cy="4369981"/>
          </a:xfrm>
        </p:spPr>
        <p:txBody>
          <a:bodyPr>
            <a:noAutofit/>
          </a:bodyPr>
          <a:lstStyle/>
          <a:p>
            <a:pPr marL="0" indent="0">
              <a:buNone/>
            </a:pPr>
            <a:r>
              <a:rPr lang="en-US" sz="2800" dirty="0"/>
              <a:t>We will also address common concerns; for example that:</a:t>
            </a:r>
          </a:p>
          <a:p>
            <a:pPr marL="731520" lvl="1" indent="-457200">
              <a:buClr>
                <a:schemeClr val="tx1"/>
              </a:buClr>
              <a:buFont typeface="+mj-lt"/>
              <a:buAutoNum type="alphaLcPeriod"/>
            </a:pPr>
            <a:r>
              <a:rPr lang="en-US" sz="2800" dirty="0"/>
              <a:t>Integrating writing will take time away from content</a:t>
            </a:r>
          </a:p>
          <a:p>
            <a:pPr marL="731520" lvl="1" indent="-457200">
              <a:buClr>
                <a:schemeClr val="tx1"/>
              </a:buClr>
              <a:buFont typeface="+mj-lt"/>
              <a:buAutoNum type="alphaLcPeriod"/>
            </a:pPr>
            <a:r>
              <a:rPr lang="en-US" sz="2800" dirty="0"/>
              <a:t>Writing assignments are not appropriate for some disciplines</a:t>
            </a:r>
          </a:p>
          <a:p>
            <a:pPr marL="731520" lvl="1" indent="-457200">
              <a:buClr>
                <a:schemeClr val="tx1"/>
              </a:buClr>
              <a:buFont typeface="+mj-lt"/>
              <a:buAutoNum type="alphaLcPeriod"/>
            </a:pPr>
            <a:r>
              <a:rPr lang="en-US" sz="2800" dirty="0"/>
              <a:t>Assigning writing will bury the teacher in paper grading</a:t>
            </a:r>
          </a:p>
          <a:p>
            <a:pPr marL="731520" lvl="1" indent="-457200">
              <a:buClr>
                <a:schemeClr val="tx1"/>
              </a:buClr>
              <a:buFont typeface="+mj-lt"/>
              <a:buAutoNum type="alphaLcPeriod"/>
            </a:pPr>
            <a:r>
              <a:rPr lang="en-US" sz="2800" dirty="0"/>
              <a:t>Assigning writing requires specialized expertise</a:t>
            </a:r>
          </a:p>
        </p:txBody>
      </p:sp>
    </p:spTree>
    <p:extLst>
      <p:ext uri="{BB962C8B-B14F-4D97-AF65-F5344CB8AC3E}">
        <p14:creationId xmlns:p14="http://schemas.microsoft.com/office/powerpoint/2010/main" val="17052714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WRITING &amp; CRITICAL THINKING</a:t>
            </a:r>
            <a:endParaRPr lang="en-US" dirty="0"/>
          </a:p>
        </p:txBody>
      </p:sp>
      <p:sp>
        <p:nvSpPr>
          <p:cNvPr id="3" name="Content Placeholder 2"/>
          <p:cNvSpPr>
            <a:spLocks noGrp="1"/>
          </p:cNvSpPr>
          <p:nvPr>
            <p:ph idx="1"/>
          </p:nvPr>
        </p:nvSpPr>
        <p:spPr>
          <a:xfrm>
            <a:off x="1069848" y="2121408"/>
            <a:ext cx="4773168" cy="4050792"/>
          </a:xfrm>
        </p:spPr>
        <p:txBody>
          <a:bodyPr>
            <a:normAutofit/>
          </a:bodyPr>
          <a:lstStyle/>
          <a:p>
            <a:r>
              <a:rPr lang="en-US" dirty="0"/>
              <a:t>The connection between writing and thinking grows out of the constructivist view of knowledge that demands critical thinking rather than memorization.</a:t>
            </a:r>
          </a:p>
          <a:p>
            <a:r>
              <a:rPr lang="en-US" dirty="0"/>
              <a:t>This view sees knowledge as discovered rather than dispensed</a:t>
            </a:r>
          </a:p>
          <a:p>
            <a:r>
              <a:rPr lang="en-US" dirty="0"/>
              <a:t>A “dualistic” view sees knowledge as the acquisition of correct information and right answers.</a:t>
            </a:r>
          </a:p>
        </p:txBody>
      </p:sp>
      <p:pic>
        <p:nvPicPr>
          <p:cNvPr id="8" name="Picture 7" descr="A picture containing drawing&#10;&#10;Description automatically generated">
            <a:extLst>
              <a:ext uri="{FF2B5EF4-FFF2-40B4-BE49-F238E27FC236}">
                <a16:creationId xmlns:a16="http://schemas.microsoft.com/office/drawing/2014/main" id="{F10E1876-1B59-47C5-BA10-35FD3A54B96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122037" y="2191512"/>
            <a:ext cx="3980688" cy="3980688"/>
          </a:xfrm>
          <a:prstGeom prst="rect">
            <a:avLst/>
          </a:prstGeom>
        </p:spPr>
      </p:pic>
    </p:spTree>
    <p:extLst>
      <p:ext uri="{BB962C8B-B14F-4D97-AF65-F5344CB8AC3E}">
        <p14:creationId xmlns:p14="http://schemas.microsoft.com/office/powerpoint/2010/main" val="1638679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outdoor, parking, cup, meter&#10;&#10;Description automatically generated">
            <a:extLst>
              <a:ext uri="{FF2B5EF4-FFF2-40B4-BE49-F238E27FC236}">
                <a16:creationId xmlns:a16="http://schemas.microsoft.com/office/drawing/2014/main" id="{5306B1E3-62F5-4237-8C5D-992D54C64E0C}"/>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519" b="6945"/>
          <a:stretch/>
        </p:blipFill>
        <p:spPr>
          <a:xfrm>
            <a:off x="-340241" y="0"/>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 name="Content Placeholder 2">
            <a:extLst>
              <a:ext uri="{FF2B5EF4-FFF2-40B4-BE49-F238E27FC236}">
                <a16:creationId xmlns:a16="http://schemas.microsoft.com/office/drawing/2014/main" id="{4A9181C5-8437-4255-AD34-7A61C39010A5}"/>
              </a:ext>
            </a:extLst>
          </p:cNvPr>
          <p:cNvSpPr>
            <a:spLocks noGrp="1"/>
          </p:cNvSpPr>
          <p:nvPr>
            <p:ph idx="1"/>
          </p:nvPr>
        </p:nvSpPr>
        <p:spPr>
          <a:xfrm>
            <a:off x="6095694" y="797443"/>
            <a:ext cx="3930807" cy="5773478"/>
          </a:xfrm>
        </p:spPr>
        <p:txBody>
          <a:bodyPr>
            <a:normAutofit/>
          </a:bodyPr>
          <a:lstStyle/>
          <a:p>
            <a:r>
              <a:rPr lang="en-US" sz="2400" dirty="0"/>
              <a:t>The problem with this view is that students see themselves as empty buckets being filled with data by professors</a:t>
            </a:r>
          </a:p>
          <a:p>
            <a:r>
              <a:rPr lang="en-US" sz="2400" dirty="0"/>
              <a:t>To dualists, the only academic use of writing is to demonstrate one’s knowledge of correct facts</a:t>
            </a:r>
          </a:p>
          <a:p>
            <a:r>
              <a:rPr lang="en-US" sz="2400" dirty="0"/>
              <a:t>A constructivist view, considers to what ends the facts will be used</a:t>
            </a:r>
          </a:p>
          <a:p>
            <a:endParaRPr lang="en-US" dirty="0"/>
          </a:p>
        </p:txBody>
      </p:sp>
    </p:spTree>
    <p:extLst>
      <p:ext uri="{BB962C8B-B14F-4D97-AF65-F5344CB8AC3E}">
        <p14:creationId xmlns:p14="http://schemas.microsoft.com/office/powerpoint/2010/main" val="2211735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itting, computer, keyboard, table&#10;&#10;Description automatically generated">
            <a:extLst>
              <a:ext uri="{FF2B5EF4-FFF2-40B4-BE49-F238E27FC236}">
                <a16:creationId xmlns:a16="http://schemas.microsoft.com/office/drawing/2014/main" id="{9A3862EF-8635-4376-A1C3-0D936271D742}"/>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216" r="4679"/>
          <a:stretch/>
        </p:blipFill>
        <p:spPr>
          <a:xfrm>
            <a:off x="1" y="10"/>
            <a:ext cx="6066502" cy="6857989"/>
          </a:xfrm>
          <a:prstGeom prst="rect">
            <a:avLst/>
          </a:prstGeom>
        </p:spPr>
      </p:pic>
      <p:sp>
        <p:nvSpPr>
          <p:cNvPr id="3" name="Content Placeholder 2"/>
          <p:cNvSpPr>
            <a:spLocks noGrp="1"/>
          </p:cNvSpPr>
          <p:nvPr>
            <p:ph idx="1"/>
          </p:nvPr>
        </p:nvSpPr>
        <p:spPr>
          <a:xfrm>
            <a:off x="6273209" y="211227"/>
            <a:ext cx="4108737" cy="6359693"/>
          </a:xfrm>
        </p:spPr>
        <p:txBody>
          <a:bodyPr>
            <a:noAutofit/>
          </a:bodyPr>
          <a:lstStyle/>
          <a:p>
            <a:r>
              <a:rPr lang="en-US" sz="2400" dirty="0"/>
              <a:t>The writing process provides one of the best ways to help students learn active, dialogic thinking skills valued in academic life</a:t>
            </a:r>
          </a:p>
          <a:p>
            <a:r>
              <a:rPr lang="en-US" sz="2400" dirty="0"/>
              <a:t>Thesis-governed writing evolves from the lengthy and messy process of drafting and redrafting</a:t>
            </a:r>
          </a:p>
          <a:p>
            <a:r>
              <a:rPr lang="en-US" sz="2400" dirty="0"/>
              <a:t>Writing as process encourages the messy process whereby writers become engaged with a problem and, once engaged, formulate, develop, complicate, and clarify their own ideas</a:t>
            </a:r>
          </a:p>
        </p:txBody>
      </p:sp>
    </p:spTree>
    <p:extLst>
      <p:ext uri="{BB962C8B-B14F-4D97-AF65-F5344CB8AC3E}">
        <p14:creationId xmlns:p14="http://schemas.microsoft.com/office/powerpoint/2010/main" val="21423272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a costume&#10;&#10;Description automatically generated">
            <a:extLst>
              <a:ext uri="{FF2B5EF4-FFF2-40B4-BE49-F238E27FC236}">
                <a16:creationId xmlns:a16="http://schemas.microsoft.com/office/drawing/2014/main" id="{9336C0FA-7414-4650-9ECE-30C48AD8C42D}"/>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8429" r="8095" b="-1"/>
          <a:stretch/>
        </p:blipFill>
        <p:spPr>
          <a:xfrm>
            <a:off x="3343" y="10"/>
            <a:ext cx="7548923" cy="6857990"/>
          </a:xfrm>
          <a:prstGeom prst="rect">
            <a:avLst/>
          </a:prstGeom>
        </p:spPr>
      </p:pic>
      <p:sp>
        <p:nvSpPr>
          <p:cNvPr id="3" name="Content Placeholder 2"/>
          <p:cNvSpPr>
            <a:spLocks noGrp="1"/>
          </p:cNvSpPr>
          <p:nvPr>
            <p:ph idx="1"/>
          </p:nvPr>
        </p:nvSpPr>
        <p:spPr>
          <a:xfrm>
            <a:off x="7552266" y="308279"/>
            <a:ext cx="3456499" cy="6113785"/>
          </a:xfrm>
        </p:spPr>
        <p:txBody>
          <a:bodyPr>
            <a:noAutofit/>
          </a:bodyPr>
          <a:lstStyle/>
          <a:p>
            <a:r>
              <a:rPr lang="en-US" sz="2400" dirty="0"/>
              <a:t>The goal of dialogic thinking skills is to identify the tension between multiple views and to wrestle with difficult problems</a:t>
            </a:r>
          </a:p>
          <a:p>
            <a:r>
              <a:rPr lang="en-US" sz="2400" dirty="0"/>
              <a:t>By wrestling with complex issues through writing, students are challenged to think more deeply about their subject matter than if they merely had to memorize and report!</a:t>
            </a:r>
          </a:p>
        </p:txBody>
      </p:sp>
    </p:spTree>
    <p:extLst>
      <p:ext uri="{BB962C8B-B14F-4D97-AF65-F5344CB8AC3E}">
        <p14:creationId xmlns:p14="http://schemas.microsoft.com/office/powerpoint/2010/main" val="18976974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Writing as a process…</a:t>
            </a:r>
            <a:br>
              <a:rPr lang="en-US" dirty="0"/>
            </a:br>
            <a:r>
              <a:rPr lang="en-US" dirty="0"/>
              <a:t>What does it mean?</a:t>
            </a:r>
          </a:p>
        </p:txBody>
      </p:sp>
      <p:sp>
        <p:nvSpPr>
          <p:cNvPr id="3" name="Content Placeholder 2"/>
          <p:cNvSpPr>
            <a:spLocks noGrp="1"/>
          </p:cNvSpPr>
          <p:nvPr>
            <p:ph idx="1"/>
          </p:nvPr>
        </p:nvSpPr>
        <p:spPr>
          <a:xfrm>
            <a:off x="1069848" y="2322575"/>
            <a:ext cx="5586204" cy="4280243"/>
          </a:xfrm>
        </p:spPr>
        <p:txBody>
          <a:bodyPr>
            <a:normAutofit fontScale="92500"/>
          </a:bodyPr>
          <a:lstStyle/>
          <a:p>
            <a:endParaRPr lang="en-US" sz="1700" dirty="0"/>
          </a:p>
          <a:p>
            <a:r>
              <a:rPr lang="en-US" dirty="0"/>
              <a:t>We have mistaken it to mean that students walk through the process in lock-step</a:t>
            </a:r>
          </a:p>
          <a:p>
            <a:r>
              <a:rPr lang="en-US" dirty="0"/>
              <a:t>First they make an outline, then they write their introduction, then the body, then the conclusion</a:t>
            </a:r>
          </a:p>
          <a:p>
            <a:r>
              <a:rPr lang="en-US" dirty="0"/>
              <a:t>But this is not an accurate reflection of how writers write—professionals or amateurs!</a:t>
            </a:r>
          </a:p>
          <a:p>
            <a:r>
              <a:rPr lang="en-US" dirty="0"/>
              <a:t>In reality, writing is not linear, it’s recursive!</a:t>
            </a:r>
          </a:p>
          <a:p>
            <a:pPr marL="0" indent="0">
              <a:buNone/>
            </a:pPr>
            <a:r>
              <a:rPr lang="en-US" dirty="0"/>
              <a:t>“writing is both a process of doing critical thinking and a product that communicates the results of critical thinking” (Bean 4)</a:t>
            </a:r>
          </a:p>
          <a:p>
            <a:endParaRPr lang="en-US" sz="1700" dirty="0"/>
          </a:p>
        </p:txBody>
      </p:sp>
      <p:pic>
        <p:nvPicPr>
          <p:cNvPr id="5" name="Picture 4" descr="A picture containing umbrella&#10;&#10;Description automatically generated">
            <a:extLst>
              <a:ext uri="{FF2B5EF4-FFF2-40B4-BE49-F238E27FC236}">
                <a16:creationId xmlns:a16="http://schemas.microsoft.com/office/drawing/2014/main" id="{644195CD-5D6B-4532-AB86-56D2E41D8FBD}"/>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56052" y="858898"/>
            <a:ext cx="4802089" cy="4670032"/>
          </a:xfrm>
          <a:prstGeom prst="rect">
            <a:avLst/>
          </a:prstGeom>
        </p:spPr>
      </p:pic>
    </p:spTree>
    <p:extLst>
      <p:ext uri="{BB962C8B-B14F-4D97-AF65-F5344CB8AC3E}">
        <p14:creationId xmlns:p14="http://schemas.microsoft.com/office/powerpoint/2010/main" val="21229015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Custom 1">
      <a:majorFont>
        <a:latin typeface="Rockwell Condensed"/>
        <a:ea typeface=""/>
        <a:cs typeface=""/>
      </a:majorFont>
      <a:minorFont>
        <a:latin typeface="Bookman Old Style"/>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otalTime>0</TotalTime>
  <Words>1680</Words>
  <Application>Microsoft Office PowerPoint</Application>
  <PresentationFormat>Widescreen</PresentationFormat>
  <Paragraphs>147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Bookman Old Style</vt:lpstr>
      <vt:lpstr>Calibri</vt:lpstr>
      <vt:lpstr>Rockwell Condensed</vt:lpstr>
      <vt:lpstr>Rockwell Extra Bold</vt:lpstr>
      <vt:lpstr>Wingdings</vt:lpstr>
      <vt:lpstr>Wood Type</vt:lpstr>
      <vt:lpstr>How to Help students think critically</vt:lpstr>
      <vt:lpstr>In yesterday’s workshop…</vt:lpstr>
      <vt:lpstr>IN TODAY’S WORKSHOP…</vt:lpstr>
      <vt:lpstr>PowerPoint Presentation</vt:lpstr>
      <vt:lpstr>WRITING &amp; CRITICAL THINKING</vt:lpstr>
      <vt:lpstr>PowerPoint Presentation</vt:lpstr>
      <vt:lpstr>PowerPoint Presentation</vt:lpstr>
      <vt:lpstr>PowerPoint Presentation</vt:lpstr>
      <vt:lpstr>Writing as a process… What does it mean?</vt:lpstr>
      <vt:lpstr>Good writing begins with</vt:lpstr>
      <vt:lpstr>REVISION</vt:lpstr>
      <vt:lpstr>PowerPoint Presentation</vt:lpstr>
      <vt:lpstr>What kinds of assignments make students think?</vt:lpstr>
      <vt:lpstr>Raft &amp; tip… revisited!</vt:lpstr>
      <vt:lpstr>PowerPoint Presentation</vt:lpstr>
      <vt:lpstr>PowerPoint Presentation</vt:lpstr>
      <vt:lpstr>PowerPoint Presentation</vt:lpstr>
      <vt:lpstr>Macdonald’s four stages of student development as writers</vt:lpstr>
      <vt:lpstr>Complex skills required for research</vt:lpstr>
      <vt:lpstr>Give students assignments with stakes!</vt:lpstr>
      <vt:lpstr>Reconceptualize “research”</vt:lpstr>
      <vt:lpstr>TASKS</vt:lpstr>
      <vt:lpstr>Other ways to incorporate writing</vt:lpstr>
      <vt:lpstr>PowerPoint Presentation</vt:lpstr>
      <vt:lpstr>DON’T LET THEM OFF THE HOOK!</vt:lpstr>
      <vt:lpstr>PowerPoint Presentation</vt:lpstr>
      <vt:lpstr>METACOGNITIVE MAP OF DISCIPLINES </vt:lpstr>
      <vt:lpstr>Concerns about integrating writing</vt:lpstr>
      <vt:lpstr>PowerPoint Presentation</vt:lpstr>
      <vt:lpstr>PARTNER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Help students think critically</dc:title>
  <dc:creator>HP</dc:creator>
  <cp:lastModifiedBy>Kem Roper</cp:lastModifiedBy>
  <cp:revision>1</cp:revision>
  <dcterms:created xsi:type="dcterms:W3CDTF">2020-01-15T17:46:28Z</dcterms:created>
  <dcterms:modified xsi:type="dcterms:W3CDTF">2020-01-16T23:39:53Z</dcterms:modified>
</cp:coreProperties>
</file>