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256" r:id="rId2"/>
    <p:sldId id="303" r:id="rId3"/>
    <p:sldId id="298" r:id="rId4"/>
    <p:sldId id="300" r:id="rId5"/>
    <p:sldId id="311" r:id="rId6"/>
    <p:sldId id="275" r:id="rId7"/>
    <p:sldId id="277" r:id="rId8"/>
    <p:sldId id="276" r:id="rId9"/>
    <p:sldId id="299" r:id="rId10"/>
    <p:sldId id="269" r:id="rId11"/>
    <p:sldId id="289" r:id="rId12"/>
    <p:sldId id="279" r:id="rId13"/>
    <p:sldId id="290" r:id="rId14"/>
    <p:sldId id="273" r:id="rId15"/>
    <p:sldId id="257" r:id="rId16"/>
    <p:sldId id="291" r:id="rId17"/>
    <p:sldId id="301" r:id="rId18"/>
    <p:sldId id="312" r:id="rId19"/>
    <p:sldId id="294" r:id="rId20"/>
    <p:sldId id="261" r:id="rId21"/>
    <p:sldId id="292" r:id="rId22"/>
    <p:sldId id="283" r:id="rId23"/>
    <p:sldId id="297" r:id="rId24"/>
    <p:sldId id="263" r:id="rId25"/>
    <p:sldId id="264" r:id="rId26"/>
    <p:sldId id="265" r:id="rId27"/>
    <p:sldId id="305" r:id="rId28"/>
    <p:sldId id="268" r:id="rId29"/>
    <p:sldId id="306" r:id="rId30"/>
    <p:sldId id="267" r:id="rId31"/>
    <p:sldId id="307" r:id="rId32"/>
    <p:sldId id="262" r:id="rId33"/>
    <p:sldId id="296" r:id="rId34"/>
    <p:sldId id="293" r:id="rId35"/>
    <p:sldId id="309" r:id="rId36"/>
    <p:sldId id="308" r:id="rId37"/>
    <p:sldId id="281" r:id="rId38"/>
    <p:sldId id="310" r:id="rId39"/>
    <p:sldId id="282" r:id="rId40"/>
    <p:sldId id="258" r:id="rId41"/>
    <p:sldId id="286" r:id="rId42"/>
    <p:sldId id="28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106" d="100"/>
          <a:sy n="10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C31D6-B725-4DBB-82BC-DFDD5FC9B61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9B017-FCC4-4690-852D-6D60F6F0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BXnxlLR0PY&amp;t=664s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9B017-FCC4-4690-852D-6D60F6F03E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9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 on this can be found at:</a:t>
            </a:r>
            <a:r>
              <a:rPr lang="en-US" baseline="0" dirty="0" smtClean="0"/>
              <a:t> Ali </a:t>
            </a:r>
            <a:r>
              <a:rPr lang="en-US" baseline="0" dirty="0" err="1" smtClean="0"/>
              <a:t>Abdaal</a:t>
            </a:r>
            <a:r>
              <a:rPr lang="en-US" baseline="0" dirty="0" smtClean="0"/>
              <a:t> “How to Learn New Content”: </a:t>
            </a:r>
            <a:r>
              <a:rPr lang="en-US" dirty="0" smtClean="0">
                <a:hlinkClick r:id="rId3"/>
              </a:rPr>
              <a:t>https://www.youtube.com/watch?v=fBXnxlLR0PY&amp;t=664s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22B68-60AC-44BA-B247-F2399B618E1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0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22B68-60AC-44BA-B247-F2399B618E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04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22B68-60AC-44BA-B247-F2399B618E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95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wonder why journaling</a:t>
            </a:r>
            <a:r>
              <a:rPr lang="en-US" baseline="0" dirty="0" smtClean="0"/>
              <a:t> is so special: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Journaling is just consistent note-taking and documentation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When you journal—you are writing and writing is thinking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It’s simple, but powerful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22B68-60AC-44BA-B247-F2399B618E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17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be successful in school or at work you need to be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Focused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Organized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Knowledgeable</a:t>
            </a:r>
          </a:p>
          <a:p>
            <a:r>
              <a:rPr lang="en-US" dirty="0" smtClean="0"/>
              <a:t>These</a:t>
            </a:r>
            <a:r>
              <a:rPr lang="en-US" baseline="0" dirty="0" smtClean="0"/>
              <a:t> are some “must have” apps that help with each</a:t>
            </a:r>
          </a:p>
          <a:p>
            <a:r>
              <a:rPr lang="en-US" baseline="0" dirty="0" smtClean="0"/>
              <a:t>Look at Asana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22B68-60AC-44BA-B247-F2399B618E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59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Bullet</a:t>
            </a:r>
            <a:r>
              <a:rPr lang="en-US" baseline="0" dirty="0" smtClean="0"/>
              <a:t> journaling is a great way to get organized and ensure that you are making the best use of your time.</a:t>
            </a:r>
          </a:p>
          <a:p>
            <a:r>
              <a:rPr lang="en-US" baseline="0" dirty="0" smtClean="0"/>
              <a:t>But it doesn’t have to be complicated!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22B68-60AC-44BA-B247-F2399B618E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29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9B017-FCC4-4690-852D-6D60F6F03E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 will have a better understanding about what the instructor is lecturing about and that will allow you to better decipher the more important points of the lecture.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9B017-FCC4-4690-852D-6D60F6F03E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43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Whether or</a:t>
            </a:r>
            <a:r>
              <a:rPr lang="en-US" baseline="0" dirty="0" smtClean="0"/>
              <a:t> reading a chemistry book or a scholarly article for research paper, reading is one thing—understanding is another!</a:t>
            </a:r>
          </a:p>
          <a:p>
            <a:r>
              <a:rPr lang="en-US" baseline="0" dirty="0" smtClean="0"/>
              <a:t>Use a reading journal (or notebook) to help you understand and remember what you read</a:t>
            </a:r>
          </a:p>
          <a:p>
            <a:r>
              <a:rPr lang="en-US" baseline="0" dirty="0" smtClean="0"/>
              <a:t>Memorization is not learning!</a:t>
            </a:r>
          </a:p>
          <a:p>
            <a:r>
              <a:rPr lang="en-US" baseline="0" dirty="0" smtClean="0"/>
              <a:t>Write these things down as you go along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22B68-60AC-44BA-B247-F2399B618E1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9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31D8111-876C-4322-9541-7EAF103ACB0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34F0CA9-A813-479B-BBBE-B2A228FC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1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111-876C-4322-9541-7EAF103ACB0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0CA9-A813-479B-BBBE-B2A228FC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1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31D8111-876C-4322-9541-7EAF103ACB0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4F0CA9-A813-479B-BBBE-B2A228FC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50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31D8111-876C-4322-9541-7EAF103ACB0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4F0CA9-A813-479B-BBBE-B2A228FC19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6537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31D8111-876C-4322-9541-7EAF103ACB0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4F0CA9-A813-479B-BBBE-B2A228FC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74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111-876C-4322-9541-7EAF103ACB0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0CA9-A813-479B-BBBE-B2A228FC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39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111-876C-4322-9541-7EAF103ACB0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0CA9-A813-479B-BBBE-B2A228FC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67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111-876C-4322-9541-7EAF103ACB0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0CA9-A813-479B-BBBE-B2A228FC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26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31D8111-876C-4322-9541-7EAF103ACB0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4F0CA9-A813-479B-BBBE-B2A228FC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7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111-876C-4322-9541-7EAF103ACB0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0CA9-A813-479B-BBBE-B2A228FC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7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31D8111-876C-4322-9541-7EAF103ACB0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4F0CA9-A813-479B-BBBE-B2A228FC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0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111-876C-4322-9541-7EAF103ACB0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0CA9-A813-479B-BBBE-B2A228FC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9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111-876C-4322-9541-7EAF103ACB0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0CA9-A813-479B-BBBE-B2A228FC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2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111-876C-4322-9541-7EAF103ACB0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0CA9-A813-479B-BBBE-B2A228FC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0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111-876C-4322-9541-7EAF103ACB0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0CA9-A813-479B-BBBE-B2A228FC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6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111-876C-4322-9541-7EAF103ACB0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0CA9-A813-479B-BBBE-B2A228FC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7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8111-876C-4322-9541-7EAF103ACB0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F0CA9-A813-479B-BBBE-B2A228FC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5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8111-876C-4322-9541-7EAF103ACB0E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F0CA9-A813-479B-BBBE-B2A228FC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3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MAFWVLGFy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m15cmYU0I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tamomblog.com/bullet-journal-time-managemen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QLstAq6d5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BXnxlLR0PY&amp;t=664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r6MMsoWAo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631" y="1633519"/>
            <a:ext cx="10050267" cy="4321868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latin typeface="Kristen ITC" panose="03050502040202030202" pitchFamily="66" charset="0"/>
              </a:rPr>
              <a:t/>
            </a:r>
            <a:br>
              <a:rPr lang="en-US" sz="2000" dirty="0" smtClean="0">
                <a:latin typeface="Kristen ITC" panose="03050502040202030202" pitchFamily="66" charset="0"/>
              </a:rPr>
            </a:br>
            <a:r>
              <a:rPr lang="en-US" dirty="0" smtClean="0">
                <a:solidFill>
                  <a:schemeClr val="accent4"/>
                </a:solidFill>
                <a:latin typeface="Tempus Sans ITC" panose="04020404030D07020202" pitchFamily="82" charset="0"/>
              </a:rPr>
              <a:t>Beginning</a:t>
            </a:r>
            <a:r>
              <a:rPr lang="en-US" dirty="0" smtClean="0">
                <a:solidFill>
                  <a:schemeClr val="accent4"/>
                </a:solidFill>
                <a:latin typeface="Cooper Black" panose="0208090404030B020404" pitchFamily="18" charset="0"/>
              </a:rPr>
              <a:t> </a:t>
            </a:r>
            <a:r>
              <a:rPr lang="en-US" dirty="0">
                <a:solidFill>
                  <a:schemeClr val="accent4"/>
                </a:solidFill>
                <a:latin typeface="Tempus Sans ITC" panose="04020404030D07020202" pitchFamily="82" charset="0"/>
              </a:rPr>
              <a:t>the Semester on the Write Note</a:t>
            </a:r>
            <a:r>
              <a:rPr lang="en-US" dirty="0" smtClean="0">
                <a:solidFill>
                  <a:schemeClr val="accent4"/>
                </a:solidFill>
                <a:latin typeface="Tempus Sans ITC" panose="04020404030D07020202" pitchFamily="82" charset="0"/>
              </a:rPr>
              <a:t>!!!</a:t>
            </a:r>
            <a:r>
              <a:rPr lang="en-US" dirty="0">
                <a:solidFill>
                  <a:schemeClr val="accent4"/>
                </a:solidFill>
                <a:latin typeface="Cooper Black" panose="0208090404030B020404" pitchFamily="18" charset="0"/>
              </a:rPr>
              <a:t/>
            </a:r>
            <a:br>
              <a:rPr lang="en-US" dirty="0">
                <a:solidFill>
                  <a:schemeClr val="accent4"/>
                </a:solidFill>
                <a:latin typeface="Cooper Black" panose="0208090404030B020404" pitchFamily="18" charset="0"/>
              </a:rPr>
            </a:br>
            <a:endParaRPr lang="en-US" dirty="0">
              <a:solidFill>
                <a:schemeClr val="accent6"/>
              </a:solidFill>
              <a:latin typeface="Broadway" panose="04040905080B020205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49875"/>
            <a:ext cx="2225675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5343525"/>
            <a:ext cx="2225675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6"/>
          <a:stretch/>
        </p:blipFill>
        <p:spPr>
          <a:xfrm>
            <a:off x="4460875" y="5883215"/>
            <a:ext cx="2225675" cy="974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66"/>
          <a:stretch/>
        </p:blipFill>
        <p:spPr>
          <a:xfrm>
            <a:off x="6733564" y="5874590"/>
            <a:ext cx="2225675" cy="983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225" y="5349875"/>
            <a:ext cx="2225675" cy="1514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25" y="0"/>
            <a:ext cx="2225675" cy="1514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68"/>
          <a:stretch/>
        </p:blipFill>
        <p:spPr>
          <a:xfrm rot="10800000">
            <a:off x="2235199" y="-6351"/>
            <a:ext cx="2225675" cy="10242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83"/>
          <a:stretch/>
        </p:blipFill>
        <p:spPr>
          <a:xfrm rot="10800000">
            <a:off x="4460873" y="1"/>
            <a:ext cx="2225675" cy="931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85"/>
          <a:stretch/>
        </p:blipFill>
        <p:spPr>
          <a:xfrm rot="10800000">
            <a:off x="6686548" y="-6352"/>
            <a:ext cx="2225675" cy="9725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12223" y="-6351"/>
            <a:ext cx="2225675" cy="1514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7" t="581" r="-1974" b="-581"/>
          <a:stretch/>
        </p:blipFill>
        <p:spPr>
          <a:xfrm rot="10800000">
            <a:off x="11097688" y="-6352"/>
            <a:ext cx="1013071" cy="1514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12"/>
          <a:stretch/>
        </p:blipFill>
        <p:spPr>
          <a:xfrm>
            <a:off x="11137900" y="5356227"/>
            <a:ext cx="1065823" cy="15144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18906" y="5207230"/>
            <a:ext cx="832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Note-Taking </a:t>
            </a:r>
            <a:r>
              <a:rPr lang="en-US" dirty="0" smtClean="0">
                <a:latin typeface="+mj-lt"/>
              </a:rPr>
              <a:t>&amp; </a:t>
            </a:r>
            <a:r>
              <a:rPr lang="en-US" dirty="0">
                <a:latin typeface="+mj-lt"/>
              </a:rPr>
              <a:t>Organizational </a:t>
            </a:r>
            <a:r>
              <a:rPr lang="en-US" dirty="0" smtClean="0">
                <a:latin typeface="+mj-lt"/>
              </a:rPr>
              <a:t>Tips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83" y="724556"/>
            <a:ext cx="3048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 MANAGEMENT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88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85800" y="2194561"/>
            <a:ext cx="6286500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400" i="1" dirty="0" smtClean="0"/>
              <a:t>“Until </a:t>
            </a:r>
            <a:r>
              <a:rPr lang="en-US" sz="4400" i="1" dirty="0"/>
              <a:t>we can manage time, we can manage nothing else</a:t>
            </a:r>
            <a:r>
              <a:rPr lang="en-US" sz="4400" i="1" dirty="0" smtClean="0"/>
              <a:t>.”</a:t>
            </a:r>
            <a:r>
              <a:rPr lang="en-US" sz="3600" i="1" dirty="0"/>
              <a:t/>
            </a:r>
            <a:br>
              <a:rPr lang="en-US" sz="3600" i="1" dirty="0"/>
            </a:b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69264" y="5687568"/>
            <a:ext cx="451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– Peter F. Drucker, The Effective Executive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Four days late … but He’s still on &lt;strong&gt;time&lt;/strong&gt; | Laymanoint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42" y="1770658"/>
            <a:ext cx="2624328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2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TOOLS to improve productivity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082318"/>
            <a:ext cx="1748167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322675"/>
              </p:ext>
            </p:extLst>
          </p:nvPr>
        </p:nvGraphicFramePr>
        <p:xfrm>
          <a:off x="2173069" y="2044462"/>
          <a:ext cx="8127999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90980681"/>
                    </a:ext>
                  </a:extLst>
                </a:gridCol>
                <a:gridCol w="2698141">
                  <a:extLst>
                    <a:ext uri="{9D8B030D-6E8A-4147-A177-3AD203B41FA5}">
                      <a16:colId xmlns:a16="http://schemas.microsoft.com/office/drawing/2014/main" val="2594209474"/>
                    </a:ext>
                  </a:extLst>
                </a:gridCol>
                <a:gridCol w="2720525">
                  <a:extLst>
                    <a:ext uri="{9D8B030D-6E8A-4147-A177-3AD203B41FA5}">
                      <a16:colId xmlns:a16="http://schemas.microsoft.com/office/drawing/2014/main" val="2608019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ORGANIZATION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239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Forest*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Ted Talks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Google Drive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86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Quizlet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n-lt"/>
                        </a:rPr>
                        <a:t>Todoist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223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News apps—Washington Post, Wall Street Journal, NY Times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n-lt"/>
                        </a:rPr>
                        <a:t>HabitBull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926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n-lt"/>
                        </a:rPr>
                        <a:t>Duolingo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hlinkClick r:id="rId3"/>
                        </a:rPr>
                        <a:t>Asana</a:t>
                      </a:r>
                      <a:r>
                        <a:rPr lang="en-US" dirty="0" smtClean="0">
                          <a:latin typeface="+mn-lt"/>
                        </a:rPr>
                        <a:t>, Monday or Trello (to manage projects)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78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Khan Academy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Full Focus planner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339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290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m15cmYU0I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91941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83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dirty="0" smtClean="0"/>
              <a:t>Great for time management!</a:t>
            </a:r>
          </a:p>
          <a:p>
            <a:pPr marL="0" lvl="0" indent="0">
              <a:buNone/>
            </a:pPr>
            <a:r>
              <a:rPr lang="en-US" dirty="0" smtClean="0">
                <a:hlinkClick r:id="rId3"/>
              </a:rPr>
              <a:t>HOW TO BEGIN</a:t>
            </a:r>
            <a:r>
              <a:rPr lang="en-US" dirty="0" smtClean="0">
                <a:solidFill>
                  <a:srgbClr val="CC9900"/>
                </a:solidFill>
              </a:rPr>
              <a:t>?</a:t>
            </a:r>
          </a:p>
          <a:p>
            <a:pPr lvl="0"/>
            <a:r>
              <a:rPr lang="en-US" dirty="0" smtClean="0"/>
              <a:t>Start </a:t>
            </a:r>
            <a:r>
              <a:rPr lang="en-US" dirty="0"/>
              <a:t>at the beginning of the month with a clean journal, see if you can keep it up for a month</a:t>
            </a:r>
          </a:p>
          <a:p>
            <a:r>
              <a:rPr lang="en-US" dirty="0"/>
              <a:t>Pick a few basic things to keep track of, then add as you feel comfortable</a:t>
            </a:r>
          </a:p>
          <a:p>
            <a:r>
              <a:rPr lang="en-US" dirty="0"/>
              <a:t>At the end of the month, based on how you did, simplify or complicate!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CC9900"/>
                </a:solidFill>
              </a:rPr>
              <a:t>AT THE VERY LEAST</a:t>
            </a:r>
            <a:r>
              <a:rPr lang="en-US" dirty="0" smtClean="0">
                <a:solidFill>
                  <a:srgbClr val="CC9900"/>
                </a:solidFill>
              </a:rPr>
              <a:t>:</a:t>
            </a:r>
          </a:p>
          <a:p>
            <a:r>
              <a:rPr lang="en-US" dirty="0" smtClean="0"/>
              <a:t>keep </a:t>
            </a:r>
            <a:r>
              <a:rPr lang="en-US" dirty="0"/>
              <a:t>all of your notes, tasks, to-dos in one notebook and keep it with you—</a:t>
            </a:r>
            <a:r>
              <a:rPr lang="en-US" dirty="0" err="1"/>
              <a:t>bookbag</a:t>
            </a:r>
            <a:r>
              <a:rPr lang="en-US" dirty="0"/>
              <a:t>, purse</a:t>
            </a:r>
          </a:p>
          <a:p>
            <a:r>
              <a:rPr lang="en-US" dirty="0"/>
              <a:t>Make lists &amp; use symbols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1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7632245" y="2087308"/>
            <a:ext cx="4256314" cy="4347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700" b="1" u="sng" dirty="0"/>
              <a:t>SIGNIFIERS IN YOUR BULLET JOURNAL</a:t>
            </a:r>
          </a:p>
          <a:p>
            <a:pPr marL="0" indent="0" algn="ctr">
              <a:buNone/>
            </a:pPr>
            <a:r>
              <a:rPr lang="en-US" sz="1600" i="1" dirty="0"/>
              <a:t>Add signifiers to incorporate an additional layer of priority in your bullet journal</a:t>
            </a:r>
            <a:r>
              <a:rPr lang="en-US" sz="1600" i="1" dirty="0" smtClean="0"/>
              <a:t>.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>
              <a:buClr>
                <a:schemeClr val="accent2"/>
              </a:buClr>
              <a:buFont typeface="Century Gothic" panose="020B0502020202020204" pitchFamily="34" charset="0"/>
              <a:buChar char="→"/>
            </a:pPr>
            <a:r>
              <a:rPr lang="en-US" sz="1500" dirty="0" smtClean="0"/>
              <a:t>Use </a:t>
            </a:r>
            <a:r>
              <a:rPr lang="en-US" sz="1500" dirty="0"/>
              <a:t>a </a:t>
            </a:r>
            <a:r>
              <a:rPr lang="en-US" sz="1500" dirty="0" smtClean="0"/>
              <a:t>star </a:t>
            </a:r>
            <a:r>
              <a:rPr lang="en-US" sz="1500" dirty="0"/>
              <a:t>to represent a </a:t>
            </a:r>
            <a:r>
              <a:rPr lang="en-US" sz="1500" dirty="0" smtClean="0"/>
              <a:t>priority</a:t>
            </a:r>
          </a:p>
          <a:p>
            <a:pPr marL="0" indent="0">
              <a:buClr>
                <a:schemeClr val="accent2"/>
              </a:buClr>
              <a:buNone/>
            </a:pPr>
            <a:endParaRPr lang="en-US" sz="1500" dirty="0" smtClean="0"/>
          </a:p>
          <a:p>
            <a:pPr marL="0" indent="0">
              <a:buClr>
                <a:schemeClr val="accent2"/>
              </a:buClr>
              <a:buNone/>
            </a:pPr>
            <a:endParaRPr lang="en-US" sz="1500" dirty="0"/>
          </a:p>
          <a:p>
            <a:pPr>
              <a:buClr>
                <a:schemeClr val="accent2"/>
              </a:buClr>
              <a:buFont typeface="Century Gothic" panose="020B0502020202020204" pitchFamily="34" charset="0"/>
              <a:buChar char="→"/>
            </a:pPr>
            <a:r>
              <a:rPr lang="en-US" sz="1500" dirty="0" smtClean="0"/>
              <a:t>add </a:t>
            </a:r>
            <a:r>
              <a:rPr lang="en-US" sz="1500" dirty="0"/>
              <a:t>an exclamation point for things you amazing ideas or things you never want to forget.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2377972" y="1296955"/>
            <a:ext cx="4136644" cy="556104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Bullet System</a:t>
            </a:r>
            <a:endParaRPr lang="en-US" sz="1900" dirty="0" smtClean="0"/>
          </a:p>
          <a:p>
            <a:pPr algn="ctr"/>
            <a:endParaRPr lang="en-US" sz="1700" dirty="0" smtClean="0"/>
          </a:p>
          <a:p>
            <a:pPr marL="457200" indent="-457200">
              <a:buClr>
                <a:schemeClr val="accent2"/>
              </a:buClr>
              <a:buSzPct val="110000"/>
              <a:buFont typeface="Century Gothic" panose="020B0502020202020204" pitchFamily="34" charset="0"/>
              <a:buChar char="→"/>
            </a:pPr>
            <a:r>
              <a:rPr lang="en-US" dirty="0" smtClean="0"/>
              <a:t>Tasks are represented with a bullet or a circular dot </a:t>
            </a:r>
          </a:p>
          <a:p>
            <a:pPr marL="285750" indent="-285750">
              <a:buClr>
                <a:schemeClr val="accent2"/>
              </a:buClr>
              <a:buSzPct val="110000"/>
              <a:buFont typeface="Century Gothic" panose="020B0502020202020204" pitchFamily="34" charset="0"/>
              <a:buChar char="→"/>
            </a:pPr>
            <a:endParaRPr lang="en-US" dirty="0" smtClean="0"/>
          </a:p>
          <a:p>
            <a:pPr marL="457200" indent="-457200">
              <a:buClr>
                <a:schemeClr val="accent2"/>
              </a:buClr>
              <a:buSzPct val="110000"/>
              <a:buFont typeface="Century Gothic" panose="020B0502020202020204" pitchFamily="34" charset="0"/>
              <a:buChar char="→"/>
            </a:pPr>
            <a:r>
              <a:rPr lang="en-US" dirty="0" smtClean="0"/>
              <a:t>Task that are completed are crossed out</a:t>
            </a:r>
          </a:p>
          <a:p>
            <a:pPr marL="285750" indent="-285750">
              <a:buClr>
                <a:schemeClr val="accent2"/>
              </a:buClr>
              <a:buSzPct val="110000"/>
              <a:buFont typeface="Century Gothic" panose="020B0502020202020204" pitchFamily="34" charset="0"/>
              <a:buChar char="→"/>
            </a:pPr>
            <a:endParaRPr lang="en-US" dirty="0" smtClean="0"/>
          </a:p>
          <a:p>
            <a:pPr marL="457200" indent="-457200">
              <a:buClr>
                <a:schemeClr val="accent2"/>
              </a:buClr>
              <a:buSzPct val="110000"/>
              <a:buFont typeface="Century Gothic" panose="020B0502020202020204" pitchFamily="34" charset="0"/>
              <a:buChar char="→"/>
            </a:pPr>
            <a:r>
              <a:rPr lang="en-US" dirty="0" smtClean="0"/>
              <a:t>Tasks that are migrated (Moved to your next month/day in your journal because you could not complete when scheduled)</a:t>
            </a:r>
          </a:p>
          <a:p>
            <a:pPr marL="457200" indent="-457200">
              <a:buClr>
                <a:schemeClr val="accent2"/>
              </a:buClr>
              <a:buSzPct val="110000"/>
              <a:buFont typeface="Century Gothic" panose="020B0502020202020204" pitchFamily="34" charset="0"/>
              <a:buChar char="→"/>
            </a:pPr>
            <a:endParaRPr lang="en-US" dirty="0" smtClean="0"/>
          </a:p>
          <a:p>
            <a:pPr marL="457200" indent="-457200">
              <a:buClr>
                <a:schemeClr val="accent2"/>
              </a:buClr>
              <a:buSzPct val="110000"/>
              <a:buFont typeface="Century Gothic" panose="020B0502020202020204" pitchFamily="34" charset="0"/>
              <a:buChar char="→"/>
            </a:pPr>
            <a:r>
              <a:rPr lang="en-US" dirty="0" smtClean="0"/>
              <a:t>Tasks that are scheduled (moved to a date in your bullet journal </a:t>
            </a:r>
          </a:p>
          <a:p>
            <a:pPr marL="285750" indent="-285750">
              <a:buClr>
                <a:schemeClr val="accent2"/>
              </a:buClr>
              <a:buSzPct val="110000"/>
              <a:buFont typeface="Century Gothic" panose="020B0502020202020204" pitchFamily="34" charset="0"/>
              <a:buChar char="→"/>
            </a:pPr>
            <a:endParaRPr lang="en-US" dirty="0" smtClean="0"/>
          </a:p>
          <a:p>
            <a:pPr marL="457200" indent="-457200">
              <a:buClr>
                <a:schemeClr val="accent2"/>
              </a:buClr>
              <a:buSzPct val="110000"/>
              <a:buFont typeface="Century Gothic" panose="020B0502020202020204" pitchFamily="34" charset="0"/>
              <a:buChar char="→"/>
            </a:pPr>
            <a:r>
              <a:rPr lang="en-US" dirty="0" smtClean="0"/>
              <a:t>Events are represented with a O</a:t>
            </a:r>
          </a:p>
          <a:p>
            <a:pPr marL="457200" indent="-457200">
              <a:buClr>
                <a:schemeClr val="accent2"/>
              </a:buClr>
              <a:buSzPct val="110000"/>
              <a:buFont typeface="Century Gothic" panose="020B0502020202020204" pitchFamily="34" charset="0"/>
              <a:buChar char="→"/>
            </a:pPr>
            <a:endParaRPr lang="en-US" dirty="0"/>
          </a:p>
          <a:p>
            <a:pPr marL="457200" indent="-457200">
              <a:buClr>
                <a:schemeClr val="accent2"/>
              </a:buClr>
              <a:buSzPct val="110000"/>
              <a:buFont typeface="Century Gothic" panose="020B0502020202020204" pitchFamily="34" charset="0"/>
              <a:buChar char="→"/>
            </a:pPr>
            <a:r>
              <a:rPr lang="en-US" dirty="0" smtClean="0"/>
              <a:t>Notes are shown with a dash. </a:t>
            </a:r>
          </a:p>
          <a:p>
            <a:pPr marL="285750" indent="-285750">
              <a:buClr>
                <a:schemeClr val="accent2"/>
              </a:buClr>
              <a:buSzPct val="110000"/>
              <a:buFont typeface="Century Gothic" panose="020B0502020202020204" pitchFamily="34" charset="0"/>
              <a:buChar char="→"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96242" y="2482751"/>
            <a:ext cx="1614195" cy="731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4"/>
                </a:solidFill>
              </a:rPr>
              <a:t>x</a:t>
            </a:r>
            <a:endParaRPr lang="en-US" sz="6000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6242" y="3394376"/>
            <a:ext cx="1614195" cy="798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92D050"/>
                </a:solidFill>
              </a:rPr>
              <a:t>&gt;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963" y="5471507"/>
            <a:ext cx="1614195" cy="113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4"/>
                </a:solidFill>
              </a:rPr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0658" y="5107577"/>
            <a:ext cx="1614195" cy="798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4"/>
                </a:solidFill>
              </a:rPr>
              <a:t>o</a:t>
            </a:r>
            <a:endParaRPr lang="en-US" sz="6600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5588" y="4309372"/>
            <a:ext cx="1614195" cy="798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4"/>
                </a:solidFill>
              </a:rPr>
              <a:t>&lt;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4190" y="3289003"/>
            <a:ext cx="819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1"/>
                </a:solidFill>
              </a:rPr>
              <a:t>*</a:t>
            </a:r>
            <a:endParaRPr lang="en-US" sz="96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2487" y="4455844"/>
            <a:ext cx="522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</a:rPr>
              <a:t>!</a:t>
            </a: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621903" y="2025267"/>
            <a:ext cx="491707" cy="457484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3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/>
              <a:t>BULLET JOURNAL APPS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328" y="1573458"/>
            <a:ext cx="10820400" cy="4024125"/>
          </a:xfrm>
        </p:spPr>
        <p:txBody>
          <a:bodyPr/>
          <a:lstStyle/>
          <a:p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91301"/>
              </p:ext>
            </p:extLst>
          </p:nvPr>
        </p:nvGraphicFramePr>
        <p:xfrm>
          <a:off x="2420189" y="2814032"/>
          <a:ext cx="8128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66464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45743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Bullet Journals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Habit Trackers/To Do Lists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937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Bullet Journal Companion ($2.99)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hlinkClick r:id="rId2"/>
                        </a:rPr>
                        <a:t>HabitBull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9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Journal it!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Evernote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374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Bullet Journal by Dotted Circle (free)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Todoist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517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934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0634" y="2194560"/>
            <a:ext cx="5355565" cy="40241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Begin with your long-term goals, then work backwards</a:t>
            </a:r>
          </a:p>
          <a:p>
            <a:r>
              <a:rPr lang="en-US" sz="2800" dirty="0" smtClean="0"/>
              <a:t>Break down tasks by year, quarter, month, week and day</a:t>
            </a:r>
          </a:p>
          <a:p>
            <a:r>
              <a:rPr lang="en-US" sz="2800" dirty="0" smtClean="0"/>
              <a:t>Think of goals in S.M.A.R.T terms</a:t>
            </a:r>
            <a:endParaRPr lang="en-US" sz="2800" dirty="0"/>
          </a:p>
        </p:txBody>
      </p:sp>
      <p:sp>
        <p:nvSpPr>
          <p:cNvPr id="5" name="Oval Callout 4"/>
          <p:cNvSpPr/>
          <p:nvPr/>
        </p:nvSpPr>
        <p:spPr>
          <a:xfrm>
            <a:off x="621102" y="1410887"/>
            <a:ext cx="4977441" cy="4356339"/>
          </a:xfrm>
          <a:prstGeom prst="wedgeEllipseCallout">
            <a:avLst>
              <a:gd name="adj1" fmla="val 47798"/>
              <a:gd name="adj2" fmla="val 56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“To accomplish our goals we must distill our dreams into daily actions</a:t>
            </a:r>
            <a:r>
              <a:rPr lang="en-US" sz="3200" dirty="0" smtClean="0"/>
              <a:t>”</a:t>
            </a:r>
          </a:p>
          <a:p>
            <a:pPr algn="r"/>
            <a:r>
              <a:rPr lang="en-US" i="1" dirty="0"/>
              <a:t>Michael Hyatt</a:t>
            </a:r>
          </a:p>
          <a:p>
            <a:pPr algn="r"/>
            <a:r>
              <a:rPr lang="en-US" i="1" dirty="0"/>
              <a:t>Full Focus Planner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4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S.M.A.R.T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/>
              <a:t>pecific—what do I want to accomplish? Why is it important? Who is involved? What resources are needed?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M</a:t>
            </a:r>
            <a:r>
              <a:rPr lang="en-US" sz="3200" dirty="0" smtClean="0"/>
              <a:t>easurable—How much? How many?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chievable—How can I accomplish this? How realistic is it?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/>
              <a:t>elevant—Why is this worthwhile? Why is this the right time?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</a:t>
            </a:r>
            <a:r>
              <a:rPr lang="en-US" sz="3200" dirty="0" smtClean="0"/>
              <a:t>ime-bound—what time period will I set to get this done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5728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4" y="1894114"/>
            <a:ext cx="5143501" cy="449035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Write </a:t>
            </a:r>
            <a:r>
              <a:rPr lang="en-US" sz="3200" dirty="0"/>
              <a:t>down </a:t>
            </a:r>
            <a:r>
              <a:rPr lang="en-US" sz="3200" dirty="0" smtClean="0"/>
              <a:t>1 S.M.A.R.T goal for yourself.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Write </a:t>
            </a:r>
            <a:r>
              <a:rPr lang="en-US" sz="3200" dirty="0"/>
              <a:t>down </a:t>
            </a:r>
            <a:r>
              <a:rPr lang="en-US" sz="3200" dirty="0" smtClean="0"/>
              <a:t>3 tasks that you can do today that will move you towards that goal!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2" descr="Bullet Journal for Bloggers and M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5" y="1877149"/>
            <a:ext cx="6457558" cy="430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1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WANT TO BE SUCCESSFUL?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12211"/>
            <a:ext cx="5490713" cy="3406474"/>
          </a:xfrm>
        </p:spPr>
        <p:txBody>
          <a:bodyPr/>
          <a:lstStyle/>
          <a:p>
            <a:r>
              <a:rPr lang="en-US" dirty="0" smtClean="0"/>
              <a:t>WHAT DOES SUCCESS LOOK LIKE TO YOU?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SUCCESSFUL PEOPLE ARE NOT NECESSARILY SMARTER OR MORE TALENTED THAN OTHERS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THEY ARE MORE DISCIPLINED</a:t>
            </a:r>
            <a:endParaRPr lang="en-US" dirty="0"/>
          </a:p>
        </p:txBody>
      </p:sp>
      <p:pic>
        <p:nvPicPr>
          <p:cNvPr id="4" name="Picture 3" descr="TURNING POTENTIAL INTO REAL &lt;strong&gt;SUCCESS&lt;/strong&gt; | Chris BAMIDE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12" y="1879840"/>
            <a:ext cx="52387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72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0008" y="1807105"/>
            <a:ext cx="9448800" cy="1825096"/>
          </a:xfrm>
        </p:spPr>
        <p:txBody>
          <a:bodyPr/>
          <a:lstStyle/>
          <a:p>
            <a:r>
              <a:rPr lang="en-US" dirty="0" smtClean="0"/>
              <a:t>Note-Taking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1835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There are many ways to take notes, just find what works best for you</a:t>
            </a:r>
            <a:r>
              <a:rPr lang="en-US" sz="1800" dirty="0"/>
              <a:t>!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6693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NOTE-TAKING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32659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There are 2 kinds of </a:t>
            </a:r>
            <a:r>
              <a:rPr lang="en-US" sz="3600" dirty="0" smtClean="0"/>
              <a:t>note-taking—</a:t>
            </a:r>
            <a:r>
              <a:rPr lang="en-US" sz="3600" dirty="0" smtClean="0">
                <a:solidFill>
                  <a:schemeClr val="accent1"/>
                </a:solidFill>
              </a:rPr>
              <a:t>class </a:t>
            </a:r>
            <a:r>
              <a:rPr lang="en-US" sz="3600" dirty="0">
                <a:solidFill>
                  <a:schemeClr val="accent1"/>
                </a:solidFill>
              </a:rPr>
              <a:t>notes </a:t>
            </a:r>
            <a:r>
              <a:rPr lang="en-US" sz="3600" dirty="0"/>
              <a:t>and </a:t>
            </a:r>
            <a:r>
              <a:rPr lang="en-US" sz="3600" dirty="0">
                <a:solidFill>
                  <a:schemeClr val="accent1"/>
                </a:solidFill>
              </a:rPr>
              <a:t>reading </a:t>
            </a:r>
            <a:r>
              <a:rPr lang="en-US" sz="3600" dirty="0" smtClean="0">
                <a:solidFill>
                  <a:schemeClr val="accent1"/>
                </a:solidFill>
              </a:rPr>
              <a:t>notes</a:t>
            </a:r>
          </a:p>
          <a:p>
            <a:pPr marL="0" indent="0">
              <a:buNone/>
            </a:pPr>
            <a:endParaRPr lang="en-US" sz="36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What follows are tips for mastering each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48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 Notes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00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/>
              <a:t>Approach lectures with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positive attitude--Be open-minded!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522" y="635194"/>
            <a:ext cx="8610600" cy="1293028"/>
          </a:xfrm>
        </p:spPr>
        <p:txBody>
          <a:bodyPr/>
          <a:lstStyle/>
          <a:p>
            <a:r>
              <a:rPr lang="en-US" b="1" dirty="0" smtClean="0"/>
              <a:t>Go </a:t>
            </a:r>
            <a:r>
              <a:rPr lang="en-US" b="1" dirty="0"/>
              <a:t>to class </a:t>
            </a:r>
            <a:r>
              <a:rPr lang="en-US" b="1" dirty="0" smtClean="0"/>
              <a:t>prepared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2140"/>
            <a:ext cx="10820400" cy="4429446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2"/>
              </a:buClr>
              <a:buFont typeface="+mj-lt"/>
              <a:buAutoNum type="arabicParenR"/>
            </a:pPr>
            <a:r>
              <a:rPr lang="en-US" b="1" dirty="0" smtClean="0"/>
              <a:t>Use a 3 ring binder 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p</a:t>
            </a:r>
            <a:r>
              <a:rPr lang="en-US" dirty="0" smtClean="0"/>
              <a:t>ages </a:t>
            </a:r>
            <a:r>
              <a:rPr lang="en-US" dirty="0"/>
              <a:t>can be easily removed for </a:t>
            </a:r>
            <a:r>
              <a:rPr lang="en-US" dirty="0" smtClean="0"/>
              <a:t>reviewing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h</a:t>
            </a:r>
            <a:r>
              <a:rPr lang="en-US" dirty="0" smtClean="0"/>
              <a:t>andouts </a:t>
            </a:r>
            <a:r>
              <a:rPr lang="en-US" dirty="0"/>
              <a:t>can be inserted into your notes for </a:t>
            </a:r>
            <a:r>
              <a:rPr lang="en-US" dirty="0" smtClean="0"/>
              <a:t>cross-referencing</a:t>
            </a:r>
          </a:p>
          <a:p>
            <a:pPr lvl="1">
              <a:buClr>
                <a:schemeClr val="accent2"/>
              </a:buClr>
            </a:pPr>
            <a:r>
              <a:rPr lang="en-US" dirty="0" smtClean="0"/>
              <a:t>out-of-class notes can be inserted </a:t>
            </a:r>
            <a:r>
              <a:rPr lang="en-US" dirty="0"/>
              <a:t>in the correct order </a:t>
            </a:r>
            <a:endParaRPr lang="en-US" dirty="0" smtClean="0"/>
          </a:p>
          <a:p>
            <a:pPr marL="457200" indent="-457200">
              <a:buClr>
                <a:schemeClr val="accent2"/>
              </a:buClr>
              <a:buFont typeface="+mj-lt"/>
              <a:buAutoNum type="arabicParenR"/>
            </a:pPr>
            <a:r>
              <a:rPr lang="en-US" b="1" dirty="0" smtClean="0"/>
              <a:t>Bring highlighters to class</a:t>
            </a:r>
            <a:r>
              <a:rPr lang="en-US" dirty="0" smtClean="0"/>
              <a:t> </a:t>
            </a:r>
          </a:p>
          <a:p>
            <a:pPr lvl="1">
              <a:buClr>
                <a:schemeClr val="accent2"/>
              </a:buClr>
            </a:pPr>
            <a:r>
              <a:rPr lang="en-US" dirty="0" smtClean="0"/>
              <a:t>Instructors </a:t>
            </a:r>
            <a:r>
              <a:rPr lang="en-US" dirty="0"/>
              <a:t>will frequently make comments like</a:t>
            </a:r>
            <a:r>
              <a:rPr lang="en-US" dirty="0" smtClean="0"/>
              <a:t>,</a:t>
            </a:r>
          </a:p>
          <a:p>
            <a:pPr marL="914400" lvl="2" indent="0">
              <a:buClr>
                <a:schemeClr val="accent2"/>
              </a:buCl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“This </a:t>
            </a:r>
            <a:r>
              <a:rPr lang="en-US" dirty="0">
                <a:solidFill>
                  <a:schemeClr val="accent2"/>
                </a:solidFill>
              </a:rPr>
              <a:t>is an important concept.” </a:t>
            </a:r>
            <a:r>
              <a:rPr lang="en-US" dirty="0"/>
              <a:t>Or, </a:t>
            </a:r>
            <a:r>
              <a:rPr lang="en-US" dirty="0">
                <a:solidFill>
                  <a:schemeClr val="accent2"/>
                </a:solidFill>
              </a:rPr>
              <a:t>“Make sure you understand this.”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Clr>
                <a:schemeClr val="accent2"/>
              </a:buClr>
            </a:pPr>
            <a:r>
              <a:rPr lang="en-US" dirty="0" smtClean="0"/>
              <a:t>Highlighting </a:t>
            </a:r>
            <a:r>
              <a:rPr lang="en-US" dirty="0"/>
              <a:t>these notes will help remind you later that this is definitely something you need to </a:t>
            </a:r>
            <a:r>
              <a:rPr lang="en-US" dirty="0" smtClean="0"/>
              <a:t>know</a:t>
            </a:r>
            <a:endParaRPr lang="en-US" dirty="0"/>
          </a:p>
          <a:p>
            <a:pPr marL="457200" indent="-457200">
              <a:buClr>
                <a:schemeClr val="accent2"/>
              </a:buClr>
              <a:buFont typeface="+mj-lt"/>
              <a:buAutoNum type="arabicParenR"/>
            </a:pPr>
            <a:r>
              <a:rPr lang="en-US" b="1" dirty="0"/>
              <a:t>Read assigned material and previous class notes </a:t>
            </a:r>
            <a:r>
              <a:rPr lang="en-US" b="1" u="sng" dirty="0">
                <a:solidFill>
                  <a:schemeClr val="accent1"/>
                </a:solidFill>
              </a:rPr>
              <a:t>before </a:t>
            </a:r>
            <a:r>
              <a:rPr lang="en-US" b="1" u="sng" dirty="0" smtClean="0">
                <a:solidFill>
                  <a:schemeClr val="accent1"/>
                </a:solidFill>
              </a:rPr>
              <a:t>class</a:t>
            </a:r>
            <a:endParaRPr lang="en-US" b="1" dirty="0" smtClean="0"/>
          </a:p>
          <a:p>
            <a:pPr lvl="1">
              <a:buClr>
                <a:schemeClr val="accent2"/>
              </a:buClr>
            </a:pPr>
            <a:r>
              <a:rPr lang="en-US" dirty="0" smtClean="0"/>
              <a:t>Make </a:t>
            </a:r>
            <a:r>
              <a:rPr lang="en-US" dirty="0"/>
              <a:t>notations about material or concepts you don’t </a:t>
            </a:r>
            <a:r>
              <a:rPr lang="en-US" dirty="0" smtClean="0"/>
              <a:t>understand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9583068" y="6345504"/>
            <a:ext cx="2443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(Dietsche</a:t>
            </a:r>
            <a:r>
              <a:rPr lang="en-US" dirty="0"/>
              <a:t>, </a:t>
            </a:r>
            <a:r>
              <a:rPr lang="en-US" dirty="0" err="1" smtClean="0"/>
              <a:t>Vivinette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41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718" y="1027087"/>
            <a:ext cx="8610600" cy="1293028"/>
          </a:xfrm>
        </p:spPr>
        <p:txBody>
          <a:bodyPr>
            <a:normAutofit/>
          </a:bodyPr>
          <a:lstStyle/>
          <a:p>
            <a:r>
              <a:rPr lang="en-US" b="1" dirty="0" smtClean="0"/>
              <a:t>improve </a:t>
            </a:r>
            <a:r>
              <a:rPr lang="en-US" b="1" dirty="0"/>
              <a:t>your listening </a:t>
            </a:r>
            <a:r>
              <a:rPr lang="en-US" b="1" dirty="0" smtClean="0"/>
              <a:t>skills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9346"/>
            <a:ext cx="10820400" cy="475934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endParaRPr lang="en-US" dirty="0" smtClean="0"/>
          </a:p>
          <a:p>
            <a:pPr marL="914400" lvl="2" indent="0">
              <a:buClr>
                <a:schemeClr val="accent2"/>
              </a:buClr>
              <a:buNone/>
            </a:pPr>
            <a:endParaRPr lang="en-US" dirty="0"/>
          </a:p>
          <a:p>
            <a:pPr marL="457200" indent="-457200">
              <a:buClr>
                <a:schemeClr val="accent2"/>
              </a:buClr>
              <a:buFont typeface="+mj-lt"/>
              <a:buAutoNum type="arabicParenR"/>
            </a:pPr>
            <a:r>
              <a:rPr lang="en-US" b="1" dirty="0"/>
              <a:t>Make a conscious effort to pay </a:t>
            </a:r>
            <a:r>
              <a:rPr lang="en-US" b="1" dirty="0" smtClean="0"/>
              <a:t>attention</a:t>
            </a:r>
            <a:endParaRPr lang="en-US" dirty="0" smtClean="0"/>
          </a:p>
          <a:p>
            <a:pPr lvl="1">
              <a:buClr>
                <a:schemeClr val="accent2"/>
              </a:buClr>
            </a:pPr>
            <a:r>
              <a:rPr lang="en-US" dirty="0" smtClean="0"/>
              <a:t>Concentrate </a:t>
            </a:r>
            <a:r>
              <a:rPr lang="en-US" dirty="0"/>
              <a:t>on </a:t>
            </a:r>
            <a:r>
              <a:rPr lang="en-US" dirty="0" smtClean="0"/>
              <a:t>concentrating</a:t>
            </a:r>
            <a:endParaRPr lang="en-US" dirty="0"/>
          </a:p>
          <a:p>
            <a:pPr lvl="1">
              <a:buClr>
                <a:schemeClr val="accent2"/>
              </a:buClr>
            </a:pPr>
            <a:r>
              <a:rPr lang="en-US" dirty="0" smtClean="0"/>
              <a:t>Be attentive 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arenR"/>
            </a:pPr>
            <a:r>
              <a:rPr lang="en-US" b="1" dirty="0" smtClean="0"/>
              <a:t>Adapt </a:t>
            </a:r>
            <a:r>
              <a:rPr lang="en-US" b="1" dirty="0"/>
              <a:t>to whatever direction a lecture takes</a:t>
            </a:r>
            <a:r>
              <a:rPr lang="en-US" b="1" dirty="0" smtClean="0"/>
              <a:t>.</a:t>
            </a:r>
          </a:p>
          <a:p>
            <a:pPr lvl="1">
              <a:buClr>
                <a:schemeClr val="accent2"/>
              </a:buClr>
            </a:pPr>
            <a:r>
              <a:rPr lang="en-US" b="1" dirty="0" smtClean="0">
                <a:solidFill>
                  <a:schemeClr val="accent1"/>
                </a:solidFill>
              </a:rPr>
              <a:t>Don’t Zone out </a:t>
            </a:r>
            <a:r>
              <a:rPr lang="en-US" dirty="0" smtClean="0"/>
              <a:t>when the lecture goes on a tangent. Before </a:t>
            </a:r>
            <a:r>
              <a:rPr lang="en-US" dirty="0"/>
              <a:t>you know it, the lecture got back on track five minutes ago, and you missed crucial information that should have been noted</a:t>
            </a:r>
            <a:r>
              <a:rPr lang="en-US" dirty="0" smtClean="0"/>
              <a:t>. (see #1)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05431" y="6323964"/>
            <a:ext cx="2443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(Dietsche</a:t>
            </a:r>
            <a:r>
              <a:rPr lang="en-US" dirty="0"/>
              <a:t>, </a:t>
            </a:r>
            <a:r>
              <a:rPr lang="en-US" dirty="0" err="1" smtClean="0"/>
              <a:t>Vivinette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18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551" y="1035986"/>
            <a:ext cx="8909649" cy="12930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develop </a:t>
            </a:r>
            <a:r>
              <a:rPr lang="en-US" b="1" dirty="0"/>
              <a:t>a notetaking method that works for </a:t>
            </a:r>
            <a:r>
              <a:rPr lang="en-US" b="1" dirty="0" smtClean="0"/>
              <a:t>you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6604"/>
            <a:ext cx="10820400" cy="43457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Clr>
                <a:schemeClr val="accent2"/>
              </a:buClr>
              <a:buFont typeface="+mj-lt"/>
              <a:buAutoNum type="arabicParenR"/>
            </a:pPr>
            <a:r>
              <a:rPr lang="en-US" b="1" dirty="0" smtClean="0"/>
              <a:t>Start </a:t>
            </a:r>
            <a:r>
              <a:rPr lang="en-US" b="1" dirty="0"/>
              <a:t>each new lecture on a new </a:t>
            </a:r>
            <a:r>
              <a:rPr lang="en-US" b="1" dirty="0" smtClean="0"/>
              <a:t>page</a:t>
            </a:r>
          </a:p>
          <a:p>
            <a:pPr lvl="1">
              <a:buClr>
                <a:schemeClr val="accent2"/>
              </a:buClr>
            </a:pPr>
            <a:r>
              <a:rPr lang="en-US" dirty="0" smtClean="0"/>
              <a:t>Date </a:t>
            </a:r>
            <a:r>
              <a:rPr lang="en-US" dirty="0"/>
              <a:t>and number each </a:t>
            </a:r>
            <a:r>
              <a:rPr lang="en-US" dirty="0" smtClean="0"/>
              <a:t>page</a:t>
            </a:r>
          </a:p>
          <a:p>
            <a:pPr lvl="1">
              <a:buClr>
                <a:schemeClr val="accent2"/>
              </a:buClr>
            </a:pPr>
            <a:r>
              <a:rPr lang="en-US" dirty="0" smtClean="0"/>
              <a:t>Write </a:t>
            </a:r>
            <a:r>
              <a:rPr lang="en-US" dirty="0"/>
              <a:t>on one side of the paper only. </a:t>
            </a:r>
            <a:r>
              <a:rPr lang="en-US" dirty="0" smtClean="0"/>
              <a:t>(You </a:t>
            </a:r>
            <a:r>
              <a:rPr lang="en-US" dirty="0"/>
              <a:t>can set them out side-by-side for easier reviewing when studying for an exam</a:t>
            </a:r>
            <a:r>
              <a:rPr lang="en-US" dirty="0" smtClean="0"/>
              <a:t>.)</a:t>
            </a:r>
            <a:endParaRPr lang="en-US" dirty="0"/>
          </a:p>
          <a:p>
            <a:pPr marL="457200" indent="-457200">
              <a:buClr>
                <a:schemeClr val="accent2"/>
              </a:buClr>
              <a:buFont typeface="+mj-lt"/>
              <a:buAutoNum type="arabicParenR"/>
            </a:pPr>
            <a:r>
              <a:rPr lang="en-US" b="1" dirty="0"/>
              <a:t>Leave blank </a:t>
            </a:r>
            <a:r>
              <a:rPr lang="en-US" b="1" dirty="0" smtClean="0"/>
              <a:t>spaces</a:t>
            </a:r>
            <a:endParaRPr lang="en-US" dirty="0"/>
          </a:p>
          <a:p>
            <a:pPr lvl="1">
              <a:buClr>
                <a:schemeClr val="accent2"/>
              </a:buClr>
            </a:pPr>
            <a:r>
              <a:rPr lang="en-US" dirty="0" smtClean="0"/>
              <a:t>This </a:t>
            </a:r>
            <a:r>
              <a:rPr lang="en-US" dirty="0"/>
              <a:t>allows you to add comments or note questions later.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arenR"/>
            </a:pPr>
            <a:r>
              <a:rPr lang="en-US" b="1" dirty="0" smtClean="0"/>
              <a:t>Make your notes as brief as possible</a:t>
            </a:r>
          </a:p>
          <a:p>
            <a:pPr lvl="1">
              <a:buClr>
                <a:schemeClr val="accent2"/>
              </a:buClr>
            </a:pPr>
            <a:r>
              <a:rPr lang="en-US" dirty="0" smtClean="0">
                <a:solidFill>
                  <a:schemeClr val="accent1"/>
                </a:solidFill>
              </a:rPr>
              <a:t>“</a:t>
            </a:r>
            <a:r>
              <a:rPr lang="en-US" dirty="0">
                <a:solidFill>
                  <a:schemeClr val="accent1"/>
                </a:solidFill>
              </a:rPr>
              <a:t>Never use a sentence when you can use a phrase, or a phrase when you can use a word” (Berkeley</a:t>
            </a:r>
            <a:r>
              <a:rPr lang="en-US" dirty="0" smtClean="0">
                <a:solidFill>
                  <a:schemeClr val="accent1"/>
                </a:solidFill>
              </a:rPr>
              <a:t>).</a:t>
            </a:r>
          </a:p>
        </p:txBody>
      </p:sp>
      <p:sp>
        <p:nvSpPr>
          <p:cNvPr id="4" name="Rectangle 3"/>
          <p:cNvSpPr/>
          <p:nvPr/>
        </p:nvSpPr>
        <p:spPr>
          <a:xfrm>
            <a:off x="9619393" y="6317734"/>
            <a:ext cx="2443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(Dietsche</a:t>
            </a:r>
            <a:r>
              <a:rPr lang="en-US" dirty="0"/>
              <a:t>, </a:t>
            </a:r>
            <a:r>
              <a:rPr lang="en-US" dirty="0" err="1" smtClean="0"/>
              <a:t>Vivinette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29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48642"/>
            <a:ext cx="10820400" cy="3070043"/>
          </a:xfrm>
        </p:spPr>
        <p:txBody>
          <a:bodyPr/>
          <a:lstStyle/>
          <a:p>
            <a:pPr marL="457200" indent="-457200">
              <a:buClr>
                <a:schemeClr val="accent2"/>
              </a:buClr>
              <a:buFont typeface="+mj-lt"/>
              <a:buAutoNum type="arabicParenR"/>
            </a:pPr>
            <a:r>
              <a:rPr lang="en-US" b="1" dirty="0"/>
              <a:t>Develop a system of abbreviations and symbols you can use wherever possible</a:t>
            </a:r>
            <a:r>
              <a:rPr lang="en-US" dirty="0"/>
              <a:t> (see example)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arenR"/>
            </a:pPr>
            <a:r>
              <a:rPr lang="en-US" b="1" dirty="0"/>
              <a:t>Note all unfamiliar vocabulary or concepts you don’t understand</a:t>
            </a:r>
            <a:endParaRPr lang="en-US" dirty="0"/>
          </a:p>
          <a:p>
            <a:pPr lvl="1">
              <a:buClr>
                <a:schemeClr val="accent2"/>
              </a:buClr>
            </a:pPr>
            <a:r>
              <a:rPr lang="en-US" dirty="0"/>
              <a:t>You can create a vocabulary or concept list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7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656" y="2163779"/>
            <a:ext cx="11171061" cy="3986856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2"/>
              </a:buClr>
              <a:buFont typeface="+mj-lt"/>
              <a:buAutoNum type="arabicParenR"/>
            </a:pPr>
            <a:r>
              <a:rPr lang="en-US" sz="3200" dirty="0"/>
              <a:t>Start with big concepts </a:t>
            </a:r>
            <a:r>
              <a:rPr lang="en-US" sz="3200" dirty="0" smtClean="0"/>
              <a:t>first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arenR"/>
            </a:pPr>
            <a:r>
              <a:rPr lang="en-US" sz="3200" dirty="0" smtClean="0"/>
              <a:t>Rather </a:t>
            </a:r>
            <a:r>
              <a:rPr lang="en-US" sz="3200" dirty="0"/>
              <a:t>than trying to write down or memorize every detail, begin with the main point, main topic or major concept </a:t>
            </a:r>
            <a:r>
              <a:rPr lang="en-US" sz="3200" dirty="0" smtClean="0"/>
              <a:t>first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arenR"/>
            </a:pPr>
            <a:r>
              <a:rPr lang="en-US" sz="3200" dirty="0" smtClean="0"/>
              <a:t>Then </a:t>
            </a:r>
            <a:r>
              <a:rPr lang="en-US" sz="3200" dirty="0"/>
              <a:t>fill in with details, examples or parts that make up the </a:t>
            </a:r>
            <a:r>
              <a:rPr lang="en-US" sz="3200" dirty="0" smtClean="0"/>
              <a:t>whole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arenR"/>
            </a:pPr>
            <a:r>
              <a:rPr lang="en-US" sz="3200" dirty="0" smtClean="0"/>
              <a:t>This </a:t>
            </a:r>
            <a:r>
              <a:rPr lang="en-US" sz="3200" dirty="0"/>
              <a:t>will help you know the information, rather than just remembering it short-term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arenR"/>
            </a:pP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should I write down?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0078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down…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2"/>
              </a:buClr>
              <a:buFont typeface="+mj-lt"/>
              <a:buAutoNum type="arabicParenR"/>
            </a:pPr>
            <a:r>
              <a:rPr lang="en-US" sz="2400" b="1" dirty="0"/>
              <a:t>Definitions, word for word</a:t>
            </a:r>
            <a:endParaRPr lang="en-US" sz="2400" dirty="0"/>
          </a:p>
          <a:p>
            <a:pPr lvl="1">
              <a:buClr>
                <a:schemeClr val="accent2"/>
              </a:buClr>
            </a:pPr>
            <a:r>
              <a:rPr lang="en-US" sz="2400" dirty="0"/>
              <a:t>Including definitions will help you remember key terms 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arenR"/>
            </a:pPr>
            <a:r>
              <a:rPr lang="en-US" sz="2400" b="1" dirty="0"/>
              <a:t>Lists</a:t>
            </a:r>
          </a:p>
          <a:p>
            <a:pPr lvl="1">
              <a:buClr>
                <a:schemeClr val="accent2"/>
              </a:buClr>
            </a:pPr>
            <a:r>
              <a:rPr lang="en-US" sz="2400" dirty="0"/>
              <a:t>For example: Five great lakes are </a:t>
            </a:r>
            <a:r>
              <a:rPr lang="it-IT" sz="2400" dirty="0"/>
              <a:t>Superior, Huron, Michigan, Ontario and Erie</a:t>
            </a:r>
            <a:endParaRPr lang="en-US" sz="2400" dirty="0"/>
          </a:p>
          <a:p>
            <a:pPr marL="457200" indent="-457200">
              <a:buClr>
                <a:schemeClr val="accent2"/>
              </a:buClr>
              <a:buFont typeface="+mj-lt"/>
              <a:buAutoNum type="arabicParenR"/>
            </a:pPr>
            <a:r>
              <a:rPr lang="en-US" sz="2400" b="1" dirty="0"/>
              <a:t>Material written on the chalkboard or dry erase board</a:t>
            </a:r>
          </a:p>
          <a:p>
            <a:pPr lvl="1">
              <a:buClr>
                <a:schemeClr val="accent2"/>
              </a:buClr>
            </a:pPr>
            <a:r>
              <a:rPr lang="en-US" sz="2400" dirty="0"/>
              <a:t>include drawings or charts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arenR"/>
            </a:pPr>
            <a:r>
              <a:rPr lang="en-US" sz="2400" b="1" dirty="0"/>
              <a:t>Information that is repeated or spelled out </a:t>
            </a:r>
          </a:p>
          <a:p>
            <a:pPr lvl="1">
              <a:buClr>
                <a:schemeClr val="accent2"/>
              </a:buClr>
            </a:pPr>
            <a:r>
              <a:rPr lang="en-US" sz="2400" dirty="0"/>
              <a:t>If the teacher is repeating a term or a subject write it down, it may end up on a test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55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empus Sans ITC" panose="04020404030D07020202" pitchFamily="82" charset="0"/>
              </a:rPr>
              <a:t>SUCCESS</a:t>
            </a:r>
            <a:r>
              <a:rPr lang="en-US" dirty="0"/>
              <a:t> IS NOT </a:t>
            </a:r>
            <a:r>
              <a:rPr lang="en-US" dirty="0">
                <a:latin typeface="Tempus Sans ITC" panose="04020404030D07020202" pitchFamily="82" charset="0"/>
              </a:rPr>
              <a:t>ABOUT</a:t>
            </a:r>
            <a:r>
              <a:rPr lang="en-US" dirty="0"/>
              <a:t> ABILITY. IT’S ABOUT </a:t>
            </a:r>
            <a:r>
              <a:rPr lang="en-US" i="1" dirty="0"/>
              <a:t>CHOICE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79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210" y="1352848"/>
            <a:ext cx="8610600" cy="1293028"/>
          </a:xfrm>
        </p:spPr>
        <p:txBody>
          <a:bodyPr/>
          <a:lstStyle/>
          <a:p>
            <a:r>
              <a:rPr lang="en-US" b="1" dirty="0" smtClean="0"/>
              <a:t>Review </a:t>
            </a:r>
            <a:r>
              <a:rPr lang="en-US" b="1" dirty="0"/>
              <a:t>and edit your notes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6039"/>
            <a:ext cx="10820400" cy="3752969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b="1" dirty="0" smtClean="0"/>
              <a:t>It </a:t>
            </a:r>
            <a:r>
              <a:rPr lang="en-US" b="1" dirty="0"/>
              <a:t>is extremely important to review your notes within 24 </a:t>
            </a:r>
            <a:r>
              <a:rPr lang="en-US" b="1" dirty="0" smtClean="0"/>
              <a:t>hours</a:t>
            </a:r>
            <a:endParaRPr lang="en-US" b="1" dirty="0"/>
          </a:p>
          <a:p>
            <a:pPr lvl="1">
              <a:buClr>
                <a:schemeClr val="accent2"/>
              </a:buClr>
            </a:pPr>
            <a:r>
              <a:rPr lang="en-US" dirty="0"/>
              <a:t>Edit for words and phrases that are illegible or don’t make </a:t>
            </a:r>
            <a:r>
              <a:rPr lang="en-US" dirty="0" smtClean="0"/>
              <a:t>sense </a:t>
            </a:r>
          </a:p>
          <a:p>
            <a:pPr lvl="1">
              <a:buClr>
                <a:schemeClr val="accent2"/>
              </a:buClr>
            </a:pPr>
            <a:r>
              <a:rPr lang="en-US" dirty="0" smtClean="0"/>
              <a:t>Write </a:t>
            </a:r>
            <a:r>
              <a:rPr lang="en-US" dirty="0"/>
              <a:t>out abbreviated words that might be unclear </a:t>
            </a:r>
            <a:r>
              <a:rPr lang="en-US" dirty="0" smtClean="0"/>
              <a:t>later</a:t>
            </a:r>
            <a:endParaRPr lang="en-US" dirty="0"/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b="1" dirty="0"/>
              <a:t>Edit with a different colored pen </a:t>
            </a:r>
            <a:endParaRPr lang="en-US" b="1" dirty="0" smtClean="0"/>
          </a:p>
          <a:p>
            <a:pPr lvl="1">
              <a:buClr>
                <a:schemeClr val="accent2"/>
              </a:buClr>
            </a:pPr>
            <a:r>
              <a:rPr lang="en-US" dirty="0" smtClean="0"/>
              <a:t>Can </a:t>
            </a:r>
            <a:r>
              <a:rPr lang="en-US" dirty="0"/>
              <a:t>distinguish between what you wrote in class and what you filled in </a:t>
            </a:r>
            <a:r>
              <a:rPr lang="en-US" dirty="0" smtClean="0"/>
              <a:t>later</a:t>
            </a:r>
            <a:endParaRPr lang="en-US" dirty="0"/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b="1" dirty="0" smtClean="0"/>
              <a:t>Fill in key words and questions in the left-hand column</a:t>
            </a:r>
          </a:p>
          <a:p>
            <a:pPr lvl="1">
              <a:buClr>
                <a:schemeClr val="accent2"/>
              </a:buClr>
            </a:pPr>
            <a:r>
              <a:rPr lang="en-US" dirty="0" smtClean="0"/>
              <a:t>Note </a:t>
            </a:r>
            <a:r>
              <a:rPr lang="en-US" dirty="0"/>
              <a:t>anything you don’t understand by underlining or highlighting to remind you to ask the </a:t>
            </a:r>
            <a:r>
              <a:rPr lang="en-US" dirty="0" smtClean="0"/>
              <a:t>instructor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69001" y="6099677"/>
            <a:ext cx="2443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(Dietsche</a:t>
            </a:r>
            <a:r>
              <a:rPr lang="en-US" dirty="0"/>
              <a:t>, </a:t>
            </a:r>
            <a:r>
              <a:rPr lang="en-US" dirty="0" err="1" smtClean="0"/>
              <a:t>Vivinette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19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17653"/>
            <a:ext cx="5660679" cy="3001032"/>
          </a:xfrm>
        </p:spPr>
        <p:txBody>
          <a:bodyPr/>
          <a:lstStyle/>
          <a:p>
            <a:pPr marL="457200" indent="-457200">
              <a:buClr>
                <a:schemeClr val="accent2"/>
              </a:buClr>
              <a:buFont typeface="+mj-lt"/>
              <a:buAutoNum type="arabicPeriod" startAt="4"/>
            </a:pPr>
            <a:r>
              <a:rPr lang="en-US" b="1" dirty="0"/>
              <a:t>Compare your notes with the textbook reading</a:t>
            </a:r>
            <a:r>
              <a:rPr lang="en-US" dirty="0"/>
              <a:t> 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fill in important details in the blank spaces you left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 startAt="4"/>
            </a:pPr>
            <a:r>
              <a:rPr lang="en-US" b="1" dirty="0"/>
              <a:t>Consider rewriting or typing up your notes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64" y="2693896"/>
            <a:ext cx="4705775" cy="352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686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962" y="-63762"/>
            <a:ext cx="8610600" cy="1293028"/>
          </a:xfrm>
        </p:spPr>
        <p:txBody>
          <a:bodyPr/>
          <a:lstStyle/>
          <a:p>
            <a:r>
              <a:rPr lang="en-US" dirty="0" smtClean="0"/>
              <a:t>Cornell Method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564831"/>
            <a:ext cx="5334000" cy="500222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Divide</a:t>
            </a:r>
            <a:r>
              <a:rPr lang="en-US" dirty="0" smtClean="0"/>
              <a:t> </a:t>
            </a:r>
            <a:r>
              <a:rPr lang="en-US" dirty="0"/>
              <a:t>up your notes into </a:t>
            </a:r>
            <a:r>
              <a:rPr lang="en-US" dirty="0">
                <a:solidFill>
                  <a:schemeClr val="accent2"/>
                </a:solidFill>
              </a:rPr>
              <a:t>3 sections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Main Section- </a:t>
            </a:r>
          </a:p>
          <a:p>
            <a:pPr lvl="1"/>
            <a:r>
              <a:rPr lang="en-US" dirty="0" smtClean="0"/>
              <a:t>Contains most </a:t>
            </a:r>
            <a:r>
              <a:rPr lang="en-US" dirty="0"/>
              <a:t>important ideas </a:t>
            </a:r>
            <a:r>
              <a:rPr lang="en-US" dirty="0" smtClean="0"/>
              <a:t>covered </a:t>
            </a:r>
            <a:r>
              <a:rPr lang="en-US" dirty="0"/>
              <a:t>during </a:t>
            </a:r>
            <a:r>
              <a:rPr lang="en-US" dirty="0" smtClean="0"/>
              <a:t>class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ummarize </a:t>
            </a:r>
            <a:r>
              <a:rPr lang="en-US" dirty="0"/>
              <a:t>as much as </a:t>
            </a:r>
            <a:r>
              <a:rPr lang="en-US" dirty="0" smtClean="0"/>
              <a:t>possible</a:t>
            </a:r>
          </a:p>
          <a:p>
            <a:r>
              <a:rPr lang="en-US" b="1" dirty="0" smtClean="0"/>
              <a:t>Note Section- Margin(Left) area </a:t>
            </a:r>
          </a:p>
          <a:p>
            <a:pPr lvl="1"/>
            <a:r>
              <a:rPr lang="en-US" dirty="0" smtClean="0"/>
              <a:t>Write </a:t>
            </a:r>
            <a:r>
              <a:rPr lang="en-US" dirty="0"/>
              <a:t>notes in the margins </a:t>
            </a:r>
            <a:r>
              <a:rPr lang="en-US" dirty="0" smtClean="0"/>
              <a:t> to help you understand </a:t>
            </a:r>
            <a:r>
              <a:rPr lang="en-US" dirty="0"/>
              <a:t>and relate each part of </a:t>
            </a:r>
            <a:r>
              <a:rPr lang="en-US" dirty="0" smtClean="0"/>
              <a:t>your notes </a:t>
            </a:r>
          </a:p>
          <a:p>
            <a:pPr lvl="1"/>
            <a:r>
              <a:rPr lang="en-US" dirty="0" smtClean="0"/>
              <a:t>May develop </a:t>
            </a:r>
            <a:r>
              <a:rPr lang="en-US" dirty="0"/>
              <a:t>during the class </a:t>
            </a:r>
            <a:r>
              <a:rPr lang="en-US" dirty="0" smtClean="0"/>
              <a:t>or </a:t>
            </a:r>
            <a:r>
              <a:rPr lang="en-US" dirty="0"/>
              <a:t>at the end of </a:t>
            </a:r>
            <a:r>
              <a:rPr lang="en-US" dirty="0" smtClean="0"/>
              <a:t>it </a:t>
            </a:r>
          </a:p>
          <a:p>
            <a:r>
              <a:rPr lang="en-US" b="1" dirty="0" smtClean="0"/>
              <a:t>Summary(Bottom)-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 smtClean="0"/>
              <a:t>‘</a:t>
            </a:r>
            <a:r>
              <a:rPr lang="en-US" u="sng" dirty="0" smtClean="0">
                <a:solidFill>
                  <a:schemeClr val="accent2"/>
                </a:solidFill>
              </a:rPr>
              <a:t>Summary</a:t>
            </a:r>
            <a:r>
              <a:rPr lang="en-US" dirty="0"/>
              <a:t>’ should be left blank during </a:t>
            </a:r>
            <a:r>
              <a:rPr lang="en-US" dirty="0" smtClean="0"/>
              <a:t>class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Used </a:t>
            </a:r>
            <a:r>
              <a:rPr lang="en-US" dirty="0"/>
              <a:t>when you are reviewing/ studying the class </a:t>
            </a:r>
            <a:r>
              <a:rPr lang="en-US" dirty="0" smtClean="0"/>
              <a:t>notes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Lessens </a:t>
            </a:r>
            <a:r>
              <a:rPr lang="en-US" dirty="0"/>
              <a:t>the need to keep up with the teacher’s delivery </a:t>
            </a:r>
            <a:r>
              <a:rPr lang="en-US" dirty="0" smtClean="0"/>
              <a:t>and to </a:t>
            </a:r>
            <a:r>
              <a:rPr lang="en-US" dirty="0"/>
              <a:t>write </a:t>
            </a:r>
            <a:r>
              <a:rPr lang="en-US" dirty="0" smtClean="0"/>
              <a:t>fast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D</a:t>
            </a:r>
            <a:r>
              <a:rPr lang="en-US" dirty="0" smtClean="0">
                <a:solidFill>
                  <a:schemeClr val="accent2"/>
                </a:solidFill>
              </a:rPr>
              <a:t>evelop </a:t>
            </a:r>
            <a:r>
              <a:rPr lang="en-US" dirty="0">
                <a:solidFill>
                  <a:schemeClr val="accent2"/>
                </a:solidFill>
              </a:rPr>
              <a:t>a short summary of key points </a:t>
            </a:r>
            <a:r>
              <a:rPr lang="en-US" dirty="0"/>
              <a:t>in this section for greater reflection of the class </a:t>
            </a:r>
            <a:r>
              <a:rPr lang="en-US" dirty="0" smtClean="0"/>
              <a:t>notes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32" y="798412"/>
            <a:ext cx="4390847" cy="5688547"/>
          </a:xfrm>
        </p:spPr>
      </p:pic>
      <p:sp>
        <p:nvSpPr>
          <p:cNvPr id="3" name="Line Callout 1 2"/>
          <p:cNvSpPr/>
          <p:nvPr/>
        </p:nvSpPr>
        <p:spPr>
          <a:xfrm>
            <a:off x="10298502" y="1475117"/>
            <a:ext cx="1130060" cy="414068"/>
          </a:xfrm>
          <a:prstGeom prst="borderCallout1">
            <a:avLst>
              <a:gd name="adj1" fmla="val 18750"/>
              <a:gd name="adj2" fmla="val -8333"/>
              <a:gd name="adj3" fmla="val 97576"/>
              <a:gd name="adj4" fmla="val -9609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Section 1</a:t>
            </a:r>
          </a:p>
          <a:p>
            <a:pPr algn="ctr"/>
            <a:r>
              <a:rPr lang="en-US" sz="1200" dirty="0" smtClean="0"/>
              <a:t>Main Points</a:t>
            </a:r>
            <a:endParaRPr lang="en-US" sz="1200" dirty="0"/>
          </a:p>
        </p:txBody>
      </p:sp>
      <p:sp>
        <p:nvSpPr>
          <p:cNvPr id="7" name="Line Callout 1 6"/>
          <p:cNvSpPr/>
          <p:nvPr/>
        </p:nvSpPr>
        <p:spPr>
          <a:xfrm flipH="1">
            <a:off x="4494897" y="591378"/>
            <a:ext cx="1279769" cy="414068"/>
          </a:xfrm>
          <a:prstGeom prst="borderCallout1">
            <a:avLst>
              <a:gd name="adj1" fmla="val 18750"/>
              <a:gd name="adj2" fmla="val -8333"/>
              <a:gd name="adj3" fmla="val 298334"/>
              <a:gd name="adj4" fmla="val -333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Section 2: Notes </a:t>
            </a:r>
            <a:endParaRPr lang="en-US" sz="1200" dirty="0"/>
          </a:p>
        </p:txBody>
      </p:sp>
      <p:sp>
        <p:nvSpPr>
          <p:cNvPr id="8" name="Line Callout 1 7"/>
          <p:cNvSpPr/>
          <p:nvPr/>
        </p:nvSpPr>
        <p:spPr>
          <a:xfrm>
            <a:off x="10338041" y="5316748"/>
            <a:ext cx="907212" cy="414068"/>
          </a:xfrm>
          <a:prstGeom prst="borderCallout1">
            <a:avLst>
              <a:gd name="adj1" fmla="val 18750"/>
              <a:gd name="adj2" fmla="val -8333"/>
              <a:gd name="adj3" fmla="val 97576"/>
              <a:gd name="adj4" fmla="val -9609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Section 3: Summary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0161917" y="6254151"/>
            <a:ext cx="2030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(Santos)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97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notes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1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5198198" cy="1293028"/>
          </a:xfrm>
        </p:spPr>
        <p:txBody>
          <a:bodyPr/>
          <a:lstStyle/>
          <a:p>
            <a:r>
              <a:rPr lang="en-US" dirty="0"/>
              <a:t>READING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909" y="2203187"/>
            <a:ext cx="10820400" cy="4024125"/>
          </a:xfrm>
        </p:spPr>
        <p:txBody>
          <a:bodyPr/>
          <a:lstStyle/>
          <a:p>
            <a:r>
              <a:rPr lang="en-US" dirty="0"/>
              <a:t>Begin with the aerial view, then zoom in…</a:t>
            </a:r>
          </a:p>
          <a:p>
            <a:r>
              <a:rPr lang="en-US" dirty="0"/>
              <a:t>Read the chapter to get the basic premise</a:t>
            </a:r>
          </a:p>
          <a:p>
            <a:r>
              <a:rPr lang="en-US" dirty="0"/>
              <a:t>In a sentence write what the main point of </a:t>
            </a:r>
            <a:r>
              <a:rPr lang="en-US" dirty="0" smtClean="0"/>
              <a:t>the</a:t>
            </a:r>
          </a:p>
          <a:p>
            <a:pPr marL="0" indent="0">
              <a:buNone/>
            </a:pPr>
            <a:r>
              <a:rPr lang="en-US" dirty="0" smtClean="0"/>
              <a:t>   chapter </a:t>
            </a:r>
            <a:r>
              <a:rPr lang="en-US" dirty="0"/>
              <a:t>is (hint: what’s the title?)</a:t>
            </a:r>
          </a:p>
          <a:p>
            <a:r>
              <a:rPr lang="en-US" dirty="0"/>
              <a:t>Read through the 2</a:t>
            </a:r>
            <a:r>
              <a:rPr lang="en-US" baseline="30000" dirty="0"/>
              <a:t>nd</a:t>
            </a:r>
            <a:r>
              <a:rPr lang="en-US" dirty="0"/>
              <a:t> time more slowly</a:t>
            </a:r>
            <a:r>
              <a:rPr lang="en-US" dirty="0" smtClean="0"/>
              <a:t>—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section </a:t>
            </a:r>
            <a:r>
              <a:rPr lang="en-US" dirty="0"/>
              <a:t>by section</a:t>
            </a:r>
          </a:p>
          <a:p>
            <a:r>
              <a:rPr lang="en-US" dirty="0"/>
              <a:t>Write a sentence or 2 summary of each section in the margin or in your </a:t>
            </a:r>
            <a:r>
              <a:rPr lang="en-US" dirty="0" smtClean="0"/>
              <a:t>notebook</a:t>
            </a:r>
            <a:endParaRPr lang="en-US" dirty="0"/>
          </a:p>
        </p:txBody>
      </p:sp>
      <p:pic>
        <p:nvPicPr>
          <p:cNvPr id="4" name="Picture 3" descr="Un Mundo Interactivo de los Medios de Transport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521" y="1667024"/>
            <a:ext cx="4173103" cy="27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3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 HOW TO STUDY?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4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114" y="2729397"/>
            <a:ext cx="6399362" cy="4024125"/>
          </a:xfrm>
        </p:spPr>
        <p:txBody>
          <a:bodyPr/>
          <a:lstStyle/>
          <a:p>
            <a:r>
              <a:rPr lang="en-US" dirty="0" smtClean="0"/>
              <a:t>Rule of thumb is to spend 2 hours studying for every 1 hour of class time</a:t>
            </a:r>
          </a:p>
          <a:p>
            <a:r>
              <a:rPr lang="en-US" dirty="0" smtClean="0"/>
              <a:t>But what does it mean to “study”? How, in the world, would you fill up that much study time?</a:t>
            </a:r>
          </a:p>
          <a:p>
            <a:r>
              <a:rPr lang="en-US" dirty="0" smtClean="0"/>
              <a:t>The key is to make study a practice—something that you do</a:t>
            </a:r>
            <a:r>
              <a:rPr lang="en-US" dirty="0" smtClean="0"/>
              <a:t>—</a:t>
            </a:r>
          </a:p>
          <a:p>
            <a:r>
              <a:rPr lang="en-US" dirty="0" smtClean="0"/>
              <a:t>there </a:t>
            </a:r>
            <a:r>
              <a:rPr lang="en-US" dirty="0" smtClean="0"/>
              <a:t>are several study techniques that you can use</a:t>
            </a:r>
            <a:endParaRPr lang="en-US" dirty="0"/>
          </a:p>
        </p:txBody>
      </p:sp>
      <p:pic>
        <p:nvPicPr>
          <p:cNvPr id="4" name="Picture 3" descr="File:&lt;strong&gt;Thumb&lt;/strong&gt; up icon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9" y="2557733"/>
            <a:ext cx="4123426" cy="412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44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266" y="1848320"/>
            <a:ext cx="6228444" cy="3948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C9900"/>
                </a:solidFill>
              </a:rPr>
              <a:t>STEP </a:t>
            </a:r>
            <a:r>
              <a:rPr lang="en-US" b="1" dirty="0">
                <a:solidFill>
                  <a:srgbClr val="CC9900"/>
                </a:solidFill>
              </a:rPr>
              <a:t>ONE: UNDERSTAND</a:t>
            </a:r>
          </a:p>
          <a:p>
            <a:endParaRPr lang="en-US" dirty="0" smtClean="0"/>
          </a:p>
          <a:p>
            <a:r>
              <a:rPr lang="en-US" dirty="0" smtClean="0"/>
              <a:t>We’ve already talked about reviewing class notes</a:t>
            </a:r>
          </a:p>
          <a:p>
            <a:r>
              <a:rPr lang="en-US" dirty="0" smtClean="0"/>
              <a:t>You also want to read textbook or assigned articles, research carefully</a:t>
            </a:r>
          </a:p>
          <a:p>
            <a:r>
              <a:rPr lang="en-US" dirty="0" smtClean="0"/>
              <a:t>Don’t memorize! (memorization is not equivalent to learning)</a:t>
            </a:r>
          </a:p>
          <a:p>
            <a:r>
              <a:rPr lang="en-US" dirty="0" smtClean="0"/>
              <a:t>After you’ve read through once, here’s what to do on the 2</a:t>
            </a:r>
            <a:r>
              <a:rPr lang="en-US" baseline="30000" dirty="0" smtClean="0"/>
              <a:t>nd</a:t>
            </a:r>
            <a:r>
              <a:rPr lang="en-US" dirty="0" smtClean="0"/>
              <a:t> go round:</a:t>
            </a:r>
          </a:p>
          <a:p>
            <a:endParaRPr lang="en-US" dirty="0"/>
          </a:p>
        </p:txBody>
      </p:sp>
      <p:pic>
        <p:nvPicPr>
          <p:cNvPr id="2" name="Picture 1" descr="Case Studies make Learning Relevant to Student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709" y="2226694"/>
            <a:ext cx="3746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067" y="2466164"/>
            <a:ext cx="5524877" cy="402412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Read short sections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Stop and ask yourself: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What have I just read?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What are the key ideas?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Can I rephrase this in my own words? (note-taking)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Can I explain it to a friend (or a 5 year old?)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297" y="3188775"/>
            <a:ext cx="5090745" cy="338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3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C9900"/>
                </a:solidFill>
              </a:rPr>
              <a:t>STEP TWO: </a:t>
            </a:r>
            <a:r>
              <a:rPr lang="en-US" b="1" dirty="0" smtClean="0">
                <a:solidFill>
                  <a:srgbClr val="CC9900"/>
                </a:solidFill>
              </a:rPr>
              <a:t>REMEMBER </a:t>
            </a:r>
            <a:r>
              <a:rPr lang="en-US" b="1" dirty="0" smtClean="0"/>
              <a:t>(</a:t>
            </a:r>
            <a:r>
              <a:rPr lang="en-US" dirty="0" smtClean="0"/>
              <a:t>Active </a:t>
            </a:r>
            <a:r>
              <a:rPr lang="en-US" dirty="0"/>
              <a:t>Re-call &amp; Spaced </a:t>
            </a:r>
            <a:r>
              <a:rPr lang="en-US" dirty="0" smtClean="0"/>
              <a:t>Repetition)</a:t>
            </a:r>
          </a:p>
          <a:p>
            <a:pPr marL="0" indent="0" algn="ctr">
              <a:buNone/>
            </a:pPr>
            <a:endParaRPr lang="en-US" b="1" dirty="0" smtClean="0"/>
          </a:p>
          <a:p>
            <a:pPr lvl="0"/>
            <a:r>
              <a:rPr lang="en-US" b="1" dirty="0" smtClean="0">
                <a:solidFill>
                  <a:schemeClr val="accent1"/>
                </a:solidFill>
              </a:rPr>
              <a:t>Re-read:  </a:t>
            </a:r>
            <a:r>
              <a:rPr lang="en-US" dirty="0" smtClean="0"/>
              <a:t>go back over portions that you don’t understand</a:t>
            </a: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Quiz yourself </a:t>
            </a:r>
            <a:r>
              <a:rPr lang="en-US" dirty="0"/>
              <a:t>on each section that you read—convert subheadings into questions (create a </a:t>
            </a:r>
            <a:r>
              <a:rPr lang="en-US" dirty="0" err="1"/>
              <a:t>quizlet</a:t>
            </a:r>
            <a:r>
              <a:rPr lang="en-US" dirty="0"/>
              <a:t>)</a:t>
            </a:r>
          </a:p>
          <a:p>
            <a:pPr lvl="0"/>
            <a:r>
              <a:rPr lang="en-US" b="1" dirty="0" smtClean="0">
                <a:solidFill>
                  <a:schemeClr val="accent1"/>
                </a:solidFill>
              </a:rPr>
              <a:t>Space </a:t>
            </a:r>
            <a:r>
              <a:rPr lang="en-US" b="1" dirty="0">
                <a:solidFill>
                  <a:schemeClr val="accent1"/>
                </a:solidFill>
              </a:rPr>
              <a:t>out your testing </a:t>
            </a:r>
            <a:r>
              <a:rPr lang="en-US" dirty="0"/>
              <a:t>over a period of time </a:t>
            </a:r>
            <a:r>
              <a:rPr lang="en-US" dirty="0" smtClean="0"/>
              <a:t>(quiz yourself at different times during the day over a period of several days)</a:t>
            </a:r>
            <a:endParaRPr lang="en-US" dirty="0"/>
          </a:p>
          <a:p>
            <a:pPr lvl="0"/>
            <a:r>
              <a:rPr lang="en-US" b="1" dirty="0">
                <a:solidFill>
                  <a:schemeClr val="accent1"/>
                </a:solidFill>
              </a:rPr>
              <a:t>Trust the process</a:t>
            </a:r>
            <a:r>
              <a:rPr lang="en-US" b="1" dirty="0" smtClean="0">
                <a:solidFill>
                  <a:schemeClr val="accent1"/>
                </a:solidFill>
              </a:rPr>
              <a:t>! </a:t>
            </a:r>
            <a:r>
              <a:rPr lang="en-US" dirty="0" smtClean="0"/>
              <a:t>(the goal is to learn for good, not just for the test)</a:t>
            </a:r>
            <a:endParaRPr lang="en-US" dirty="0"/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WARREN BUFFET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936" y="2194560"/>
            <a:ext cx="6563264" cy="4024125"/>
          </a:xfrm>
        </p:spPr>
        <p:txBody>
          <a:bodyPr/>
          <a:lstStyle/>
          <a:p>
            <a:r>
              <a:rPr lang="en-US" dirty="0"/>
              <a:t>Known as the "Oracle of Omaha," Warren Buffett is one of the most successful investors of all time.</a:t>
            </a:r>
          </a:p>
          <a:p>
            <a:r>
              <a:rPr lang="en-US" dirty="0"/>
              <a:t>Buffett runs Berkshire Hathaway, which owns more than 60 companies, including insurer </a:t>
            </a:r>
            <a:r>
              <a:rPr lang="en-US" dirty="0" err="1"/>
              <a:t>Geico</a:t>
            </a:r>
            <a:r>
              <a:rPr lang="en-US" dirty="0"/>
              <a:t>, battery maker Duracell and restaurant chain Dairy Queen.</a:t>
            </a:r>
          </a:p>
          <a:p>
            <a:r>
              <a:rPr lang="en-US" dirty="0"/>
              <a:t>The son of a U.S. congressman, he first bought stock at age 11 and first filed taxes at age 13.</a:t>
            </a:r>
          </a:p>
          <a:p>
            <a:r>
              <a:rPr lang="en-US" dirty="0"/>
              <a:t>He's promised to give away over 99% of his fortune. In 2019 he donated $3.6 billion, much of it to the foundation of friends Bill and Melinda Gates.</a:t>
            </a:r>
          </a:p>
          <a:p>
            <a:pPr marL="0" indent="0" algn="r">
              <a:buNone/>
            </a:pPr>
            <a:r>
              <a:rPr lang="en-US" i="1" dirty="0" smtClean="0"/>
              <a:t>Forbes Magazine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1" y="1654834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888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5960" y="0"/>
            <a:ext cx="5101087" cy="1295400"/>
          </a:xfrm>
        </p:spPr>
        <p:txBody>
          <a:bodyPr/>
          <a:lstStyle/>
          <a:p>
            <a:pPr algn="ctr"/>
            <a:r>
              <a:rPr lang="en-US" dirty="0" smtClean="0"/>
              <a:t>Helpful Apps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519" y="2231989"/>
            <a:ext cx="3025997" cy="370105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pPr algn="ctr"/>
            <a:r>
              <a:rPr lang="en-US" sz="1800" dirty="0" smtClean="0"/>
              <a:t>My Study Life-School  </a:t>
            </a:r>
            <a:endParaRPr 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727" t="15113" r="63073" b="59699"/>
          <a:stretch/>
        </p:blipFill>
        <p:spPr>
          <a:xfrm>
            <a:off x="1366344" y="3128501"/>
            <a:ext cx="1253622" cy="13498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443" y="4564608"/>
            <a:ext cx="3583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Input your syllabus information into the app to keep track of your upcoming assignments 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7072" t="25876" r="62358" b="55911"/>
          <a:stretch/>
        </p:blipFill>
        <p:spPr>
          <a:xfrm>
            <a:off x="5470702" y="3003225"/>
            <a:ext cx="1356344" cy="13145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4143" y="2215934"/>
            <a:ext cx="217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HabitBull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25206" y="4548589"/>
            <a:ext cx="3730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Track your habits! Challenge yourself to do better. Make it a game so it doesn’t feel like work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536" t="24578" r="62799" b="54497"/>
          <a:stretch/>
        </p:blipFill>
        <p:spPr>
          <a:xfrm>
            <a:off x="9312250" y="2842653"/>
            <a:ext cx="1421282" cy="16356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96503" y="2215934"/>
            <a:ext cx="217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Journal It!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195894" y="4548589"/>
            <a:ext cx="3465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</a:t>
            </a:r>
            <a:r>
              <a:rPr lang="en-US" sz="1400" dirty="0" smtClean="0"/>
              <a:t>ullet </a:t>
            </a:r>
            <a:r>
              <a:rPr lang="en-US" sz="1400" dirty="0"/>
              <a:t>journal, diary, habit tracker, mood tracker, and planner in one </a:t>
            </a:r>
            <a:r>
              <a:rPr lang="en-US" sz="1400" dirty="0" smtClean="0"/>
              <a:t>app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58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229" y="827872"/>
            <a:ext cx="7615687" cy="1293028"/>
          </a:xfrm>
        </p:spPr>
        <p:txBody>
          <a:bodyPr/>
          <a:lstStyle/>
          <a:p>
            <a:r>
              <a:rPr lang="en-US" dirty="0" smtClean="0"/>
              <a:t>Forest (stay focused) app</a:t>
            </a:r>
            <a:endParaRPr lang="en-US" dirty="0"/>
          </a:p>
        </p:txBody>
      </p:sp>
      <p:pic>
        <p:nvPicPr>
          <p:cNvPr id="4098" name="Picture 2" descr="Image result for Forest ap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34" y="2120900"/>
            <a:ext cx="6046282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17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46" y="2185934"/>
            <a:ext cx="10820400" cy="4024125"/>
          </a:xfrm>
        </p:spPr>
        <p:txBody>
          <a:bodyPr/>
          <a:lstStyle/>
          <a:p>
            <a:pPr marL="457200" lvl="1" indent="-457200">
              <a:lnSpc>
                <a:spcPct val="150000"/>
              </a:lnSpc>
              <a:buNone/>
            </a:pPr>
            <a:r>
              <a:rPr lang="en-US" sz="1600" dirty="0"/>
              <a:t>Dietsche, </a:t>
            </a:r>
            <a:r>
              <a:rPr lang="en-US" sz="1600" dirty="0" err="1"/>
              <a:t>Vivinette</a:t>
            </a:r>
            <a:r>
              <a:rPr lang="en-US" sz="1600" dirty="0"/>
              <a:t>. Taking Notes: 5 College Success Tips. </a:t>
            </a:r>
            <a:r>
              <a:rPr lang="en-US" sz="1600" dirty="0" err="1"/>
              <a:t>JerzLiteracyWebBlog</a:t>
            </a:r>
            <a:r>
              <a:rPr lang="en-US" sz="1600" dirty="0"/>
              <a:t>. Posted by Dennis G. </a:t>
            </a:r>
            <a:r>
              <a:rPr lang="en-US" sz="1600" dirty="0" err="1"/>
              <a:t>Jerz</a:t>
            </a:r>
            <a:r>
              <a:rPr lang="en-US" sz="1600" dirty="0"/>
              <a:t>, 23 Feb. 2001, https://jerz.setonhill.edu/writing/academic1/taking-notes-5-college-success-tips/. </a:t>
            </a:r>
          </a:p>
          <a:p>
            <a:pPr marL="457200" lvl="1" indent="-457200">
              <a:lnSpc>
                <a:spcPct val="150000"/>
              </a:lnSpc>
              <a:buNone/>
            </a:pPr>
            <a:r>
              <a:rPr lang="en-US" sz="1600" dirty="0" smtClean="0"/>
              <a:t>Santos</a:t>
            </a:r>
            <a:r>
              <a:rPr lang="en-US" sz="1600" dirty="0"/>
              <a:t>, Diego. 5 Popular Note Taking </a:t>
            </a:r>
            <a:r>
              <a:rPr lang="en-US" sz="1600" dirty="0" err="1" smtClean="0"/>
              <a:t>Strategies.</a:t>
            </a:r>
            <a:r>
              <a:rPr lang="en-US" sz="1600" i="1" dirty="0" err="1" smtClean="0"/>
              <a:t>GoConqr</a:t>
            </a:r>
            <a:r>
              <a:rPr lang="en-US" sz="1600" i="1" dirty="0" smtClean="0"/>
              <a:t>, 3 </a:t>
            </a:r>
            <a:r>
              <a:rPr lang="en-US" sz="1600" dirty="0" smtClean="0"/>
              <a:t>Oct. 2017, https</a:t>
            </a:r>
            <a:r>
              <a:rPr lang="en-US" sz="1600" dirty="0"/>
              <a:t>://</a:t>
            </a:r>
            <a:r>
              <a:rPr lang="en-US" sz="1600" dirty="0" smtClean="0"/>
              <a:t>www.goconqr.com/en/exam time/blog/4-note-taking-strategies/. 2019. </a:t>
            </a:r>
          </a:p>
          <a:p>
            <a:pPr marL="457200" lvl="1" indent="-457200">
              <a:lnSpc>
                <a:spcPct val="150000"/>
              </a:lnSpc>
              <a:buNone/>
            </a:pPr>
            <a:r>
              <a:rPr lang="en-US" sz="1600" dirty="0" err="1" smtClean="0"/>
              <a:t>Whitford</a:t>
            </a:r>
            <a:r>
              <a:rPr lang="en-US" sz="1600" dirty="0" smtClean="0"/>
              <a:t>, Suzi. How to Use a Bullet Journal for Time Management</a:t>
            </a:r>
            <a:r>
              <a:rPr lang="en-US" sz="1600" i="1" dirty="0" smtClean="0"/>
              <a:t>. </a:t>
            </a:r>
            <a:r>
              <a:rPr lang="en-US" sz="1600" i="1" dirty="0" err="1" smtClean="0"/>
              <a:t>StartaMomBlog</a:t>
            </a:r>
            <a:r>
              <a:rPr lang="en-US" sz="1600" i="1" dirty="0" smtClean="0"/>
              <a:t>,</a:t>
            </a:r>
            <a:r>
              <a:rPr lang="en-US" sz="1600" dirty="0"/>
              <a:t> https://</a:t>
            </a:r>
            <a:r>
              <a:rPr lang="en-US" sz="1600" dirty="0" smtClean="0"/>
              <a:t>www.starta momblog.com/bullet-journal-time-management/. </a:t>
            </a:r>
            <a:endParaRPr lang="en-US" sz="1600" i="1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7062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r6MMsoWAo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91941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33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483" y="483715"/>
            <a:ext cx="8610600" cy="1293028"/>
          </a:xfrm>
        </p:spPr>
        <p:txBody>
          <a:bodyPr/>
          <a:lstStyle/>
          <a:p>
            <a:r>
              <a:rPr lang="en-US" dirty="0" smtClean="0"/>
              <a:t>MAKE THE WRITE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6222203" cy="405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latin typeface="High Tower Text" panose="02040502050506030303" pitchFamily="18" charset="0"/>
              </a:rPr>
              <a:t>Warren Buffet uses 3 criteria to choose the individuals and companies that he’ll invest in:</a:t>
            </a:r>
          </a:p>
          <a:p>
            <a:pPr lvl="0"/>
            <a:r>
              <a:rPr lang="en-US" sz="3000" dirty="0">
                <a:solidFill>
                  <a:schemeClr val="accent1"/>
                </a:solidFill>
                <a:latin typeface="High Tower Text" panose="02040502050506030303" pitchFamily="18" charset="0"/>
              </a:rPr>
              <a:t>Integrity</a:t>
            </a:r>
            <a:r>
              <a:rPr lang="en-US" sz="3000" dirty="0">
                <a:latin typeface="High Tower Text" panose="02040502050506030303" pitchFamily="18" charset="0"/>
              </a:rPr>
              <a:t>—doing what you say you’re going to do</a:t>
            </a:r>
          </a:p>
          <a:p>
            <a:pPr lvl="0"/>
            <a:r>
              <a:rPr lang="en-US" sz="3000" dirty="0">
                <a:solidFill>
                  <a:schemeClr val="accent1"/>
                </a:solidFill>
                <a:latin typeface="High Tower Text" panose="02040502050506030303" pitchFamily="18" charset="0"/>
              </a:rPr>
              <a:t>Energy</a:t>
            </a:r>
            <a:r>
              <a:rPr lang="en-US" sz="3000" dirty="0">
                <a:latin typeface="High Tower Text" panose="02040502050506030303" pitchFamily="18" charset="0"/>
              </a:rPr>
              <a:t>—health &amp; a bias towards action</a:t>
            </a:r>
          </a:p>
          <a:p>
            <a:pPr lvl="0"/>
            <a:r>
              <a:rPr lang="en-US" sz="3000" dirty="0">
                <a:solidFill>
                  <a:schemeClr val="accent1"/>
                </a:solidFill>
                <a:latin typeface="High Tower Text" panose="02040502050506030303" pitchFamily="18" charset="0"/>
              </a:rPr>
              <a:t>Intelligence</a:t>
            </a:r>
            <a:r>
              <a:rPr lang="en-US" sz="3000" dirty="0">
                <a:latin typeface="High Tower Text" panose="02040502050506030303" pitchFamily="18" charset="0"/>
              </a:rPr>
              <a:t>—not just book smarts, but </a:t>
            </a:r>
            <a:r>
              <a:rPr lang="en-US" sz="3000" dirty="0" smtClean="0">
                <a:latin typeface="High Tower Text" panose="02040502050506030303" pitchFamily="18" charset="0"/>
              </a:rPr>
              <a:t>wise-thinking</a:t>
            </a:r>
            <a:endParaRPr lang="en-US" sz="3000" dirty="0">
              <a:latin typeface="High Tower Text" panose="02040502050506030303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77" y="1587823"/>
            <a:ext cx="3629171" cy="48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3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49" y="1236325"/>
            <a:ext cx="10058400" cy="10415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</a:t>
            </a:r>
            <a:r>
              <a:rPr lang="en-US" dirty="0"/>
              <a:t>thing you can do to develop </a:t>
            </a:r>
            <a:r>
              <a:rPr lang="en-US" b="1" dirty="0">
                <a:solidFill>
                  <a:schemeClr val="accent1"/>
                </a:solidFill>
              </a:rPr>
              <a:t>intelligence</a:t>
            </a:r>
            <a:r>
              <a:rPr lang="en-US" dirty="0"/>
              <a:t>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349" y="1905277"/>
            <a:ext cx="10058400" cy="4050792"/>
          </a:xfrm>
        </p:spPr>
        <p:txBody>
          <a:bodyPr/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3200" dirty="0" smtClean="0"/>
              <a:t>     WRITE </a:t>
            </a:r>
          </a:p>
          <a:p>
            <a:pPr marL="0" indent="0">
              <a:buNone/>
            </a:pPr>
            <a:r>
              <a:rPr lang="en-US" sz="3200" dirty="0" smtClean="0"/>
              <a:t>     STUFF </a:t>
            </a:r>
          </a:p>
          <a:p>
            <a:pPr marL="0" indent="0">
              <a:buNone/>
            </a:pPr>
            <a:r>
              <a:rPr lang="en-US" sz="3200" dirty="0" smtClean="0"/>
              <a:t>     DOWN!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293" y="2397182"/>
            <a:ext cx="7464830" cy="419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49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TO SUCCEED?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7" y="2412030"/>
            <a:ext cx="4258610" cy="231187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Writing = Thinking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2800" dirty="0" smtClean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Writing allows </a:t>
            </a:r>
            <a:r>
              <a:rPr lang="en-US" sz="2800" dirty="0"/>
              <a:t>you to externalize your </a:t>
            </a:r>
            <a:r>
              <a:rPr lang="en-US" sz="2800" dirty="0" smtClean="0"/>
              <a:t>thoughts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484632"/>
            <a:ext cx="5782195" cy="385479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69847" y="4789221"/>
            <a:ext cx="10443279" cy="1320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2800" dirty="0" smtClean="0"/>
              <a:t>When you can examine your thoughts you can process them, identify patterns and draw conclusions about the best course of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19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steps you can take now!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85800" y="3108960"/>
            <a:ext cx="8880894" cy="2177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>
                <a:solidFill>
                  <a:schemeClr val="accent1"/>
                </a:solidFill>
              </a:rPr>
              <a:t>Time </a:t>
            </a:r>
            <a:r>
              <a:rPr lang="en-US" sz="4400" dirty="0" smtClean="0">
                <a:solidFill>
                  <a:schemeClr val="accent1"/>
                </a:solidFill>
              </a:rPr>
              <a:t>management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chemeClr val="accent1"/>
                </a:solidFill>
              </a:rPr>
              <a:t>Note-taking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chemeClr val="accent1"/>
                </a:solidFill>
              </a:rPr>
              <a:t>Good reading </a:t>
            </a:r>
            <a:r>
              <a:rPr lang="en-US" sz="4400" dirty="0">
                <a:solidFill>
                  <a:schemeClr val="accent1"/>
                </a:solidFill>
              </a:rPr>
              <a:t>comprehension</a:t>
            </a:r>
          </a:p>
        </p:txBody>
      </p:sp>
    </p:spTree>
    <p:extLst>
      <p:ext uri="{BB962C8B-B14F-4D97-AF65-F5344CB8AC3E}">
        <p14:creationId xmlns:p14="http://schemas.microsoft.com/office/powerpoint/2010/main" val="37323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Custom 2">
      <a:majorFont>
        <a:latin typeface="Tempus Sans ITC"/>
        <a:ea typeface=""/>
        <a:cs typeface=""/>
      </a:majorFont>
      <a:minorFont>
        <a:latin typeface="High Tower Text"/>
        <a:ea typeface=""/>
        <a:cs typeface="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960</TotalTime>
  <Words>2063</Words>
  <Application>Microsoft Office PowerPoint</Application>
  <PresentationFormat>Widescreen</PresentationFormat>
  <Paragraphs>274</Paragraphs>
  <Slides>42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Broadway</vt:lpstr>
      <vt:lpstr>Calibri</vt:lpstr>
      <vt:lpstr>Century Gothic</vt:lpstr>
      <vt:lpstr>Cooper Black</vt:lpstr>
      <vt:lpstr>High Tower Text</vt:lpstr>
      <vt:lpstr>Kristen ITC</vt:lpstr>
      <vt:lpstr>Tempus Sans ITC</vt:lpstr>
      <vt:lpstr>Times New Roman</vt:lpstr>
      <vt:lpstr>Wingdings</vt:lpstr>
      <vt:lpstr>Vapor Trail</vt:lpstr>
      <vt:lpstr> Beginning the Semester on the Write Note!!! </vt:lpstr>
      <vt:lpstr>DO YOU WANT TO BE SUCCESSFUL?</vt:lpstr>
      <vt:lpstr>SUCCESS IS NOT ABOUT ABILITY. IT’S ABOUT CHOICE</vt:lpstr>
      <vt:lpstr>WARREN BUFFET</vt:lpstr>
      <vt:lpstr>PowerPoint Presentation</vt:lpstr>
      <vt:lpstr>MAKE THE WRITE CHOICE</vt:lpstr>
      <vt:lpstr> One thing you can do to develop intelligence?  </vt:lpstr>
      <vt:lpstr>WANT TO SUCCEED?</vt:lpstr>
      <vt:lpstr>3 steps you can take now!</vt:lpstr>
      <vt:lpstr>TIME MANAGEMENT</vt:lpstr>
      <vt:lpstr>PowerPoint Presentation</vt:lpstr>
      <vt:lpstr>TOOLS to improve productivity </vt:lpstr>
      <vt:lpstr>PowerPoint Presentation</vt:lpstr>
      <vt:lpstr>BULLET JOURNALS</vt:lpstr>
      <vt:lpstr>PowerPoint Presentation</vt:lpstr>
      <vt:lpstr>BULLET JOURNAL APPS </vt:lpstr>
      <vt:lpstr>FULL FOCUS</vt:lpstr>
      <vt:lpstr>S.M.A.R.T</vt:lpstr>
      <vt:lpstr>ACTIVITY</vt:lpstr>
      <vt:lpstr>Note-Taking</vt:lpstr>
      <vt:lpstr>NOTE-TAKING</vt:lpstr>
      <vt:lpstr>CLASS Notes </vt:lpstr>
      <vt:lpstr>Approach lectures with a  positive attitude--Be open-minded!  </vt:lpstr>
      <vt:lpstr>Go to class prepared </vt:lpstr>
      <vt:lpstr>improve your listening skills </vt:lpstr>
      <vt:lpstr>develop a notetaking method that works for you </vt:lpstr>
      <vt:lpstr>PowerPoint Presentation</vt:lpstr>
      <vt:lpstr>What should I write down?</vt:lpstr>
      <vt:lpstr>write down…</vt:lpstr>
      <vt:lpstr>Review and edit your notes. </vt:lpstr>
      <vt:lpstr>PowerPoint Presentation</vt:lpstr>
      <vt:lpstr>Cornell Method </vt:lpstr>
      <vt:lpstr>Reading notes</vt:lpstr>
      <vt:lpstr>READING NOTES</vt:lpstr>
      <vt:lpstr>DO YOU KNOW HOW TO STUDY?</vt:lpstr>
      <vt:lpstr>PowerPoint Presentation</vt:lpstr>
      <vt:lpstr>PowerPoint Presentation</vt:lpstr>
      <vt:lpstr>PowerPoint Presentation</vt:lpstr>
      <vt:lpstr>PowerPoint Presentation</vt:lpstr>
      <vt:lpstr>Helpful Apps</vt:lpstr>
      <vt:lpstr>Forest (stay focused) app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Write Place  Presents  Note Taking and Organizational Tips!!</dc:title>
  <dc:creator>Ariyana Woodson</dc:creator>
  <cp:lastModifiedBy>Kem Roper</cp:lastModifiedBy>
  <cp:revision>76</cp:revision>
  <dcterms:created xsi:type="dcterms:W3CDTF">2019-08-20T17:42:15Z</dcterms:created>
  <dcterms:modified xsi:type="dcterms:W3CDTF">2020-01-22T17:25:16Z</dcterms:modified>
</cp:coreProperties>
</file>