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6"/>
  </p:notesMasterIdLst>
  <p:sldIdLst>
    <p:sldId id="256" r:id="rId2"/>
    <p:sldId id="298" r:id="rId3"/>
    <p:sldId id="288" r:id="rId4"/>
    <p:sldId id="272" r:id="rId5"/>
    <p:sldId id="275" r:id="rId6"/>
    <p:sldId id="277" r:id="rId7"/>
    <p:sldId id="276" r:id="rId8"/>
    <p:sldId id="269" r:id="rId9"/>
    <p:sldId id="289" r:id="rId10"/>
    <p:sldId id="278" r:id="rId11"/>
    <p:sldId id="279" r:id="rId12"/>
    <p:sldId id="290" r:id="rId13"/>
    <p:sldId id="273" r:id="rId14"/>
    <p:sldId id="257" r:id="rId15"/>
    <p:sldId id="291" r:id="rId16"/>
    <p:sldId id="261" r:id="rId17"/>
    <p:sldId id="292" r:id="rId18"/>
    <p:sldId id="283" r:id="rId19"/>
    <p:sldId id="280" r:id="rId20"/>
    <p:sldId id="297" r:id="rId21"/>
    <p:sldId id="263" r:id="rId22"/>
    <p:sldId id="264" r:id="rId23"/>
    <p:sldId id="265" r:id="rId24"/>
    <p:sldId id="268" r:id="rId25"/>
    <p:sldId id="267" r:id="rId26"/>
    <p:sldId id="262" r:id="rId27"/>
    <p:sldId id="296" r:id="rId28"/>
    <p:sldId id="293" r:id="rId29"/>
    <p:sldId id="281" r:id="rId30"/>
    <p:sldId id="282" r:id="rId31"/>
    <p:sldId id="258" r:id="rId32"/>
    <p:sldId id="286" r:id="rId33"/>
    <p:sldId id="294" r:id="rId34"/>
    <p:sldId id="28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404" autoAdjust="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C31D6-B725-4DBB-82BC-DFDD5FC9B617}" type="datetimeFigureOut">
              <a:rPr lang="en-US" smtClean="0"/>
              <a:t>8/29/2019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09B017-FCC4-4690-852D-6D60F6F03E54}" type="slidenum">
              <a:rPr lang="en-US" smtClean="0"/>
              <a:t>‹#›</a:t>
            </a:fld>
            <a:endParaRPr lang="en-US"/>
          </a:p>
        </p:txBody>
      </p:sp>
    </p:spTree>
    <p:extLst>
      <p:ext uri="{BB962C8B-B14F-4D97-AF65-F5344CB8AC3E}">
        <p14:creationId xmlns:p14="http://schemas.microsoft.com/office/powerpoint/2010/main" val="165696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fBXnxlLR0PY&amp;t=664s"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09B017-FCC4-4690-852D-6D60F6F03E54}" type="slidenum">
              <a:rPr lang="en-US" smtClean="0"/>
              <a:t>1</a:t>
            </a:fld>
            <a:endParaRPr lang="en-US" dirty="0"/>
          </a:p>
        </p:txBody>
      </p:sp>
    </p:spTree>
    <p:extLst>
      <p:ext uri="{BB962C8B-B14F-4D97-AF65-F5344CB8AC3E}">
        <p14:creationId xmlns:p14="http://schemas.microsoft.com/office/powerpoint/2010/main" val="74989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don’t usually</a:t>
            </a:r>
            <a:r>
              <a:rPr lang="en-US" baseline="0" dirty="0" smtClean="0"/>
              <a:t> think about class notebooks as “journals” but that’s what they are!</a:t>
            </a:r>
          </a:p>
          <a:p>
            <a:r>
              <a:rPr lang="en-US" baseline="0" dirty="0" smtClean="0"/>
              <a:t>Do you know how to take good notes? It could be the difference between passing or failing! (I’ll say more about this in a few minutes)</a:t>
            </a:r>
            <a:endParaRPr lang="en-US" dirty="0"/>
          </a:p>
        </p:txBody>
      </p:sp>
      <p:sp>
        <p:nvSpPr>
          <p:cNvPr id="4" name="Slide Number Placeholder 3"/>
          <p:cNvSpPr>
            <a:spLocks noGrp="1"/>
          </p:cNvSpPr>
          <p:nvPr>
            <p:ph type="sldNum" sz="quarter" idx="10"/>
          </p:nvPr>
        </p:nvSpPr>
        <p:spPr/>
        <p:txBody>
          <a:bodyPr/>
          <a:lstStyle/>
          <a:p>
            <a:fld id="{32E22B68-60AC-44BA-B247-F2399B618E11}" type="slidenum">
              <a:rPr lang="en-US" smtClean="0"/>
              <a:t>19</a:t>
            </a:fld>
            <a:endParaRPr lang="en-US"/>
          </a:p>
        </p:txBody>
      </p:sp>
    </p:spTree>
    <p:extLst>
      <p:ext uri="{BB962C8B-B14F-4D97-AF65-F5344CB8AC3E}">
        <p14:creationId xmlns:p14="http://schemas.microsoft.com/office/powerpoint/2010/main" val="3853280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You will have a better understanding about what the instructor is lecturing about and that will allow you to better decipher the more important points of the lecture.</a:t>
            </a:r>
          </a:p>
          <a:p>
            <a:endParaRPr lang="en-US" dirty="0"/>
          </a:p>
        </p:txBody>
      </p:sp>
      <p:sp>
        <p:nvSpPr>
          <p:cNvPr id="4" name="Slide Number Placeholder 3"/>
          <p:cNvSpPr>
            <a:spLocks noGrp="1"/>
          </p:cNvSpPr>
          <p:nvPr>
            <p:ph type="sldNum" sz="quarter" idx="10"/>
          </p:nvPr>
        </p:nvSpPr>
        <p:spPr/>
        <p:txBody>
          <a:bodyPr/>
          <a:lstStyle/>
          <a:p>
            <a:fld id="{A709B017-FCC4-4690-852D-6D60F6F03E54}" type="slidenum">
              <a:rPr lang="en-US" smtClean="0"/>
              <a:t>21</a:t>
            </a:fld>
            <a:endParaRPr lang="en-US"/>
          </a:p>
        </p:txBody>
      </p:sp>
    </p:spTree>
    <p:extLst>
      <p:ext uri="{BB962C8B-B14F-4D97-AF65-F5344CB8AC3E}">
        <p14:creationId xmlns:p14="http://schemas.microsoft.com/office/powerpoint/2010/main" val="3871743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Whether or</a:t>
            </a:r>
            <a:r>
              <a:rPr lang="en-US" baseline="0" dirty="0" smtClean="0"/>
              <a:t> reading a chemistry book or a scholarly article for research paper, reading is one thing—understanding is another!</a:t>
            </a:r>
          </a:p>
          <a:p>
            <a:r>
              <a:rPr lang="en-US" baseline="0" dirty="0" smtClean="0"/>
              <a:t>Use a reading journal (or notebook) to help you understand and remember what you read</a:t>
            </a:r>
          </a:p>
          <a:p>
            <a:r>
              <a:rPr lang="en-US" baseline="0" dirty="0" smtClean="0"/>
              <a:t>Memorization is not learning!</a:t>
            </a:r>
          </a:p>
          <a:p>
            <a:r>
              <a:rPr lang="en-US" baseline="0" dirty="0" smtClean="0"/>
              <a:t>Write these things down as you go along</a:t>
            </a:r>
            <a:endParaRPr lang="en-US" dirty="0"/>
          </a:p>
        </p:txBody>
      </p:sp>
      <p:sp>
        <p:nvSpPr>
          <p:cNvPr id="4" name="Slide Number Placeholder 3"/>
          <p:cNvSpPr>
            <a:spLocks noGrp="1"/>
          </p:cNvSpPr>
          <p:nvPr>
            <p:ph type="sldNum" sz="quarter" idx="10"/>
          </p:nvPr>
        </p:nvSpPr>
        <p:spPr/>
        <p:txBody>
          <a:bodyPr/>
          <a:lstStyle/>
          <a:p>
            <a:fld id="{32E22B68-60AC-44BA-B247-F2399B618E11}" type="slidenum">
              <a:rPr lang="en-US" smtClean="0"/>
              <a:t>29</a:t>
            </a:fld>
            <a:endParaRPr lang="en-US"/>
          </a:p>
        </p:txBody>
      </p:sp>
    </p:spTree>
    <p:extLst>
      <p:ext uri="{BB962C8B-B14F-4D97-AF65-F5344CB8AC3E}">
        <p14:creationId xmlns:p14="http://schemas.microsoft.com/office/powerpoint/2010/main" val="3687094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More on this can be found at:</a:t>
            </a:r>
            <a:r>
              <a:rPr lang="en-US" baseline="0" dirty="0" smtClean="0"/>
              <a:t> Ali </a:t>
            </a:r>
            <a:r>
              <a:rPr lang="en-US" baseline="0" dirty="0" err="1" smtClean="0"/>
              <a:t>Abdaal</a:t>
            </a:r>
            <a:r>
              <a:rPr lang="en-US" baseline="0" dirty="0" smtClean="0"/>
              <a:t> “How to Learn New Content”: </a:t>
            </a:r>
            <a:r>
              <a:rPr lang="en-US" dirty="0" smtClean="0">
                <a:hlinkClick r:id="rId3"/>
              </a:rPr>
              <a:t>https://www.youtube.com/watch?v=fBXnxlLR0PY&amp;t=664s</a:t>
            </a:r>
            <a:endParaRPr lang="en-US" dirty="0" smtClean="0"/>
          </a:p>
          <a:p>
            <a:endParaRPr lang="en-US" dirty="0"/>
          </a:p>
        </p:txBody>
      </p:sp>
      <p:sp>
        <p:nvSpPr>
          <p:cNvPr id="4" name="Slide Number Placeholder 3"/>
          <p:cNvSpPr>
            <a:spLocks noGrp="1"/>
          </p:cNvSpPr>
          <p:nvPr>
            <p:ph type="sldNum" sz="quarter" idx="10"/>
          </p:nvPr>
        </p:nvSpPr>
        <p:spPr/>
        <p:txBody>
          <a:bodyPr/>
          <a:lstStyle/>
          <a:p>
            <a:fld id="{32E22B68-60AC-44BA-B247-F2399B618E11}" type="slidenum">
              <a:rPr lang="en-US" smtClean="0"/>
              <a:t>30</a:t>
            </a:fld>
            <a:endParaRPr lang="en-US"/>
          </a:p>
        </p:txBody>
      </p:sp>
    </p:spTree>
    <p:extLst>
      <p:ext uri="{BB962C8B-B14F-4D97-AF65-F5344CB8AC3E}">
        <p14:creationId xmlns:p14="http://schemas.microsoft.com/office/powerpoint/2010/main" val="2354304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the difference between ignorance and stupidity?</a:t>
            </a:r>
          </a:p>
          <a:p>
            <a:r>
              <a:rPr lang="en-US" dirty="0" smtClean="0"/>
              <a:t>By</a:t>
            </a:r>
            <a:r>
              <a:rPr lang="en-US" baseline="0" dirty="0" smtClean="0"/>
              <a:t> being here today you are demonstrating your willingness to learn something and that is all you need to be successful</a:t>
            </a:r>
            <a:endParaRPr lang="en-US" dirty="0" smtClean="0"/>
          </a:p>
          <a:p>
            <a:r>
              <a:rPr lang="en-US" dirty="0" smtClean="0"/>
              <a:t>The information that I will share with you today could “save” your life in 2</a:t>
            </a:r>
            <a:r>
              <a:rPr lang="en-US" baseline="0" dirty="0" smtClean="0"/>
              <a:t> ways:</a:t>
            </a:r>
          </a:p>
          <a:p>
            <a:pPr marL="171450" indent="-171450">
              <a:buFont typeface="Arial" panose="020B0604020202020204" pitchFamily="34" charset="0"/>
              <a:buChar char="•"/>
            </a:pPr>
            <a:r>
              <a:rPr lang="en-US" baseline="0" dirty="0" smtClean="0"/>
              <a:t>By implementing these strategies you will, literally, be recording your life and “saving” it to examine later</a:t>
            </a:r>
          </a:p>
          <a:p>
            <a:pPr marL="171450" indent="-171450">
              <a:buFont typeface="Arial" panose="020B0604020202020204" pitchFamily="34" charset="0"/>
              <a:buChar char="•"/>
            </a:pPr>
            <a:r>
              <a:rPr lang="en-US" baseline="0" dirty="0" smtClean="0"/>
              <a:t>Also, by implementing these strategies you will build habits that have physical and mental health benefits</a:t>
            </a:r>
          </a:p>
          <a:p>
            <a:pPr marL="171450" indent="-171450">
              <a:buFont typeface="Arial" panose="020B0604020202020204" pitchFamily="34" charset="0"/>
              <a:buChar char="•"/>
            </a:pPr>
            <a:r>
              <a:rPr lang="en-US" baseline="0" dirty="0" smtClean="0"/>
              <a:t>If you are more productive you will save time which is another way of saving or preserving your life by preserving the precious moments that you have and help you to use them well</a:t>
            </a:r>
            <a:endParaRPr lang="en-US" dirty="0"/>
          </a:p>
        </p:txBody>
      </p:sp>
      <p:sp>
        <p:nvSpPr>
          <p:cNvPr id="4" name="Slide Number Placeholder 3"/>
          <p:cNvSpPr>
            <a:spLocks noGrp="1"/>
          </p:cNvSpPr>
          <p:nvPr>
            <p:ph type="sldNum" sz="quarter" idx="10"/>
          </p:nvPr>
        </p:nvSpPr>
        <p:spPr/>
        <p:txBody>
          <a:bodyPr/>
          <a:lstStyle/>
          <a:p>
            <a:fld id="{32E22B68-60AC-44BA-B247-F2399B618E11}" type="slidenum">
              <a:rPr lang="en-US" smtClean="0"/>
              <a:t>4</a:t>
            </a:fld>
            <a:endParaRPr lang="en-US"/>
          </a:p>
        </p:txBody>
      </p:sp>
    </p:spTree>
    <p:extLst>
      <p:ext uri="{BB962C8B-B14F-4D97-AF65-F5344CB8AC3E}">
        <p14:creationId xmlns:p14="http://schemas.microsoft.com/office/powerpoint/2010/main" val="4167947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E22B68-60AC-44BA-B247-F2399B618E11}" type="slidenum">
              <a:rPr lang="en-US" smtClean="0"/>
              <a:t>5</a:t>
            </a:fld>
            <a:endParaRPr lang="en-US"/>
          </a:p>
        </p:txBody>
      </p:sp>
    </p:spTree>
    <p:extLst>
      <p:ext uri="{BB962C8B-B14F-4D97-AF65-F5344CB8AC3E}">
        <p14:creationId xmlns:p14="http://schemas.microsoft.com/office/powerpoint/2010/main" val="4144004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E22B68-60AC-44BA-B247-F2399B618E11}" type="slidenum">
              <a:rPr lang="en-US" smtClean="0"/>
              <a:t>6</a:t>
            </a:fld>
            <a:endParaRPr lang="en-US"/>
          </a:p>
        </p:txBody>
      </p:sp>
    </p:spTree>
    <p:extLst>
      <p:ext uri="{BB962C8B-B14F-4D97-AF65-F5344CB8AC3E}">
        <p14:creationId xmlns:p14="http://schemas.microsoft.com/office/powerpoint/2010/main" val="2291195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wonder why journaling</a:t>
            </a:r>
            <a:r>
              <a:rPr lang="en-US" baseline="0" dirty="0" smtClean="0"/>
              <a:t> is so special:</a:t>
            </a:r>
          </a:p>
          <a:p>
            <a:pPr marL="171450" indent="-171450">
              <a:buFont typeface="Arial" panose="020B0604020202020204" pitchFamily="34" charset="0"/>
              <a:buChar char="•"/>
            </a:pPr>
            <a:r>
              <a:rPr lang="en-US" baseline="0" dirty="0" smtClean="0"/>
              <a:t>Journaling is just consistent note-taking and documentation</a:t>
            </a:r>
          </a:p>
          <a:p>
            <a:pPr marL="171450" indent="-171450">
              <a:buFont typeface="Arial" panose="020B0604020202020204" pitchFamily="34" charset="0"/>
              <a:buChar char="•"/>
            </a:pPr>
            <a:r>
              <a:rPr lang="en-US" baseline="0" dirty="0" smtClean="0"/>
              <a:t>When you journal—you are writing and writing is thinking</a:t>
            </a:r>
          </a:p>
          <a:p>
            <a:pPr marL="171450" indent="-171450">
              <a:buFont typeface="Arial" panose="020B0604020202020204" pitchFamily="34" charset="0"/>
              <a:buChar char="•"/>
            </a:pPr>
            <a:r>
              <a:rPr lang="en-US" baseline="0" dirty="0" smtClean="0"/>
              <a:t>It’s simple, but powerful</a:t>
            </a:r>
            <a:endParaRPr lang="en-US" dirty="0"/>
          </a:p>
        </p:txBody>
      </p:sp>
      <p:sp>
        <p:nvSpPr>
          <p:cNvPr id="4" name="Slide Number Placeholder 3"/>
          <p:cNvSpPr>
            <a:spLocks noGrp="1"/>
          </p:cNvSpPr>
          <p:nvPr>
            <p:ph type="sldNum" sz="quarter" idx="10"/>
          </p:nvPr>
        </p:nvSpPr>
        <p:spPr/>
        <p:txBody>
          <a:bodyPr/>
          <a:lstStyle/>
          <a:p>
            <a:fld id="{32E22B68-60AC-44BA-B247-F2399B618E11}" type="slidenum">
              <a:rPr lang="en-US" smtClean="0"/>
              <a:t>7</a:t>
            </a:fld>
            <a:endParaRPr lang="en-US"/>
          </a:p>
        </p:txBody>
      </p:sp>
    </p:spTree>
    <p:extLst>
      <p:ext uri="{BB962C8B-B14F-4D97-AF65-F5344CB8AC3E}">
        <p14:creationId xmlns:p14="http://schemas.microsoft.com/office/powerpoint/2010/main" val="2434817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overlap between what helps in a work environment</a:t>
            </a:r>
            <a:r>
              <a:rPr lang="en-US" baseline="0" dirty="0" smtClean="0"/>
              <a:t> and what works in school environment</a:t>
            </a:r>
          </a:p>
          <a:p>
            <a:endParaRPr lang="en-US" dirty="0"/>
          </a:p>
        </p:txBody>
      </p:sp>
      <p:sp>
        <p:nvSpPr>
          <p:cNvPr id="4" name="Slide Number Placeholder 3"/>
          <p:cNvSpPr>
            <a:spLocks noGrp="1"/>
          </p:cNvSpPr>
          <p:nvPr>
            <p:ph type="sldNum" sz="quarter" idx="10"/>
          </p:nvPr>
        </p:nvSpPr>
        <p:spPr/>
        <p:txBody>
          <a:bodyPr/>
          <a:lstStyle/>
          <a:p>
            <a:fld id="{32E22B68-60AC-44BA-B247-F2399B618E11}" type="slidenum">
              <a:rPr lang="en-US" smtClean="0"/>
              <a:t>10</a:t>
            </a:fld>
            <a:endParaRPr lang="en-US"/>
          </a:p>
        </p:txBody>
      </p:sp>
    </p:spTree>
    <p:extLst>
      <p:ext uri="{BB962C8B-B14F-4D97-AF65-F5344CB8AC3E}">
        <p14:creationId xmlns:p14="http://schemas.microsoft.com/office/powerpoint/2010/main" val="403263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 successful in school or at work you need to be</a:t>
            </a:r>
          </a:p>
          <a:p>
            <a:pPr marL="171450" indent="-171450">
              <a:buFont typeface="Arial" panose="020B0604020202020204" pitchFamily="34" charset="0"/>
              <a:buChar char="•"/>
            </a:pPr>
            <a:r>
              <a:rPr lang="en-US" dirty="0" smtClean="0"/>
              <a:t>Focused</a:t>
            </a:r>
          </a:p>
          <a:p>
            <a:pPr marL="171450" indent="-171450">
              <a:buFont typeface="Arial" panose="020B0604020202020204" pitchFamily="34" charset="0"/>
              <a:buChar char="•"/>
            </a:pPr>
            <a:r>
              <a:rPr lang="en-US" dirty="0" smtClean="0"/>
              <a:t>Organized</a:t>
            </a:r>
          </a:p>
          <a:p>
            <a:pPr marL="171450" indent="-171450">
              <a:buFont typeface="Arial" panose="020B0604020202020204" pitchFamily="34" charset="0"/>
              <a:buChar char="•"/>
            </a:pPr>
            <a:r>
              <a:rPr lang="en-US" dirty="0" smtClean="0"/>
              <a:t>Knowledgeable</a:t>
            </a:r>
          </a:p>
          <a:p>
            <a:r>
              <a:rPr lang="en-US" dirty="0" smtClean="0"/>
              <a:t>These</a:t>
            </a:r>
            <a:r>
              <a:rPr lang="en-US" baseline="0" dirty="0" smtClean="0"/>
              <a:t> are some “must have” apps that help with each</a:t>
            </a:r>
          </a:p>
          <a:p>
            <a:r>
              <a:rPr lang="en-US" baseline="0" dirty="0" smtClean="0"/>
              <a:t>Look at Asana demo</a:t>
            </a:r>
            <a:endParaRPr lang="en-US" dirty="0"/>
          </a:p>
        </p:txBody>
      </p:sp>
      <p:sp>
        <p:nvSpPr>
          <p:cNvPr id="4" name="Slide Number Placeholder 3"/>
          <p:cNvSpPr>
            <a:spLocks noGrp="1"/>
          </p:cNvSpPr>
          <p:nvPr>
            <p:ph type="sldNum" sz="quarter" idx="10"/>
          </p:nvPr>
        </p:nvSpPr>
        <p:spPr/>
        <p:txBody>
          <a:bodyPr/>
          <a:lstStyle/>
          <a:p>
            <a:fld id="{32E22B68-60AC-44BA-B247-F2399B618E11}" type="slidenum">
              <a:rPr lang="en-US" smtClean="0"/>
              <a:t>11</a:t>
            </a:fld>
            <a:endParaRPr lang="en-US"/>
          </a:p>
        </p:txBody>
      </p:sp>
    </p:spTree>
    <p:extLst>
      <p:ext uri="{BB962C8B-B14F-4D97-AF65-F5344CB8AC3E}">
        <p14:creationId xmlns:p14="http://schemas.microsoft.com/office/powerpoint/2010/main" val="3062559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Bullet</a:t>
            </a:r>
            <a:r>
              <a:rPr lang="en-US" baseline="0" dirty="0" smtClean="0"/>
              <a:t> journaling is a great way to get organized and ensure that you are making the best use of your time.</a:t>
            </a:r>
          </a:p>
          <a:p>
            <a:r>
              <a:rPr lang="en-US" baseline="0" dirty="0" smtClean="0"/>
              <a:t>But it doesn’t have to be complicated!</a:t>
            </a:r>
            <a:endParaRPr lang="en-US" dirty="0"/>
          </a:p>
        </p:txBody>
      </p:sp>
      <p:sp>
        <p:nvSpPr>
          <p:cNvPr id="4" name="Slide Number Placeholder 3"/>
          <p:cNvSpPr>
            <a:spLocks noGrp="1"/>
          </p:cNvSpPr>
          <p:nvPr>
            <p:ph type="sldNum" sz="quarter" idx="10"/>
          </p:nvPr>
        </p:nvSpPr>
        <p:spPr/>
        <p:txBody>
          <a:bodyPr/>
          <a:lstStyle/>
          <a:p>
            <a:fld id="{32E22B68-60AC-44BA-B247-F2399B618E11}" type="slidenum">
              <a:rPr lang="en-US" smtClean="0"/>
              <a:t>13</a:t>
            </a:fld>
            <a:endParaRPr lang="en-US"/>
          </a:p>
        </p:txBody>
      </p:sp>
    </p:spTree>
    <p:extLst>
      <p:ext uri="{BB962C8B-B14F-4D97-AF65-F5344CB8AC3E}">
        <p14:creationId xmlns:p14="http://schemas.microsoft.com/office/powerpoint/2010/main" val="4084629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09B017-FCC4-4690-852D-6D60F6F03E54}" type="slidenum">
              <a:rPr lang="en-US" smtClean="0"/>
              <a:t>14</a:t>
            </a:fld>
            <a:endParaRPr lang="en-US"/>
          </a:p>
        </p:txBody>
      </p:sp>
    </p:spTree>
    <p:extLst>
      <p:ext uri="{BB962C8B-B14F-4D97-AF65-F5344CB8AC3E}">
        <p14:creationId xmlns:p14="http://schemas.microsoft.com/office/powerpoint/2010/main" val="842656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531D8111-876C-4322-9541-7EAF103ACB0E}" type="datetimeFigureOut">
              <a:rPr lang="en-US" smtClean="0"/>
              <a:t>8/29/2019</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F34F0CA9-A813-479B-BBBE-B2A228FC19EA}" type="slidenum">
              <a:rPr lang="en-US" smtClean="0"/>
              <a:t>‹#›</a:t>
            </a:fld>
            <a:endParaRPr lang="en-US"/>
          </a:p>
        </p:txBody>
      </p:sp>
    </p:spTree>
    <p:extLst>
      <p:ext uri="{BB962C8B-B14F-4D97-AF65-F5344CB8AC3E}">
        <p14:creationId xmlns:p14="http://schemas.microsoft.com/office/powerpoint/2010/main" val="2645957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1D8111-876C-4322-9541-7EAF103ACB0E}" type="datetimeFigureOut">
              <a:rPr lang="en-US" smtClean="0"/>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F0CA9-A813-479B-BBBE-B2A228FC19EA}" type="slidenum">
              <a:rPr lang="en-US" smtClean="0"/>
              <a:t>‹#›</a:t>
            </a:fld>
            <a:endParaRPr lang="en-US"/>
          </a:p>
        </p:txBody>
      </p:sp>
    </p:spTree>
    <p:extLst>
      <p:ext uri="{BB962C8B-B14F-4D97-AF65-F5344CB8AC3E}">
        <p14:creationId xmlns:p14="http://schemas.microsoft.com/office/powerpoint/2010/main" val="810019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31D8111-876C-4322-9541-7EAF103ACB0E}" type="datetimeFigureOut">
              <a:rPr lang="en-US" smtClean="0"/>
              <a:t>8/29/2019</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F34F0CA9-A813-479B-BBBE-B2A228FC19EA}" type="slidenum">
              <a:rPr lang="en-US" smtClean="0"/>
              <a:t>‹#›</a:t>
            </a:fld>
            <a:endParaRPr lang="en-US"/>
          </a:p>
        </p:txBody>
      </p:sp>
    </p:spTree>
    <p:extLst>
      <p:ext uri="{BB962C8B-B14F-4D97-AF65-F5344CB8AC3E}">
        <p14:creationId xmlns:p14="http://schemas.microsoft.com/office/powerpoint/2010/main" val="1203656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31D8111-876C-4322-9541-7EAF103ACB0E}" type="datetimeFigureOut">
              <a:rPr lang="en-US" smtClean="0"/>
              <a:t>8/29/2019</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F34F0CA9-A813-479B-BBBE-B2A228FC19EA}"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54823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31D8111-876C-4322-9541-7EAF103ACB0E}" type="datetimeFigureOut">
              <a:rPr lang="en-US" smtClean="0"/>
              <a:t>8/29/2019</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F34F0CA9-A813-479B-BBBE-B2A228FC19EA}" type="slidenum">
              <a:rPr lang="en-US" smtClean="0"/>
              <a:t>‹#›</a:t>
            </a:fld>
            <a:endParaRPr lang="en-US"/>
          </a:p>
        </p:txBody>
      </p:sp>
    </p:spTree>
    <p:extLst>
      <p:ext uri="{BB962C8B-B14F-4D97-AF65-F5344CB8AC3E}">
        <p14:creationId xmlns:p14="http://schemas.microsoft.com/office/powerpoint/2010/main" val="3981978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31D8111-876C-4322-9541-7EAF103ACB0E}" type="datetimeFigureOut">
              <a:rPr lang="en-US" smtClean="0"/>
              <a:t>8/29/2019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4F0CA9-A813-479B-BBBE-B2A228FC19EA}" type="slidenum">
              <a:rPr lang="en-US" smtClean="0"/>
              <a:t>‹#›</a:t>
            </a:fld>
            <a:endParaRPr lang="en-US"/>
          </a:p>
        </p:txBody>
      </p:sp>
    </p:spTree>
    <p:extLst>
      <p:ext uri="{BB962C8B-B14F-4D97-AF65-F5344CB8AC3E}">
        <p14:creationId xmlns:p14="http://schemas.microsoft.com/office/powerpoint/2010/main" val="4075831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31D8111-876C-4322-9541-7EAF103ACB0E}" type="datetimeFigureOut">
              <a:rPr lang="en-US" smtClean="0"/>
              <a:t>8/29/2019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4F0CA9-A813-479B-BBBE-B2A228FC19EA}" type="slidenum">
              <a:rPr lang="en-US" smtClean="0"/>
              <a:t>‹#›</a:t>
            </a:fld>
            <a:endParaRPr lang="en-US"/>
          </a:p>
        </p:txBody>
      </p:sp>
    </p:spTree>
    <p:extLst>
      <p:ext uri="{BB962C8B-B14F-4D97-AF65-F5344CB8AC3E}">
        <p14:creationId xmlns:p14="http://schemas.microsoft.com/office/powerpoint/2010/main" val="724625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1D8111-876C-4322-9541-7EAF103ACB0E}"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F0CA9-A813-479B-BBBE-B2A228FC19EA}" type="slidenum">
              <a:rPr lang="en-US" smtClean="0"/>
              <a:t>‹#›</a:t>
            </a:fld>
            <a:endParaRPr lang="en-US"/>
          </a:p>
        </p:txBody>
      </p:sp>
    </p:spTree>
    <p:extLst>
      <p:ext uri="{BB962C8B-B14F-4D97-AF65-F5344CB8AC3E}">
        <p14:creationId xmlns:p14="http://schemas.microsoft.com/office/powerpoint/2010/main" val="2881637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531D8111-876C-4322-9541-7EAF103ACB0E}" type="datetimeFigureOut">
              <a:rPr lang="en-US" smtClean="0"/>
              <a:t>8/29/2019</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F34F0CA9-A813-479B-BBBE-B2A228FC19EA}" type="slidenum">
              <a:rPr lang="en-US" smtClean="0"/>
              <a:t>‹#›</a:t>
            </a:fld>
            <a:endParaRPr lang="en-US"/>
          </a:p>
        </p:txBody>
      </p:sp>
    </p:spTree>
    <p:extLst>
      <p:ext uri="{BB962C8B-B14F-4D97-AF65-F5344CB8AC3E}">
        <p14:creationId xmlns:p14="http://schemas.microsoft.com/office/powerpoint/2010/main" val="1338653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1D8111-876C-4322-9541-7EAF103ACB0E}"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F0CA9-A813-479B-BBBE-B2A228FC19EA}" type="slidenum">
              <a:rPr lang="en-US" smtClean="0"/>
              <a:t>‹#›</a:t>
            </a:fld>
            <a:endParaRPr lang="en-US"/>
          </a:p>
        </p:txBody>
      </p:sp>
    </p:spTree>
    <p:extLst>
      <p:ext uri="{BB962C8B-B14F-4D97-AF65-F5344CB8AC3E}">
        <p14:creationId xmlns:p14="http://schemas.microsoft.com/office/powerpoint/2010/main" val="3463477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531D8111-876C-4322-9541-7EAF103ACB0E}" type="datetimeFigureOut">
              <a:rPr lang="en-US" smtClean="0"/>
              <a:t>8/29/2019</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F34F0CA9-A813-479B-BBBE-B2A228FC19EA}" type="slidenum">
              <a:rPr lang="en-US" smtClean="0"/>
              <a:t>‹#›</a:t>
            </a:fld>
            <a:endParaRPr lang="en-US"/>
          </a:p>
        </p:txBody>
      </p:sp>
    </p:spTree>
    <p:extLst>
      <p:ext uri="{BB962C8B-B14F-4D97-AF65-F5344CB8AC3E}">
        <p14:creationId xmlns:p14="http://schemas.microsoft.com/office/powerpoint/2010/main" val="2063015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1D8111-876C-4322-9541-7EAF103ACB0E}" type="datetimeFigureOut">
              <a:rPr lang="en-US" smtClean="0"/>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F0CA9-A813-479B-BBBE-B2A228FC19EA}" type="slidenum">
              <a:rPr lang="en-US" smtClean="0"/>
              <a:t>‹#›</a:t>
            </a:fld>
            <a:endParaRPr lang="en-US"/>
          </a:p>
        </p:txBody>
      </p:sp>
    </p:spTree>
    <p:extLst>
      <p:ext uri="{BB962C8B-B14F-4D97-AF65-F5344CB8AC3E}">
        <p14:creationId xmlns:p14="http://schemas.microsoft.com/office/powerpoint/2010/main" val="3971583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1D8111-876C-4322-9541-7EAF103ACB0E}" type="datetimeFigureOut">
              <a:rPr lang="en-US" smtClean="0"/>
              <a:t>8/29/2019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4F0CA9-A813-479B-BBBE-B2A228FC19EA}" type="slidenum">
              <a:rPr lang="en-US" smtClean="0"/>
              <a:t>‹#›</a:t>
            </a:fld>
            <a:endParaRPr lang="en-US"/>
          </a:p>
        </p:txBody>
      </p:sp>
    </p:spTree>
    <p:extLst>
      <p:ext uri="{BB962C8B-B14F-4D97-AF65-F5344CB8AC3E}">
        <p14:creationId xmlns:p14="http://schemas.microsoft.com/office/powerpoint/2010/main" val="1004233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1D8111-876C-4322-9541-7EAF103ACB0E}" type="datetimeFigureOut">
              <a:rPr lang="en-US" smtClean="0"/>
              <a:t>8/29/2019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4F0CA9-A813-479B-BBBE-B2A228FC19EA}" type="slidenum">
              <a:rPr lang="en-US" smtClean="0"/>
              <a:t>‹#›</a:t>
            </a:fld>
            <a:endParaRPr lang="en-US"/>
          </a:p>
        </p:txBody>
      </p:sp>
    </p:spTree>
    <p:extLst>
      <p:ext uri="{BB962C8B-B14F-4D97-AF65-F5344CB8AC3E}">
        <p14:creationId xmlns:p14="http://schemas.microsoft.com/office/powerpoint/2010/main" val="3537183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D8111-876C-4322-9541-7EAF103ACB0E}" type="datetimeFigureOut">
              <a:rPr lang="en-US" smtClean="0"/>
              <a:t>8/29/2019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4F0CA9-A813-479B-BBBE-B2A228FC19EA}" type="slidenum">
              <a:rPr lang="en-US" smtClean="0"/>
              <a:t>‹#›</a:t>
            </a:fld>
            <a:endParaRPr lang="en-US"/>
          </a:p>
        </p:txBody>
      </p:sp>
    </p:spTree>
    <p:extLst>
      <p:ext uri="{BB962C8B-B14F-4D97-AF65-F5344CB8AC3E}">
        <p14:creationId xmlns:p14="http://schemas.microsoft.com/office/powerpoint/2010/main" val="148467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1D8111-876C-4322-9541-7EAF103ACB0E}" type="datetimeFigureOut">
              <a:rPr lang="en-US" smtClean="0"/>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F0CA9-A813-479B-BBBE-B2A228FC19EA}" type="slidenum">
              <a:rPr lang="en-US" smtClean="0"/>
              <a:t>‹#›</a:t>
            </a:fld>
            <a:endParaRPr lang="en-US"/>
          </a:p>
        </p:txBody>
      </p:sp>
    </p:spTree>
    <p:extLst>
      <p:ext uri="{BB962C8B-B14F-4D97-AF65-F5344CB8AC3E}">
        <p14:creationId xmlns:p14="http://schemas.microsoft.com/office/powerpoint/2010/main" val="1094843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1D8111-876C-4322-9541-7EAF103ACB0E}" type="datetimeFigureOut">
              <a:rPr lang="en-US" smtClean="0"/>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F0CA9-A813-479B-BBBE-B2A228FC19EA}" type="slidenum">
              <a:rPr lang="en-US" smtClean="0"/>
              <a:t>‹#›</a:t>
            </a:fld>
            <a:endParaRPr lang="en-US"/>
          </a:p>
        </p:txBody>
      </p:sp>
    </p:spTree>
    <p:extLst>
      <p:ext uri="{BB962C8B-B14F-4D97-AF65-F5344CB8AC3E}">
        <p14:creationId xmlns:p14="http://schemas.microsoft.com/office/powerpoint/2010/main" val="2018487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31D8111-876C-4322-9541-7EAF103ACB0E}" type="datetimeFigureOut">
              <a:rPr lang="en-US" smtClean="0"/>
              <a:t>8/29/2019</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34F0CA9-A813-479B-BBBE-B2A228FC19EA}" type="slidenum">
              <a:rPr lang="en-US" smtClean="0"/>
              <a:t>‹#›</a:t>
            </a:fld>
            <a:endParaRPr lang="en-US"/>
          </a:p>
        </p:txBody>
      </p:sp>
    </p:spTree>
    <p:extLst>
      <p:ext uri="{BB962C8B-B14F-4D97-AF65-F5344CB8AC3E}">
        <p14:creationId xmlns:p14="http://schemas.microsoft.com/office/powerpoint/2010/main" val="347847648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IMAFWVLGFy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fm15cmYU0I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startamomblog.com/bullet-journal-time-managemen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hQLstAq6d5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fBXnxlLR0PY&amp;t=664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87631" y="1633519"/>
            <a:ext cx="10050267" cy="4321868"/>
          </a:xfrm>
        </p:spPr>
        <p:txBody>
          <a:bodyPr>
            <a:normAutofit/>
          </a:bodyPr>
          <a:lstStyle/>
          <a:p>
            <a:pPr algn="ctr"/>
            <a:r>
              <a:rPr lang="en-US" sz="2000" dirty="0" smtClean="0">
                <a:latin typeface="Kristen ITC" panose="03050502040202030202" pitchFamily="66" charset="0"/>
              </a:rPr>
              <a:t/>
            </a:r>
            <a:br>
              <a:rPr lang="en-US" sz="2000" dirty="0" smtClean="0">
                <a:latin typeface="Kristen ITC" panose="03050502040202030202" pitchFamily="66" charset="0"/>
              </a:rPr>
            </a:br>
            <a:r>
              <a:rPr lang="en-US" dirty="0" smtClean="0">
                <a:solidFill>
                  <a:schemeClr val="accent4"/>
                </a:solidFill>
                <a:latin typeface="Cooper Black" panose="0208090404030B020404" pitchFamily="18" charset="0"/>
              </a:rPr>
              <a:t>Beginning </a:t>
            </a:r>
            <a:r>
              <a:rPr lang="en-US" dirty="0">
                <a:solidFill>
                  <a:schemeClr val="accent4"/>
                </a:solidFill>
                <a:latin typeface="Cooper Black" panose="0208090404030B020404" pitchFamily="18" charset="0"/>
              </a:rPr>
              <a:t>the Semester on the Write Note</a:t>
            </a:r>
            <a:r>
              <a:rPr lang="en-US" dirty="0" smtClean="0">
                <a:solidFill>
                  <a:schemeClr val="accent4"/>
                </a:solidFill>
                <a:latin typeface="Cooper Black" panose="0208090404030B020404" pitchFamily="18" charset="0"/>
              </a:rPr>
              <a:t>!!!</a:t>
            </a:r>
            <a:r>
              <a:rPr lang="en-US" dirty="0">
                <a:solidFill>
                  <a:schemeClr val="accent4"/>
                </a:solidFill>
                <a:latin typeface="Cooper Black" panose="0208090404030B020404" pitchFamily="18" charset="0"/>
              </a:rPr>
              <a:t/>
            </a:r>
            <a:br>
              <a:rPr lang="en-US" dirty="0">
                <a:solidFill>
                  <a:schemeClr val="accent4"/>
                </a:solidFill>
                <a:latin typeface="Cooper Black" panose="0208090404030B020404" pitchFamily="18" charset="0"/>
              </a:rPr>
            </a:br>
            <a:endParaRPr lang="en-US" dirty="0">
              <a:solidFill>
                <a:schemeClr val="accent6"/>
              </a:solidFill>
              <a:latin typeface="Broadway" panose="04040905080B02020502" pitchFamily="8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 y="5349875"/>
            <a:ext cx="2225675" cy="15144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5200" y="5343525"/>
            <a:ext cx="2225675" cy="1514475"/>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35636"/>
          <a:stretch/>
        </p:blipFill>
        <p:spPr>
          <a:xfrm>
            <a:off x="4460875" y="5883215"/>
            <a:ext cx="2225675" cy="974784"/>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35066"/>
          <a:stretch/>
        </p:blipFill>
        <p:spPr>
          <a:xfrm>
            <a:off x="6733564" y="5874590"/>
            <a:ext cx="2225675" cy="98340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2225" y="5349875"/>
            <a:ext cx="2225675" cy="151447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9525" y="0"/>
            <a:ext cx="2225675" cy="1514475"/>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32368"/>
          <a:stretch/>
        </p:blipFill>
        <p:spPr>
          <a:xfrm rot="10800000">
            <a:off x="2235199" y="-6351"/>
            <a:ext cx="2225675" cy="1024267"/>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38483"/>
          <a:stretch/>
        </p:blipFill>
        <p:spPr>
          <a:xfrm rot="10800000">
            <a:off x="4460873" y="1"/>
            <a:ext cx="2225675" cy="931652"/>
          </a:xfrm>
          <a:prstGeom prst="rect">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35785"/>
          <a:stretch/>
        </p:blipFill>
        <p:spPr>
          <a:xfrm rot="10800000">
            <a:off x="6686548" y="-6352"/>
            <a:ext cx="2225675" cy="97251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912223" y="-6351"/>
            <a:ext cx="2225675" cy="1514475"/>
          </a:xfrm>
          <a:prstGeom prst="rect">
            <a:avLst/>
          </a:prstGeom>
        </p:spPr>
      </p:pic>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56457" t="581" r="-1974" b="-581"/>
          <a:stretch/>
        </p:blipFill>
        <p:spPr>
          <a:xfrm rot="10800000">
            <a:off x="11097688" y="-6352"/>
            <a:ext cx="1013071" cy="1514475"/>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r="52112"/>
          <a:stretch/>
        </p:blipFill>
        <p:spPr>
          <a:xfrm>
            <a:off x="11137900" y="5356227"/>
            <a:ext cx="1065823" cy="1514475"/>
          </a:xfrm>
          <a:prstGeom prst="rect">
            <a:avLst/>
          </a:prstGeom>
        </p:spPr>
      </p:pic>
      <p:sp>
        <p:nvSpPr>
          <p:cNvPr id="18" name="TextBox 17"/>
          <p:cNvSpPr txBox="1"/>
          <p:nvPr/>
        </p:nvSpPr>
        <p:spPr>
          <a:xfrm>
            <a:off x="2018906" y="5207230"/>
            <a:ext cx="8322906" cy="646331"/>
          </a:xfrm>
          <a:prstGeom prst="rect">
            <a:avLst/>
          </a:prstGeom>
          <a:noFill/>
        </p:spPr>
        <p:txBody>
          <a:bodyPr wrap="square" rtlCol="0">
            <a:spAutoFit/>
          </a:bodyPr>
          <a:lstStyle/>
          <a:p>
            <a:pPr algn="ctr"/>
            <a:r>
              <a:rPr lang="en-US" dirty="0">
                <a:latin typeface="+mj-lt"/>
              </a:rPr>
              <a:t>Note-Taking </a:t>
            </a:r>
            <a:r>
              <a:rPr lang="en-US" dirty="0" smtClean="0">
                <a:latin typeface="+mj-lt"/>
              </a:rPr>
              <a:t>&amp; </a:t>
            </a:r>
            <a:r>
              <a:rPr lang="en-US" dirty="0">
                <a:latin typeface="+mj-lt"/>
              </a:rPr>
              <a:t>Organizational </a:t>
            </a:r>
            <a:r>
              <a:rPr lang="en-US" dirty="0" smtClean="0">
                <a:latin typeface="+mj-lt"/>
              </a:rPr>
              <a:t>Tips</a:t>
            </a:r>
            <a:r>
              <a:rPr lang="en-US" dirty="0">
                <a:latin typeface="+mj-lt"/>
              </a:rPr>
              <a:t/>
            </a:r>
            <a:br>
              <a:rPr lang="en-US" dirty="0">
                <a:latin typeface="+mj-lt"/>
              </a:rPr>
            </a:br>
            <a:endParaRPr lang="en-US" dirty="0">
              <a:latin typeface="+mj-lt"/>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1083" y="724556"/>
            <a:ext cx="3048000" cy="2057400"/>
          </a:xfrm>
          <a:prstGeom prst="rect">
            <a:avLst/>
          </a:prstGeom>
        </p:spPr>
      </p:pic>
    </p:spTree>
    <p:extLst>
      <p:ext uri="{BB962C8B-B14F-4D97-AF65-F5344CB8AC3E}">
        <p14:creationId xmlns:p14="http://schemas.microsoft.com/office/powerpoint/2010/main" val="28447806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2455" y="2096167"/>
            <a:ext cx="3389930" cy="1754326"/>
          </a:xfrm>
          <a:prstGeom prst="rect">
            <a:avLst/>
          </a:prstGeom>
          <a:noFill/>
        </p:spPr>
        <p:txBody>
          <a:bodyPr wrap="square" rtlCol="0">
            <a:spAutoFit/>
          </a:bodyPr>
          <a:lstStyle/>
          <a:p>
            <a:r>
              <a:rPr lang="en-US" sz="3600" dirty="0" smtClean="0"/>
              <a:t>Work tools are also useful for school projects</a:t>
            </a:r>
            <a:endParaRPr lang="en-US" sz="3600" dirty="0"/>
          </a:p>
        </p:txBody>
      </p:sp>
      <p:sp>
        <p:nvSpPr>
          <p:cNvPr id="3" name="TextBox 2"/>
          <p:cNvSpPr txBox="1"/>
          <p:nvPr/>
        </p:nvSpPr>
        <p:spPr>
          <a:xfrm>
            <a:off x="4635730" y="3418216"/>
            <a:ext cx="2967580" cy="1200329"/>
          </a:xfrm>
          <a:prstGeom prst="rect">
            <a:avLst/>
          </a:prstGeom>
          <a:noFill/>
        </p:spPr>
        <p:txBody>
          <a:bodyPr wrap="square" rtlCol="0">
            <a:spAutoFit/>
          </a:bodyPr>
          <a:lstStyle/>
          <a:p>
            <a:r>
              <a:rPr lang="en-US" sz="3600" dirty="0" smtClean="0"/>
              <a:t>It’s all about productivity!</a:t>
            </a:r>
            <a:endParaRPr lang="en-US" sz="3600" dirty="0"/>
          </a:p>
        </p:txBody>
      </p:sp>
      <p:sp>
        <p:nvSpPr>
          <p:cNvPr id="4" name="TextBox 3"/>
          <p:cNvSpPr txBox="1"/>
          <p:nvPr/>
        </p:nvSpPr>
        <p:spPr>
          <a:xfrm>
            <a:off x="8396751" y="4567946"/>
            <a:ext cx="3060491" cy="1754326"/>
          </a:xfrm>
          <a:prstGeom prst="rect">
            <a:avLst/>
          </a:prstGeom>
          <a:noFill/>
        </p:spPr>
        <p:txBody>
          <a:bodyPr wrap="square" rtlCol="0">
            <a:spAutoFit/>
          </a:bodyPr>
          <a:lstStyle/>
          <a:p>
            <a:r>
              <a:rPr lang="en-US" sz="3600" dirty="0" smtClean="0"/>
              <a:t>What do you need to do to stay focused?</a:t>
            </a:r>
            <a:endParaRPr lang="en-US" sz="3600" dirty="0"/>
          </a:p>
        </p:txBody>
      </p:sp>
      <p:sp>
        <p:nvSpPr>
          <p:cNvPr id="5" name="Oval 4"/>
          <p:cNvSpPr/>
          <p:nvPr/>
        </p:nvSpPr>
        <p:spPr>
          <a:xfrm>
            <a:off x="9443231" y="3765472"/>
            <a:ext cx="714895" cy="663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762072" y="2641483"/>
            <a:ext cx="714895" cy="663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782525" y="1354975"/>
            <a:ext cx="714895" cy="6636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67756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80">
                                          <p:stCondLst>
                                            <p:cond delay="0"/>
                                          </p:stCondLst>
                                        </p:cTn>
                                        <p:tgtEl>
                                          <p:spTgt spid="6"/>
                                        </p:tgtEl>
                                      </p:cBhvr>
                                    </p:animEffect>
                                    <p:anim calcmode="lin" valueType="num">
                                      <p:cBhvr>
                                        <p:cTn id="3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gtEl>
                                      </p:cBhvr>
                                      <p:to x="100000" y="60000"/>
                                    </p:animScale>
                                    <p:animScale>
                                      <p:cBhvr>
                                        <p:cTn id="37" dur="166" decel="50000">
                                          <p:stCondLst>
                                            <p:cond delay="676"/>
                                          </p:stCondLst>
                                        </p:cTn>
                                        <p:tgtEl>
                                          <p:spTgt spid="6"/>
                                        </p:tgtEl>
                                      </p:cBhvr>
                                      <p:to x="100000" y="100000"/>
                                    </p:animScale>
                                    <p:animScale>
                                      <p:cBhvr>
                                        <p:cTn id="38" dur="26">
                                          <p:stCondLst>
                                            <p:cond delay="1312"/>
                                          </p:stCondLst>
                                        </p:cTn>
                                        <p:tgtEl>
                                          <p:spTgt spid="6"/>
                                        </p:tgtEl>
                                      </p:cBhvr>
                                      <p:to x="100000" y="80000"/>
                                    </p:animScale>
                                    <p:animScale>
                                      <p:cBhvr>
                                        <p:cTn id="39" dur="166" decel="50000">
                                          <p:stCondLst>
                                            <p:cond delay="1338"/>
                                          </p:stCondLst>
                                        </p:cTn>
                                        <p:tgtEl>
                                          <p:spTgt spid="6"/>
                                        </p:tgtEl>
                                      </p:cBhvr>
                                      <p:to x="100000" y="100000"/>
                                    </p:animScale>
                                    <p:animScale>
                                      <p:cBhvr>
                                        <p:cTn id="40" dur="26">
                                          <p:stCondLst>
                                            <p:cond delay="1642"/>
                                          </p:stCondLst>
                                        </p:cTn>
                                        <p:tgtEl>
                                          <p:spTgt spid="6"/>
                                        </p:tgtEl>
                                      </p:cBhvr>
                                      <p:to x="100000" y="90000"/>
                                    </p:animScale>
                                    <p:animScale>
                                      <p:cBhvr>
                                        <p:cTn id="41" dur="166" decel="50000">
                                          <p:stCondLst>
                                            <p:cond delay="1668"/>
                                          </p:stCondLst>
                                        </p:cTn>
                                        <p:tgtEl>
                                          <p:spTgt spid="6"/>
                                        </p:tgtEl>
                                      </p:cBhvr>
                                      <p:to x="100000" y="100000"/>
                                    </p:animScale>
                                    <p:animScale>
                                      <p:cBhvr>
                                        <p:cTn id="42" dur="26">
                                          <p:stCondLst>
                                            <p:cond delay="1808"/>
                                          </p:stCondLst>
                                        </p:cTn>
                                        <p:tgtEl>
                                          <p:spTgt spid="6"/>
                                        </p:tgtEl>
                                      </p:cBhvr>
                                      <p:to x="100000" y="95000"/>
                                    </p:animScale>
                                    <p:animScale>
                                      <p:cBhvr>
                                        <p:cTn id="43" dur="166" decel="50000">
                                          <p:stCondLst>
                                            <p:cond delay="1834"/>
                                          </p:stCondLst>
                                        </p:cTn>
                                        <p:tgtEl>
                                          <p:spTgt spid="6"/>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down)">
                                      <p:cBhvr>
                                        <p:cTn id="53" dur="580">
                                          <p:stCondLst>
                                            <p:cond delay="0"/>
                                          </p:stCondLst>
                                        </p:cTn>
                                        <p:tgtEl>
                                          <p:spTgt spid="5"/>
                                        </p:tgtEl>
                                      </p:cBhvr>
                                    </p:animEffect>
                                    <p:anim calcmode="lin" valueType="num">
                                      <p:cBhvr>
                                        <p:cTn id="5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9" dur="26">
                                          <p:stCondLst>
                                            <p:cond delay="650"/>
                                          </p:stCondLst>
                                        </p:cTn>
                                        <p:tgtEl>
                                          <p:spTgt spid="5"/>
                                        </p:tgtEl>
                                      </p:cBhvr>
                                      <p:to x="100000" y="60000"/>
                                    </p:animScale>
                                    <p:animScale>
                                      <p:cBhvr>
                                        <p:cTn id="60" dur="166" decel="50000">
                                          <p:stCondLst>
                                            <p:cond delay="676"/>
                                          </p:stCondLst>
                                        </p:cTn>
                                        <p:tgtEl>
                                          <p:spTgt spid="5"/>
                                        </p:tgtEl>
                                      </p:cBhvr>
                                      <p:to x="100000" y="100000"/>
                                    </p:animScale>
                                    <p:animScale>
                                      <p:cBhvr>
                                        <p:cTn id="61" dur="26">
                                          <p:stCondLst>
                                            <p:cond delay="1312"/>
                                          </p:stCondLst>
                                        </p:cTn>
                                        <p:tgtEl>
                                          <p:spTgt spid="5"/>
                                        </p:tgtEl>
                                      </p:cBhvr>
                                      <p:to x="100000" y="80000"/>
                                    </p:animScale>
                                    <p:animScale>
                                      <p:cBhvr>
                                        <p:cTn id="62" dur="166" decel="50000">
                                          <p:stCondLst>
                                            <p:cond delay="1338"/>
                                          </p:stCondLst>
                                        </p:cTn>
                                        <p:tgtEl>
                                          <p:spTgt spid="5"/>
                                        </p:tgtEl>
                                      </p:cBhvr>
                                      <p:to x="100000" y="100000"/>
                                    </p:animScale>
                                    <p:animScale>
                                      <p:cBhvr>
                                        <p:cTn id="63" dur="26">
                                          <p:stCondLst>
                                            <p:cond delay="1642"/>
                                          </p:stCondLst>
                                        </p:cTn>
                                        <p:tgtEl>
                                          <p:spTgt spid="5"/>
                                        </p:tgtEl>
                                      </p:cBhvr>
                                      <p:to x="100000" y="90000"/>
                                    </p:animScale>
                                    <p:animScale>
                                      <p:cBhvr>
                                        <p:cTn id="64" dur="166" decel="50000">
                                          <p:stCondLst>
                                            <p:cond delay="1668"/>
                                          </p:stCondLst>
                                        </p:cTn>
                                        <p:tgtEl>
                                          <p:spTgt spid="5"/>
                                        </p:tgtEl>
                                      </p:cBhvr>
                                      <p:to x="100000" y="100000"/>
                                    </p:animScale>
                                    <p:animScale>
                                      <p:cBhvr>
                                        <p:cTn id="65" dur="26">
                                          <p:stCondLst>
                                            <p:cond delay="1808"/>
                                          </p:stCondLst>
                                        </p:cTn>
                                        <p:tgtEl>
                                          <p:spTgt spid="5"/>
                                        </p:tgtEl>
                                      </p:cBhvr>
                                      <p:to x="100000" y="95000"/>
                                    </p:animScale>
                                    <p:animScale>
                                      <p:cBhvr>
                                        <p:cTn id="66" dur="166" decel="50000">
                                          <p:stCondLst>
                                            <p:cond delay="1834"/>
                                          </p:stCondLst>
                                        </p:cTn>
                                        <p:tgtEl>
                                          <p:spTgt spid="5"/>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fade">
                                      <p:cBhvr>
                                        <p:cTn id="7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COOL TOOLS you should use!</a:t>
            </a:r>
            <a:endParaRPr lang="en-US" dirty="0"/>
          </a:p>
        </p:txBody>
      </p:sp>
      <p:sp>
        <p:nvSpPr>
          <p:cNvPr id="3" name="Content Placeholder 2"/>
          <p:cNvSpPr>
            <a:spLocks noGrp="1"/>
          </p:cNvSpPr>
          <p:nvPr>
            <p:ph idx="1"/>
          </p:nvPr>
        </p:nvSpPr>
        <p:spPr>
          <a:xfrm>
            <a:off x="1069848" y="1082318"/>
            <a:ext cx="1748167" cy="4050792"/>
          </a:xfrm>
        </p:spPr>
        <p:txBody>
          <a:bodyPr>
            <a:normAutofit/>
          </a:bodyPr>
          <a:lstStyle/>
          <a:p>
            <a:pPr marL="0" indent="0">
              <a:buNone/>
            </a:pPr>
            <a:endParaRPr lang="en-US" dirty="0" smtClean="0"/>
          </a:p>
          <a:p>
            <a:pPr marL="0" indent="0">
              <a:buNone/>
            </a:pPr>
            <a:r>
              <a:rPr lang="en-US" dirty="0" smtClean="0"/>
              <a:t> </a:t>
            </a:r>
            <a:endParaRPr lang="en-US" dirty="0"/>
          </a:p>
          <a:p>
            <a:pPr marL="0" lvl="0" indent="0">
              <a:buNone/>
            </a:pP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13847256"/>
              </p:ext>
            </p:extLst>
          </p:nvPr>
        </p:nvGraphicFramePr>
        <p:xfrm>
          <a:off x="2173069" y="2044462"/>
          <a:ext cx="8127999" cy="43992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090980681"/>
                    </a:ext>
                  </a:extLst>
                </a:gridCol>
                <a:gridCol w="2698141">
                  <a:extLst>
                    <a:ext uri="{9D8B030D-6E8A-4147-A177-3AD203B41FA5}">
                      <a16:colId xmlns:a16="http://schemas.microsoft.com/office/drawing/2014/main" val="2594209474"/>
                    </a:ext>
                  </a:extLst>
                </a:gridCol>
                <a:gridCol w="2720525">
                  <a:extLst>
                    <a:ext uri="{9D8B030D-6E8A-4147-A177-3AD203B41FA5}">
                      <a16:colId xmlns:a16="http://schemas.microsoft.com/office/drawing/2014/main" val="2608019849"/>
                    </a:ext>
                  </a:extLst>
                </a:gridCol>
              </a:tblGrid>
              <a:tr h="370840">
                <a:tc>
                  <a:txBody>
                    <a:bodyPr/>
                    <a:lstStyle/>
                    <a:p>
                      <a:pPr algn="ctr"/>
                      <a:r>
                        <a:rPr lang="en-US" dirty="0" smtClean="0"/>
                        <a:t>FOCUS</a:t>
                      </a:r>
                      <a:endParaRPr lang="en-US" dirty="0"/>
                    </a:p>
                  </a:txBody>
                  <a:tcPr/>
                </a:tc>
                <a:tc>
                  <a:txBody>
                    <a:bodyPr/>
                    <a:lstStyle/>
                    <a:p>
                      <a:pPr algn="ctr"/>
                      <a:r>
                        <a:rPr lang="en-US" dirty="0" smtClean="0"/>
                        <a:t>KNOWLEDGE</a:t>
                      </a:r>
                      <a:endParaRPr lang="en-US" dirty="0"/>
                    </a:p>
                  </a:txBody>
                  <a:tcPr/>
                </a:tc>
                <a:tc>
                  <a:txBody>
                    <a:bodyPr/>
                    <a:lstStyle/>
                    <a:p>
                      <a:pPr algn="ctr"/>
                      <a:r>
                        <a:rPr lang="en-US" dirty="0" smtClean="0"/>
                        <a:t>ORGANIZATION</a:t>
                      </a:r>
                      <a:endParaRPr lang="en-US" dirty="0"/>
                    </a:p>
                  </a:txBody>
                  <a:tcPr/>
                </a:tc>
                <a:extLst>
                  <a:ext uri="{0D108BD9-81ED-4DB2-BD59-A6C34878D82A}">
                    <a16:rowId xmlns:a16="http://schemas.microsoft.com/office/drawing/2014/main" val="838239701"/>
                  </a:ext>
                </a:extLst>
              </a:tr>
              <a:tr h="370840">
                <a:tc>
                  <a:txBody>
                    <a:bodyPr/>
                    <a:lstStyle/>
                    <a:p>
                      <a:r>
                        <a:rPr lang="en-US" dirty="0" smtClean="0"/>
                        <a:t>Forest*</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ea typeface="Calibri" panose="020F0502020204030204" pitchFamily="34" charset="0"/>
                          <a:cs typeface="Times New Roman" panose="02020603050405020304" pitchFamily="18" charset="0"/>
                        </a:rPr>
                        <a:t>Ted Talks</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Google Drive</a:t>
                      </a:r>
                    </a:p>
                    <a:p>
                      <a:endParaRPr lang="en-US" dirty="0"/>
                    </a:p>
                  </a:txBody>
                  <a:tcPr/>
                </a:tc>
                <a:extLst>
                  <a:ext uri="{0D108BD9-81ED-4DB2-BD59-A6C34878D82A}">
                    <a16:rowId xmlns:a16="http://schemas.microsoft.com/office/drawing/2014/main" val="4168867789"/>
                  </a:ext>
                </a:extLst>
              </a:tr>
              <a:tr h="370840">
                <a:tc>
                  <a:txBody>
                    <a:bodyPr/>
                    <a:lstStyle/>
                    <a:p>
                      <a:endParaRPr lang="en-US"/>
                    </a:p>
                  </a:txBody>
                  <a:tcPr/>
                </a:tc>
                <a:tc>
                  <a:txBody>
                    <a:bodyPr/>
                    <a:lstStyle/>
                    <a:p>
                      <a:r>
                        <a:rPr lang="en-US" dirty="0" smtClean="0"/>
                        <a:t>Quizlet</a:t>
                      </a:r>
                      <a:endParaRPr lang="en-US" dirty="0"/>
                    </a:p>
                  </a:txBody>
                  <a:tcPr/>
                </a:tc>
                <a:tc>
                  <a:txBody>
                    <a:bodyPr/>
                    <a:lstStyle/>
                    <a:p>
                      <a:r>
                        <a:rPr lang="en-US" dirty="0" err="1" smtClean="0"/>
                        <a:t>Todoist</a:t>
                      </a:r>
                      <a:endParaRPr lang="en-US" dirty="0"/>
                    </a:p>
                  </a:txBody>
                  <a:tcPr/>
                </a:tc>
                <a:extLst>
                  <a:ext uri="{0D108BD9-81ED-4DB2-BD59-A6C34878D82A}">
                    <a16:rowId xmlns:a16="http://schemas.microsoft.com/office/drawing/2014/main" val="2060223756"/>
                  </a:ext>
                </a:extLst>
              </a:tr>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News apps—Washington Post, Wall Street Journal, NY Times</a:t>
                      </a:r>
                    </a:p>
                    <a:p>
                      <a:endParaRPr lang="en-US" dirty="0"/>
                    </a:p>
                  </a:txBody>
                  <a:tcPr/>
                </a:tc>
                <a:tc>
                  <a:txBody>
                    <a:bodyPr/>
                    <a:lstStyle/>
                    <a:p>
                      <a:r>
                        <a:rPr lang="en-US" dirty="0" err="1" smtClean="0"/>
                        <a:t>HabitBull</a:t>
                      </a:r>
                      <a:endParaRPr lang="en-US" dirty="0"/>
                    </a:p>
                  </a:txBody>
                  <a:tcPr/>
                </a:tc>
                <a:extLst>
                  <a:ext uri="{0D108BD9-81ED-4DB2-BD59-A6C34878D82A}">
                    <a16:rowId xmlns:a16="http://schemas.microsoft.com/office/drawing/2014/main" val="800926287"/>
                  </a:ext>
                </a:extLst>
              </a:tr>
              <a:tr h="370840">
                <a:tc>
                  <a:txBody>
                    <a:bodyPr/>
                    <a:lstStyle/>
                    <a:p>
                      <a:endParaRPr lang="en-US" dirty="0"/>
                    </a:p>
                  </a:txBody>
                  <a:tcPr/>
                </a:tc>
                <a:tc>
                  <a:txBody>
                    <a:bodyPr/>
                    <a:lstStyle/>
                    <a:p>
                      <a:r>
                        <a:rPr lang="en-US" dirty="0" err="1" smtClean="0"/>
                        <a:t>Duolingo</a:t>
                      </a:r>
                      <a:endParaRPr lang="en-US" dirty="0"/>
                    </a:p>
                  </a:txBody>
                  <a:tcPr/>
                </a:tc>
                <a:tc>
                  <a:txBody>
                    <a:bodyPr/>
                    <a:lstStyle/>
                    <a:p>
                      <a:r>
                        <a:rPr lang="en-US" dirty="0" smtClean="0">
                          <a:hlinkClick r:id="rId3"/>
                        </a:rPr>
                        <a:t>Asana</a:t>
                      </a:r>
                      <a:r>
                        <a:rPr lang="en-US" dirty="0" smtClean="0"/>
                        <a:t>, Monday or Trello (to manage projects)</a:t>
                      </a:r>
                      <a:endParaRPr lang="en-US" dirty="0"/>
                    </a:p>
                  </a:txBody>
                  <a:tcPr/>
                </a:tc>
                <a:extLst>
                  <a:ext uri="{0D108BD9-81ED-4DB2-BD59-A6C34878D82A}">
                    <a16:rowId xmlns:a16="http://schemas.microsoft.com/office/drawing/2014/main" val="3832784334"/>
                  </a:ext>
                </a:extLst>
              </a:tr>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Khan Academy</a:t>
                      </a:r>
                    </a:p>
                    <a:p>
                      <a:endParaRPr lang="en-US" dirty="0"/>
                    </a:p>
                  </a:txBody>
                  <a:tcPr/>
                </a:tc>
                <a:tc>
                  <a:txBody>
                    <a:bodyPr/>
                    <a:lstStyle/>
                    <a:p>
                      <a:endParaRPr lang="en-US" dirty="0"/>
                    </a:p>
                  </a:txBody>
                  <a:tcPr/>
                </a:tc>
                <a:extLst>
                  <a:ext uri="{0D108BD9-81ED-4DB2-BD59-A6C34878D82A}">
                    <a16:rowId xmlns:a16="http://schemas.microsoft.com/office/drawing/2014/main" val="2656339139"/>
                  </a:ext>
                </a:extLst>
              </a:tr>
            </a:tbl>
          </a:graphicData>
        </a:graphic>
      </p:graphicFrame>
    </p:spTree>
    <p:extLst>
      <p:ext uri="{BB962C8B-B14F-4D97-AF65-F5344CB8AC3E}">
        <p14:creationId xmlns:p14="http://schemas.microsoft.com/office/powerpoint/2010/main" val="2969290190"/>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fm15cmYU0IM"/>
          <p:cNvPicPr>
            <a:picLocks noGrp="1" noRot="1" noChangeAspect="1"/>
          </p:cNvPicPr>
          <p:nvPr>
            <p:ph idx="1"/>
            <a:videoFile r:link="rId1"/>
          </p:nvPr>
        </p:nvPicPr>
        <p:blipFill>
          <a:blip r:embed="rId3"/>
          <a:stretch>
            <a:fillRect/>
          </a:stretch>
        </p:blipFill>
        <p:spPr>
          <a:xfrm>
            <a:off x="3810000" y="2919413"/>
            <a:ext cx="4572000" cy="2571750"/>
          </a:xfrm>
          <a:prstGeom prst="rect">
            <a:avLst/>
          </a:prstGeom>
        </p:spPr>
      </p:pic>
      <p:sp>
        <p:nvSpPr>
          <p:cNvPr id="3" name="TextBox 2"/>
          <p:cNvSpPr txBox="1"/>
          <p:nvPr/>
        </p:nvSpPr>
        <p:spPr>
          <a:xfrm>
            <a:off x="3614468" y="5779698"/>
            <a:ext cx="4977441" cy="646331"/>
          </a:xfrm>
          <a:prstGeom prst="rect">
            <a:avLst/>
          </a:prstGeom>
          <a:noFill/>
        </p:spPr>
        <p:txBody>
          <a:bodyPr wrap="square" rtlCol="0">
            <a:spAutoFit/>
          </a:bodyPr>
          <a:lstStyle/>
          <a:p>
            <a:r>
              <a:rPr lang="en-US" dirty="0" smtClean="0"/>
              <a:t>Link to this video is available on The “Write Place” where you found this presentation.</a:t>
            </a:r>
            <a:endParaRPr lang="en-US" dirty="0"/>
          </a:p>
        </p:txBody>
      </p:sp>
    </p:spTree>
    <p:extLst>
      <p:ext uri="{BB962C8B-B14F-4D97-AF65-F5344CB8AC3E}">
        <p14:creationId xmlns:p14="http://schemas.microsoft.com/office/powerpoint/2010/main" val="3868383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BULLET JOURNALS</a:t>
            </a:r>
            <a:endParaRPr lang="en-US" dirty="0"/>
          </a:p>
        </p:txBody>
      </p:sp>
      <p:sp>
        <p:nvSpPr>
          <p:cNvPr id="3" name="Content Placeholder 2"/>
          <p:cNvSpPr>
            <a:spLocks noGrp="1"/>
          </p:cNvSpPr>
          <p:nvPr>
            <p:ph idx="1"/>
          </p:nvPr>
        </p:nvSpPr>
        <p:spPr/>
        <p:txBody>
          <a:bodyPr/>
          <a:lstStyle/>
          <a:p>
            <a:pPr marL="0" lvl="0" indent="0" algn="ctr">
              <a:buNone/>
            </a:pPr>
            <a:r>
              <a:rPr lang="en-US" dirty="0" smtClean="0"/>
              <a:t>Great for time management!</a:t>
            </a:r>
          </a:p>
          <a:p>
            <a:pPr marL="0" lvl="0" indent="0">
              <a:buNone/>
            </a:pPr>
            <a:r>
              <a:rPr lang="en-US" dirty="0" smtClean="0">
                <a:hlinkClick r:id="rId3"/>
              </a:rPr>
              <a:t>HOW TO BEGIN</a:t>
            </a:r>
            <a:r>
              <a:rPr lang="en-US" dirty="0" smtClean="0">
                <a:solidFill>
                  <a:srgbClr val="CC9900"/>
                </a:solidFill>
              </a:rPr>
              <a:t>?</a:t>
            </a:r>
          </a:p>
          <a:p>
            <a:pPr lvl="0"/>
            <a:r>
              <a:rPr lang="en-US" dirty="0" smtClean="0"/>
              <a:t>Start </a:t>
            </a:r>
            <a:r>
              <a:rPr lang="en-US" dirty="0"/>
              <a:t>at the beginning of the month with a clean journal, see if you can keep it up for a month</a:t>
            </a:r>
          </a:p>
          <a:p>
            <a:r>
              <a:rPr lang="en-US" dirty="0"/>
              <a:t>Pick a few basic things to keep track of, then add as you feel comfortable</a:t>
            </a:r>
          </a:p>
          <a:p>
            <a:r>
              <a:rPr lang="en-US" dirty="0"/>
              <a:t>At the end of the month, based on how you did, simplify or complicate!</a:t>
            </a:r>
          </a:p>
          <a:p>
            <a:pPr marL="0" indent="0">
              <a:buNone/>
            </a:pPr>
            <a:r>
              <a:rPr lang="en-US" u="sng" dirty="0" smtClean="0">
                <a:solidFill>
                  <a:srgbClr val="CC9900"/>
                </a:solidFill>
              </a:rPr>
              <a:t>AT THE VERY LEAST</a:t>
            </a:r>
            <a:r>
              <a:rPr lang="en-US" dirty="0" smtClean="0">
                <a:solidFill>
                  <a:srgbClr val="CC9900"/>
                </a:solidFill>
              </a:rPr>
              <a:t>:</a:t>
            </a:r>
          </a:p>
          <a:p>
            <a:r>
              <a:rPr lang="en-US" dirty="0" smtClean="0"/>
              <a:t>keep </a:t>
            </a:r>
            <a:r>
              <a:rPr lang="en-US" dirty="0"/>
              <a:t>all of your notes, tasks, to-dos in one notebook and keep it with you—</a:t>
            </a:r>
            <a:r>
              <a:rPr lang="en-US" dirty="0" err="1"/>
              <a:t>bookbag</a:t>
            </a:r>
            <a:r>
              <a:rPr lang="en-US" dirty="0"/>
              <a:t>, purse</a:t>
            </a:r>
          </a:p>
          <a:p>
            <a:r>
              <a:rPr lang="en-US" dirty="0"/>
              <a:t>Make lists &amp; use symbols</a:t>
            </a:r>
          </a:p>
          <a:p>
            <a:endParaRPr lang="en-US" dirty="0"/>
          </a:p>
        </p:txBody>
      </p:sp>
    </p:spTree>
    <p:extLst>
      <p:ext uri="{BB962C8B-B14F-4D97-AF65-F5344CB8AC3E}">
        <p14:creationId xmlns:p14="http://schemas.microsoft.com/office/powerpoint/2010/main" val="7740133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half" idx="2"/>
          </p:nvPr>
        </p:nvSpPr>
        <p:spPr>
          <a:xfrm>
            <a:off x="2377972" y="1296955"/>
            <a:ext cx="4136644" cy="5561045"/>
          </a:xfrm>
        </p:spPr>
        <p:txBody>
          <a:bodyPr>
            <a:normAutofit fontScale="92500" lnSpcReduction="10000"/>
          </a:bodyPr>
          <a:lstStyle/>
          <a:p>
            <a:pPr algn="ctr"/>
            <a:r>
              <a:rPr lang="en-US" sz="2800" dirty="0" smtClean="0"/>
              <a:t>The Bullet System</a:t>
            </a:r>
            <a:endParaRPr lang="en-US" sz="1900" dirty="0" smtClean="0"/>
          </a:p>
          <a:p>
            <a:pPr algn="ctr"/>
            <a:endParaRPr lang="en-US" sz="1700" dirty="0" smtClean="0"/>
          </a:p>
          <a:p>
            <a:pPr marL="457200" indent="-457200">
              <a:buClr>
                <a:schemeClr val="accent2"/>
              </a:buClr>
              <a:buSzPct val="110000"/>
              <a:buFont typeface="Century Gothic" panose="020B0502020202020204" pitchFamily="34" charset="0"/>
              <a:buChar char="→"/>
            </a:pPr>
            <a:r>
              <a:rPr lang="en-US" dirty="0" smtClean="0"/>
              <a:t>Tasks are represented with a bullet or a circular dot </a:t>
            </a:r>
          </a:p>
          <a:p>
            <a:pPr marL="285750" indent="-285750">
              <a:buClr>
                <a:schemeClr val="accent2"/>
              </a:buClr>
              <a:buSzPct val="110000"/>
              <a:buFont typeface="Century Gothic" panose="020B0502020202020204" pitchFamily="34" charset="0"/>
              <a:buChar char="→"/>
            </a:pPr>
            <a:endParaRPr lang="en-US" dirty="0" smtClean="0"/>
          </a:p>
          <a:p>
            <a:pPr marL="457200" indent="-457200">
              <a:buClr>
                <a:schemeClr val="accent2"/>
              </a:buClr>
              <a:buSzPct val="110000"/>
              <a:buFont typeface="Century Gothic" panose="020B0502020202020204" pitchFamily="34" charset="0"/>
              <a:buChar char="→"/>
            </a:pPr>
            <a:r>
              <a:rPr lang="en-US" dirty="0" smtClean="0"/>
              <a:t>Task that are completed are crossed out</a:t>
            </a:r>
          </a:p>
          <a:p>
            <a:pPr marL="285750" indent="-285750">
              <a:buClr>
                <a:schemeClr val="accent2"/>
              </a:buClr>
              <a:buSzPct val="110000"/>
              <a:buFont typeface="Century Gothic" panose="020B0502020202020204" pitchFamily="34" charset="0"/>
              <a:buChar char="→"/>
            </a:pPr>
            <a:endParaRPr lang="en-US" dirty="0" smtClean="0"/>
          </a:p>
          <a:p>
            <a:pPr marL="457200" indent="-457200">
              <a:buClr>
                <a:schemeClr val="accent2"/>
              </a:buClr>
              <a:buSzPct val="110000"/>
              <a:buFont typeface="Century Gothic" panose="020B0502020202020204" pitchFamily="34" charset="0"/>
              <a:buChar char="→"/>
            </a:pPr>
            <a:r>
              <a:rPr lang="en-US" dirty="0" smtClean="0"/>
              <a:t>Tasks that are migrated (Moved to your next month/day in your journal because you could not complete when scheduled)</a:t>
            </a:r>
          </a:p>
          <a:p>
            <a:pPr marL="457200" indent="-457200">
              <a:buClr>
                <a:schemeClr val="accent2"/>
              </a:buClr>
              <a:buSzPct val="110000"/>
              <a:buFont typeface="Century Gothic" panose="020B0502020202020204" pitchFamily="34" charset="0"/>
              <a:buChar char="→"/>
            </a:pPr>
            <a:endParaRPr lang="en-US" dirty="0" smtClean="0"/>
          </a:p>
          <a:p>
            <a:pPr marL="457200" indent="-457200">
              <a:buClr>
                <a:schemeClr val="accent2"/>
              </a:buClr>
              <a:buSzPct val="110000"/>
              <a:buFont typeface="Century Gothic" panose="020B0502020202020204" pitchFamily="34" charset="0"/>
              <a:buChar char="→"/>
            </a:pPr>
            <a:r>
              <a:rPr lang="en-US" dirty="0" smtClean="0"/>
              <a:t>Tasks that are scheduled (moved to a date in your bullet journal </a:t>
            </a:r>
          </a:p>
          <a:p>
            <a:pPr marL="285750" indent="-285750">
              <a:buClr>
                <a:schemeClr val="accent2"/>
              </a:buClr>
              <a:buSzPct val="110000"/>
              <a:buFont typeface="Century Gothic" panose="020B0502020202020204" pitchFamily="34" charset="0"/>
              <a:buChar char="→"/>
            </a:pPr>
            <a:endParaRPr lang="en-US" dirty="0" smtClean="0"/>
          </a:p>
          <a:p>
            <a:pPr marL="457200" indent="-457200">
              <a:buClr>
                <a:schemeClr val="accent2"/>
              </a:buClr>
              <a:buSzPct val="110000"/>
              <a:buFont typeface="Century Gothic" panose="020B0502020202020204" pitchFamily="34" charset="0"/>
              <a:buChar char="→"/>
            </a:pPr>
            <a:r>
              <a:rPr lang="en-US" dirty="0" smtClean="0"/>
              <a:t>Events are represented with a O</a:t>
            </a:r>
          </a:p>
          <a:p>
            <a:pPr marL="457200" indent="-457200">
              <a:buClr>
                <a:schemeClr val="accent2"/>
              </a:buClr>
              <a:buSzPct val="110000"/>
              <a:buFont typeface="Century Gothic" panose="020B0502020202020204" pitchFamily="34" charset="0"/>
              <a:buChar char="→"/>
            </a:pPr>
            <a:endParaRPr lang="en-US" dirty="0"/>
          </a:p>
          <a:p>
            <a:pPr marL="457200" indent="-457200">
              <a:buClr>
                <a:schemeClr val="accent2"/>
              </a:buClr>
              <a:buSzPct val="110000"/>
              <a:buFont typeface="Century Gothic" panose="020B0502020202020204" pitchFamily="34" charset="0"/>
              <a:buChar char="→"/>
            </a:pPr>
            <a:r>
              <a:rPr lang="en-US" dirty="0" smtClean="0"/>
              <a:t>Notes are shown with a dash. </a:t>
            </a:r>
          </a:p>
          <a:p>
            <a:pPr marL="285750" indent="-285750">
              <a:buClr>
                <a:schemeClr val="accent2"/>
              </a:buClr>
              <a:buSzPct val="110000"/>
              <a:buFont typeface="Century Gothic" panose="020B0502020202020204" pitchFamily="34" charset="0"/>
              <a:buChar char="→"/>
            </a:pPr>
            <a:endParaRPr lang="en-US" dirty="0"/>
          </a:p>
        </p:txBody>
      </p:sp>
      <p:sp>
        <p:nvSpPr>
          <p:cNvPr id="17" name="TextBox 16"/>
          <p:cNvSpPr txBox="1"/>
          <p:nvPr/>
        </p:nvSpPr>
        <p:spPr>
          <a:xfrm>
            <a:off x="1096242" y="2482751"/>
            <a:ext cx="1614195" cy="731688"/>
          </a:xfrm>
          <a:prstGeom prst="rect">
            <a:avLst/>
          </a:prstGeom>
          <a:noFill/>
        </p:spPr>
        <p:txBody>
          <a:bodyPr wrap="square" rtlCol="0">
            <a:spAutoFit/>
          </a:bodyPr>
          <a:lstStyle/>
          <a:p>
            <a:pPr algn="ctr"/>
            <a:r>
              <a:rPr lang="en-US" sz="6000" dirty="0" smtClean="0">
                <a:solidFill>
                  <a:schemeClr val="accent4"/>
                </a:solidFill>
              </a:rPr>
              <a:t>x</a:t>
            </a:r>
            <a:endParaRPr lang="en-US" sz="6000" dirty="0">
              <a:solidFill>
                <a:schemeClr val="accent4"/>
              </a:solidFill>
            </a:endParaRPr>
          </a:p>
        </p:txBody>
      </p:sp>
      <p:sp>
        <p:nvSpPr>
          <p:cNvPr id="18" name="TextBox 17"/>
          <p:cNvSpPr txBox="1"/>
          <p:nvPr/>
        </p:nvSpPr>
        <p:spPr>
          <a:xfrm>
            <a:off x="1096242" y="3394376"/>
            <a:ext cx="1614195" cy="798205"/>
          </a:xfrm>
          <a:prstGeom prst="rect">
            <a:avLst/>
          </a:prstGeom>
          <a:noFill/>
        </p:spPr>
        <p:txBody>
          <a:bodyPr wrap="square" rtlCol="0">
            <a:spAutoFit/>
          </a:bodyPr>
          <a:lstStyle/>
          <a:p>
            <a:pPr algn="ctr"/>
            <a:r>
              <a:rPr lang="en-US" sz="6600" dirty="0">
                <a:solidFill>
                  <a:srgbClr val="92D050"/>
                </a:solidFill>
              </a:rPr>
              <a:t>&gt;</a:t>
            </a:r>
          </a:p>
        </p:txBody>
      </p:sp>
      <p:sp>
        <p:nvSpPr>
          <p:cNvPr id="19" name="TextBox 18"/>
          <p:cNvSpPr txBox="1"/>
          <p:nvPr/>
        </p:nvSpPr>
        <p:spPr>
          <a:xfrm>
            <a:off x="1075963" y="5471507"/>
            <a:ext cx="1614195" cy="1130789"/>
          </a:xfrm>
          <a:prstGeom prst="rect">
            <a:avLst/>
          </a:prstGeom>
          <a:noFill/>
        </p:spPr>
        <p:txBody>
          <a:bodyPr wrap="square" rtlCol="0">
            <a:spAutoFit/>
          </a:bodyPr>
          <a:lstStyle/>
          <a:p>
            <a:pPr algn="ctr"/>
            <a:r>
              <a:rPr lang="en-US" sz="9600" dirty="0">
                <a:solidFill>
                  <a:schemeClr val="accent4"/>
                </a:solidFill>
              </a:rPr>
              <a:t>-</a:t>
            </a:r>
          </a:p>
        </p:txBody>
      </p:sp>
      <p:sp>
        <p:nvSpPr>
          <p:cNvPr id="20" name="TextBox 19"/>
          <p:cNvSpPr txBox="1"/>
          <p:nvPr/>
        </p:nvSpPr>
        <p:spPr>
          <a:xfrm>
            <a:off x="1060658" y="5107577"/>
            <a:ext cx="1614195" cy="798205"/>
          </a:xfrm>
          <a:prstGeom prst="rect">
            <a:avLst/>
          </a:prstGeom>
          <a:noFill/>
        </p:spPr>
        <p:txBody>
          <a:bodyPr wrap="square" rtlCol="0">
            <a:spAutoFit/>
          </a:bodyPr>
          <a:lstStyle/>
          <a:p>
            <a:pPr algn="ctr"/>
            <a:r>
              <a:rPr lang="en-US" sz="6600" dirty="0" smtClean="0">
                <a:solidFill>
                  <a:schemeClr val="accent4"/>
                </a:solidFill>
              </a:rPr>
              <a:t>o</a:t>
            </a:r>
            <a:endParaRPr lang="en-US" sz="6600" dirty="0">
              <a:solidFill>
                <a:schemeClr val="accent4"/>
              </a:solidFill>
            </a:endParaRPr>
          </a:p>
        </p:txBody>
      </p:sp>
      <p:sp>
        <p:nvSpPr>
          <p:cNvPr id="21" name="TextBox 20"/>
          <p:cNvSpPr txBox="1"/>
          <p:nvPr/>
        </p:nvSpPr>
        <p:spPr>
          <a:xfrm>
            <a:off x="1035588" y="4309372"/>
            <a:ext cx="1614195" cy="798205"/>
          </a:xfrm>
          <a:prstGeom prst="rect">
            <a:avLst/>
          </a:prstGeom>
          <a:noFill/>
        </p:spPr>
        <p:txBody>
          <a:bodyPr wrap="square" rtlCol="0">
            <a:spAutoFit/>
          </a:bodyPr>
          <a:lstStyle/>
          <a:p>
            <a:pPr algn="ctr"/>
            <a:r>
              <a:rPr lang="en-US" sz="6600" dirty="0">
                <a:solidFill>
                  <a:schemeClr val="accent4"/>
                </a:solidFill>
              </a:rPr>
              <a:t>&lt;</a:t>
            </a:r>
          </a:p>
        </p:txBody>
      </p:sp>
      <p:sp>
        <p:nvSpPr>
          <p:cNvPr id="25" name="Content Placeholder 24"/>
          <p:cNvSpPr>
            <a:spLocks noGrp="1"/>
          </p:cNvSpPr>
          <p:nvPr>
            <p:ph idx="1"/>
          </p:nvPr>
        </p:nvSpPr>
        <p:spPr>
          <a:xfrm>
            <a:off x="7632245" y="2087308"/>
            <a:ext cx="4256314" cy="4347714"/>
          </a:xfrm>
        </p:spPr>
        <p:txBody>
          <a:bodyPr>
            <a:normAutofit/>
          </a:bodyPr>
          <a:lstStyle/>
          <a:p>
            <a:pPr marL="0" indent="0" algn="ctr">
              <a:buNone/>
            </a:pPr>
            <a:r>
              <a:rPr lang="en-US" sz="1700" b="1" u="sng" dirty="0"/>
              <a:t>SIGNIFIERS IN YOUR BULLET JOURNAL</a:t>
            </a:r>
          </a:p>
          <a:p>
            <a:pPr marL="0" indent="0" algn="ctr">
              <a:buNone/>
            </a:pPr>
            <a:r>
              <a:rPr lang="en-US" sz="1600" i="1" dirty="0"/>
              <a:t>Add signifiers to incorporate an additional layer of priority in your bullet journal</a:t>
            </a:r>
            <a:r>
              <a:rPr lang="en-US" sz="1600" i="1" dirty="0" smtClean="0"/>
              <a:t>.</a:t>
            </a:r>
          </a:p>
          <a:p>
            <a:pPr marL="0" indent="0" algn="ctr">
              <a:buNone/>
            </a:pPr>
            <a:endParaRPr lang="en-US" sz="1600" dirty="0" smtClean="0"/>
          </a:p>
          <a:p>
            <a:pPr>
              <a:buClr>
                <a:schemeClr val="accent2"/>
              </a:buClr>
              <a:buFont typeface="Century Gothic" panose="020B0502020202020204" pitchFamily="34" charset="0"/>
              <a:buChar char="→"/>
            </a:pPr>
            <a:r>
              <a:rPr lang="en-US" sz="1500" dirty="0" smtClean="0"/>
              <a:t>Use </a:t>
            </a:r>
            <a:r>
              <a:rPr lang="en-US" sz="1500" dirty="0"/>
              <a:t>a </a:t>
            </a:r>
            <a:r>
              <a:rPr lang="en-US" sz="1500" dirty="0" smtClean="0"/>
              <a:t>star </a:t>
            </a:r>
            <a:r>
              <a:rPr lang="en-US" sz="1500" dirty="0"/>
              <a:t>to represent a </a:t>
            </a:r>
            <a:r>
              <a:rPr lang="en-US" sz="1500" dirty="0" smtClean="0"/>
              <a:t>priority</a:t>
            </a:r>
          </a:p>
          <a:p>
            <a:pPr marL="0" indent="0">
              <a:buClr>
                <a:schemeClr val="accent2"/>
              </a:buClr>
              <a:buNone/>
            </a:pPr>
            <a:endParaRPr lang="en-US" sz="1500" dirty="0" smtClean="0"/>
          </a:p>
          <a:p>
            <a:pPr marL="0" indent="0">
              <a:buClr>
                <a:schemeClr val="accent2"/>
              </a:buClr>
              <a:buNone/>
            </a:pPr>
            <a:endParaRPr lang="en-US" sz="1500" dirty="0"/>
          </a:p>
          <a:p>
            <a:pPr>
              <a:buClr>
                <a:schemeClr val="accent2"/>
              </a:buClr>
              <a:buFont typeface="Century Gothic" panose="020B0502020202020204" pitchFamily="34" charset="0"/>
              <a:buChar char="→"/>
            </a:pPr>
            <a:r>
              <a:rPr lang="en-US" sz="1500" dirty="0" smtClean="0"/>
              <a:t>add </a:t>
            </a:r>
            <a:r>
              <a:rPr lang="en-US" sz="1500" dirty="0"/>
              <a:t>an exclamation point for things you amazing ideas or things you never want to forget.</a:t>
            </a:r>
          </a:p>
          <a:p>
            <a:endParaRPr lang="en-US" dirty="0"/>
          </a:p>
          <a:p>
            <a:pPr marL="0" indent="0">
              <a:buNone/>
            </a:pPr>
            <a:endParaRPr lang="en-US" dirty="0"/>
          </a:p>
        </p:txBody>
      </p:sp>
      <p:sp>
        <p:nvSpPr>
          <p:cNvPr id="4" name="TextBox 3"/>
          <p:cNvSpPr txBox="1"/>
          <p:nvPr/>
        </p:nvSpPr>
        <p:spPr>
          <a:xfrm>
            <a:off x="6834190" y="3289003"/>
            <a:ext cx="819509" cy="1569660"/>
          </a:xfrm>
          <a:prstGeom prst="rect">
            <a:avLst/>
          </a:prstGeom>
          <a:noFill/>
        </p:spPr>
        <p:txBody>
          <a:bodyPr wrap="square" rtlCol="0">
            <a:spAutoFit/>
          </a:bodyPr>
          <a:lstStyle/>
          <a:p>
            <a:r>
              <a:rPr lang="en-US" sz="9600" dirty="0" smtClean="0">
                <a:solidFill>
                  <a:schemeClr val="accent1"/>
                </a:solidFill>
              </a:rPr>
              <a:t>*</a:t>
            </a:r>
            <a:endParaRPr lang="en-US" sz="9600" dirty="0">
              <a:solidFill>
                <a:schemeClr val="accent1"/>
              </a:solidFill>
            </a:endParaRPr>
          </a:p>
        </p:txBody>
      </p:sp>
      <p:sp>
        <p:nvSpPr>
          <p:cNvPr id="6" name="TextBox 5"/>
          <p:cNvSpPr txBox="1"/>
          <p:nvPr/>
        </p:nvSpPr>
        <p:spPr>
          <a:xfrm>
            <a:off x="6982487" y="4455844"/>
            <a:ext cx="522914" cy="1015663"/>
          </a:xfrm>
          <a:prstGeom prst="rect">
            <a:avLst/>
          </a:prstGeom>
          <a:noFill/>
        </p:spPr>
        <p:txBody>
          <a:bodyPr wrap="square" rtlCol="0">
            <a:spAutoFit/>
          </a:bodyPr>
          <a:lstStyle/>
          <a:p>
            <a:r>
              <a:rPr lang="en-US" sz="6000" dirty="0" smtClean="0">
                <a:solidFill>
                  <a:schemeClr val="accent1"/>
                </a:solidFill>
              </a:rPr>
              <a:t>!</a:t>
            </a:r>
            <a:endParaRPr lang="en-US" sz="6000" dirty="0">
              <a:solidFill>
                <a:schemeClr val="accent1"/>
              </a:solidFill>
            </a:endParaRPr>
          </a:p>
        </p:txBody>
      </p:sp>
      <p:sp>
        <p:nvSpPr>
          <p:cNvPr id="8" name="Flowchart: Connector 7"/>
          <p:cNvSpPr/>
          <p:nvPr/>
        </p:nvSpPr>
        <p:spPr>
          <a:xfrm>
            <a:off x="1621903" y="2025267"/>
            <a:ext cx="491707" cy="457484"/>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113582"/>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t"/>
            <a:r>
              <a:rPr lang="en-US" dirty="0"/>
              <a:t>BULLET JOURNAL APPS</a:t>
            </a:r>
            <a:br>
              <a:rPr lang="en-US" dirty="0"/>
            </a:br>
            <a:endParaRPr lang="en-US" dirty="0"/>
          </a:p>
        </p:txBody>
      </p:sp>
      <p:sp>
        <p:nvSpPr>
          <p:cNvPr id="3" name="Content Placeholder 2"/>
          <p:cNvSpPr>
            <a:spLocks noGrp="1"/>
          </p:cNvSpPr>
          <p:nvPr>
            <p:ph idx="1"/>
          </p:nvPr>
        </p:nvSpPr>
        <p:spPr>
          <a:xfrm>
            <a:off x="858328" y="1573458"/>
            <a:ext cx="10820400" cy="4024125"/>
          </a:xfrm>
        </p:spPr>
        <p:txBody>
          <a:bodyPr/>
          <a:lstStyle/>
          <a:p>
            <a:endParaRPr lang="en-US" b="1" dirty="0" smtClean="0"/>
          </a:p>
          <a:p>
            <a:pPr marL="0" indent="0">
              <a:buNone/>
            </a:pP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2331491301"/>
              </p:ext>
            </p:extLst>
          </p:nvPr>
        </p:nvGraphicFramePr>
        <p:xfrm>
          <a:off x="2420189" y="2814032"/>
          <a:ext cx="8128000" cy="20269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26646468"/>
                    </a:ext>
                  </a:extLst>
                </a:gridCol>
                <a:gridCol w="4064000">
                  <a:extLst>
                    <a:ext uri="{9D8B030D-6E8A-4147-A177-3AD203B41FA5}">
                      <a16:colId xmlns:a16="http://schemas.microsoft.com/office/drawing/2014/main" val="745743478"/>
                    </a:ext>
                  </a:extLst>
                </a:gridCol>
              </a:tblGrid>
              <a:tr h="370840">
                <a:tc>
                  <a:txBody>
                    <a:bodyPr/>
                    <a:lstStyle/>
                    <a:p>
                      <a:r>
                        <a:rPr lang="en-US" b="1" dirty="0" smtClean="0"/>
                        <a:t>Bullet Journals</a:t>
                      </a:r>
                      <a:endParaRPr lang="en-US" dirty="0"/>
                    </a:p>
                  </a:txBody>
                  <a:tcPr/>
                </a:tc>
                <a:tc>
                  <a:txBody>
                    <a:bodyPr/>
                    <a:lstStyle/>
                    <a:p>
                      <a:r>
                        <a:rPr lang="en-US" b="1" dirty="0" smtClean="0"/>
                        <a:t>Habit Trackers/To Do Lists</a:t>
                      </a:r>
                      <a:endParaRPr lang="en-US" dirty="0"/>
                    </a:p>
                  </a:txBody>
                  <a:tcPr/>
                </a:tc>
                <a:extLst>
                  <a:ext uri="{0D108BD9-81ED-4DB2-BD59-A6C34878D82A}">
                    <a16:rowId xmlns:a16="http://schemas.microsoft.com/office/drawing/2014/main" val="3865937911"/>
                  </a:ext>
                </a:extLst>
              </a:tr>
              <a:tr h="370840">
                <a:tc>
                  <a:txBody>
                    <a:bodyPr/>
                    <a:lstStyle/>
                    <a:p>
                      <a:r>
                        <a:rPr lang="en-US" dirty="0" smtClean="0"/>
                        <a:t>Bullet Journal Companion ($2.99)</a:t>
                      </a:r>
                      <a:endParaRPr lang="en-US" dirty="0"/>
                    </a:p>
                  </a:txBody>
                  <a:tcPr/>
                </a:tc>
                <a:tc>
                  <a:txBody>
                    <a:bodyPr/>
                    <a:lstStyle/>
                    <a:p>
                      <a:r>
                        <a:rPr lang="en-US" dirty="0" err="1" smtClean="0">
                          <a:hlinkClick r:id="rId2"/>
                        </a:rPr>
                        <a:t>HabitBull</a:t>
                      </a:r>
                      <a:endParaRPr lang="en-US" dirty="0"/>
                    </a:p>
                  </a:txBody>
                  <a:tcPr/>
                </a:tc>
                <a:extLst>
                  <a:ext uri="{0D108BD9-81ED-4DB2-BD59-A6C34878D82A}">
                    <a16:rowId xmlns:a16="http://schemas.microsoft.com/office/drawing/2014/main" val="358089028"/>
                  </a:ext>
                </a:extLst>
              </a:tr>
              <a:tr h="370840">
                <a:tc>
                  <a:txBody>
                    <a:bodyPr/>
                    <a:lstStyle/>
                    <a:p>
                      <a:r>
                        <a:rPr lang="en-US" dirty="0" smtClean="0"/>
                        <a:t>Journal it!</a:t>
                      </a:r>
                      <a:endParaRPr lang="en-US" dirty="0"/>
                    </a:p>
                  </a:txBody>
                  <a:tcPr/>
                </a:tc>
                <a:tc>
                  <a:txBody>
                    <a:bodyPr/>
                    <a:lstStyle/>
                    <a:p>
                      <a:r>
                        <a:rPr lang="en-US" dirty="0" smtClean="0"/>
                        <a:t>Evernote</a:t>
                      </a:r>
                      <a:endParaRPr lang="en-US" dirty="0"/>
                    </a:p>
                  </a:txBody>
                  <a:tcPr/>
                </a:tc>
                <a:extLst>
                  <a:ext uri="{0D108BD9-81ED-4DB2-BD59-A6C34878D82A}">
                    <a16:rowId xmlns:a16="http://schemas.microsoft.com/office/drawing/2014/main" val="3764374121"/>
                  </a:ext>
                </a:extLst>
              </a:tr>
              <a:tr h="370840">
                <a:tc>
                  <a:txBody>
                    <a:bodyPr/>
                    <a:lstStyle/>
                    <a:p>
                      <a:r>
                        <a:rPr lang="en-US" dirty="0" smtClean="0"/>
                        <a:t>Bullet Journal by Dotted Circle (free)</a:t>
                      </a:r>
                      <a:br>
                        <a:rPr lang="en-US" dirty="0" smtClean="0"/>
                      </a:br>
                      <a:endParaRPr lang="en-US" dirty="0"/>
                    </a:p>
                  </a:txBody>
                  <a:tcPr/>
                </a:tc>
                <a:tc>
                  <a:txBody>
                    <a:bodyPr/>
                    <a:lstStyle/>
                    <a:p>
                      <a:r>
                        <a:rPr lang="en-US" dirty="0" err="1" smtClean="0"/>
                        <a:t>Todoist</a:t>
                      </a:r>
                      <a:r>
                        <a:rPr lang="en-US" dirty="0" smtClean="0"/>
                        <a:t/>
                      </a:r>
                      <a:br>
                        <a:rPr lang="en-US" dirty="0" smtClean="0"/>
                      </a:br>
                      <a:endParaRPr lang="en-US" dirty="0"/>
                    </a:p>
                  </a:txBody>
                  <a:tcPr/>
                </a:tc>
                <a:extLst>
                  <a:ext uri="{0D108BD9-81ED-4DB2-BD59-A6C34878D82A}">
                    <a16:rowId xmlns:a16="http://schemas.microsoft.com/office/drawing/2014/main" val="2878517464"/>
                  </a:ext>
                </a:extLst>
              </a:tr>
            </a:tbl>
          </a:graphicData>
        </a:graphic>
      </p:graphicFrame>
    </p:spTree>
    <p:extLst>
      <p:ext uri="{BB962C8B-B14F-4D97-AF65-F5344CB8AC3E}">
        <p14:creationId xmlns:p14="http://schemas.microsoft.com/office/powerpoint/2010/main" val="1907934125"/>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0008" y="1807105"/>
            <a:ext cx="9448800" cy="1825096"/>
          </a:xfrm>
        </p:spPr>
        <p:txBody>
          <a:bodyPr/>
          <a:lstStyle/>
          <a:p>
            <a:r>
              <a:rPr lang="en-US" dirty="0" smtClean="0"/>
              <a:t>Note Taking</a:t>
            </a:r>
            <a:endParaRPr lang="en-US" dirty="0"/>
          </a:p>
        </p:txBody>
      </p:sp>
      <p:sp>
        <p:nvSpPr>
          <p:cNvPr id="3" name="Content Placeholder 2"/>
          <p:cNvSpPr>
            <a:spLocks noGrp="1"/>
          </p:cNvSpPr>
          <p:nvPr>
            <p:ph type="subTitle" idx="1"/>
          </p:nvPr>
        </p:nvSpPr>
        <p:spPr>
          <a:xfrm>
            <a:off x="1371600" y="3632201"/>
            <a:ext cx="9448800" cy="1835726"/>
          </a:xfrm>
        </p:spPr>
        <p:txBody>
          <a:bodyPr>
            <a:normAutofit/>
          </a:bodyPr>
          <a:lstStyle/>
          <a:p>
            <a:pPr marL="0" indent="0" algn="ctr">
              <a:buNone/>
            </a:pPr>
            <a:r>
              <a:rPr lang="en-US" sz="1800" dirty="0" smtClean="0"/>
              <a:t>There are many ways to take notes, just find what works best for you</a:t>
            </a:r>
            <a:r>
              <a:rPr lang="en-US" sz="1800" dirty="0"/>
              <a:t>!</a:t>
            </a:r>
            <a:endParaRPr lang="en-US" dirty="0" smtClean="0"/>
          </a:p>
          <a:p>
            <a:pPr algn="ctr"/>
            <a:endParaRPr lang="en-US" dirty="0" smtClean="0"/>
          </a:p>
          <a:p>
            <a:pPr algn="ctr"/>
            <a:endParaRPr lang="en-US" dirty="0" smtClean="0"/>
          </a:p>
        </p:txBody>
      </p:sp>
    </p:spTree>
    <p:extLst>
      <p:ext uri="{BB962C8B-B14F-4D97-AF65-F5344CB8AC3E}">
        <p14:creationId xmlns:p14="http://schemas.microsoft.com/office/powerpoint/2010/main" val="2676693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NOTE-TAKING</a:t>
            </a:r>
          </a:p>
        </p:txBody>
      </p:sp>
      <p:sp>
        <p:nvSpPr>
          <p:cNvPr id="3" name="Content Placeholder 2"/>
          <p:cNvSpPr>
            <a:spLocks noGrp="1"/>
          </p:cNvSpPr>
          <p:nvPr>
            <p:ph idx="1"/>
          </p:nvPr>
        </p:nvSpPr>
        <p:spPr>
          <a:xfrm>
            <a:off x="685800" y="2194560"/>
            <a:ext cx="10820400" cy="3265961"/>
          </a:xfrm>
        </p:spPr>
        <p:txBody>
          <a:bodyPr/>
          <a:lstStyle/>
          <a:p>
            <a:pPr>
              <a:buFont typeface="Wingdings" panose="05000000000000000000" pitchFamily="2" charset="2"/>
              <a:buChar char="Ø"/>
            </a:pPr>
            <a:r>
              <a:rPr lang="en-US" sz="3600" dirty="0"/>
              <a:t>There are 2 kinds of </a:t>
            </a:r>
            <a:r>
              <a:rPr lang="en-US" sz="3600" dirty="0" smtClean="0"/>
              <a:t>note-taking—</a:t>
            </a:r>
            <a:r>
              <a:rPr lang="en-US" sz="3600" dirty="0" smtClean="0">
                <a:solidFill>
                  <a:schemeClr val="accent1"/>
                </a:solidFill>
              </a:rPr>
              <a:t>class </a:t>
            </a:r>
            <a:r>
              <a:rPr lang="en-US" sz="3600" dirty="0">
                <a:solidFill>
                  <a:schemeClr val="accent1"/>
                </a:solidFill>
              </a:rPr>
              <a:t>notes </a:t>
            </a:r>
            <a:r>
              <a:rPr lang="en-US" sz="3600" dirty="0"/>
              <a:t>and </a:t>
            </a:r>
            <a:r>
              <a:rPr lang="en-US" sz="3600" dirty="0">
                <a:solidFill>
                  <a:schemeClr val="accent1"/>
                </a:solidFill>
              </a:rPr>
              <a:t>reading </a:t>
            </a:r>
            <a:r>
              <a:rPr lang="en-US" sz="3600" dirty="0" smtClean="0">
                <a:solidFill>
                  <a:schemeClr val="accent1"/>
                </a:solidFill>
              </a:rPr>
              <a:t>notes</a:t>
            </a:r>
          </a:p>
          <a:p>
            <a:pPr marL="0" indent="0">
              <a:buNone/>
            </a:pPr>
            <a:endParaRPr lang="en-US" sz="3600" dirty="0">
              <a:solidFill>
                <a:schemeClr val="accent1"/>
              </a:solidFill>
            </a:endParaRPr>
          </a:p>
          <a:p>
            <a:pPr>
              <a:buFont typeface="Wingdings" panose="05000000000000000000" pitchFamily="2" charset="2"/>
              <a:buChar char="Ø"/>
            </a:pPr>
            <a:r>
              <a:rPr lang="en-US" sz="3600" dirty="0"/>
              <a:t>What follows are tips for mastering each</a:t>
            </a:r>
          </a:p>
          <a:p>
            <a:pPr marL="0" indent="0">
              <a:buNone/>
            </a:pPr>
            <a:endParaRPr lang="en-US" dirty="0"/>
          </a:p>
        </p:txBody>
      </p:sp>
    </p:spTree>
    <p:extLst>
      <p:ext uri="{BB962C8B-B14F-4D97-AF65-F5344CB8AC3E}">
        <p14:creationId xmlns:p14="http://schemas.microsoft.com/office/powerpoint/2010/main" val="2669448108"/>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en-US" dirty="0" smtClean="0"/>
              <a:t>CLASS Notes </a:t>
            </a:r>
            <a:endParaRPr lang="en-US" dirty="0"/>
          </a:p>
        </p:txBody>
      </p:sp>
      <p:sp>
        <p:nvSpPr>
          <p:cNvPr id="6" name="Subtitle 5"/>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41200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u="sng" dirty="0">
                <a:solidFill>
                  <a:srgbClr val="CC9900"/>
                </a:solidFill>
              </a:rPr>
              <a:t>Class Notes</a:t>
            </a:r>
            <a:br>
              <a:rPr lang="en-US" b="1" u="sng" dirty="0">
                <a:solidFill>
                  <a:srgbClr val="CC9900"/>
                </a:solidFill>
              </a:rPr>
            </a:br>
            <a:endParaRPr lang="en-US" dirty="0"/>
          </a:p>
        </p:txBody>
      </p:sp>
      <p:sp>
        <p:nvSpPr>
          <p:cNvPr id="3" name="Content Placeholder 2"/>
          <p:cNvSpPr>
            <a:spLocks noGrp="1"/>
          </p:cNvSpPr>
          <p:nvPr>
            <p:ph idx="1"/>
          </p:nvPr>
        </p:nvSpPr>
        <p:spPr>
          <a:xfrm>
            <a:off x="1104181" y="1966823"/>
            <a:ext cx="7582619" cy="4175184"/>
          </a:xfrm>
        </p:spPr>
        <p:txBody>
          <a:bodyPr>
            <a:normAutofit/>
          </a:bodyPr>
          <a:lstStyle/>
          <a:p>
            <a:pPr lvl="0">
              <a:buFont typeface="Wingdings" panose="05000000000000000000" pitchFamily="2" charset="2"/>
              <a:buChar char="ü"/>
            </a:pPr>
            <a:r>
              <a:rPr lang="en-US" sz="3200" dirty="0" smtClean="0"/>
              <a:t>Jot down main point (topic for the day)</a:t>
            </a:r>
          </a:p>
          <a:p>
            <a:pPr lvl="0">
              <a:buFont typeface="Wingdings" panose="05000000000000000000" pitchFamily="2" charset="2"/>
              <a:buChar char="ü"/>
            </a:pPr>
            <a:r>
              <a:rPr lang="en-US" sz="3200" dirty="0" smtClean="0"/>
              <a:t>Jot down repeated words/phrases</a:t>
            </a:r>
          </a:p>
          <a:p>
            <a:pPr lvl="0">
              <a:buFont typeface="Wingdings" panose="05000000000000000000" pitchFamily="2" charset="2"/>
              <a:buChar char="ü"/>
            </a:pPr>
            <a:r>
              <a:rPr lang="en-US" sz="3200" dirty="0" smtClean="0"/>
              <a:t>Jot down definitions or words you don’t understand (ask or look up later)</a:t>
            </a:r>
          </a:p>
          <a:p>
            <a:pPr lvl="0">
              <a:buFont typeface="Wingdings" panose="05000000000000000000" pitchFamily="2" charset="2"/>
              <a:buChar char="ü"/>
            </a:pPr>
            <a:r>
              <a:rPr lang="en-US" sz="3200" dirty="0" smtClean="0"/>
              <a:t>Jot down anything the teacher writes down</a:t>
            </a:r>
          </a:p>
          <a:p>
            <a:pPr marL="0" indent="0">
              <a:buNone/>
            </a:pPr>
            <a:endParaRPr lang="en-US" dirty="0"/>
          </a:p>
        </p:txBody>
      </p:sp>
    </p:spTree>
    <p:extLst>
      <p:ext uri="{BB962C8B-B14F-4D97-AF65-F5344CB8AC3E}">
        <p14:creationId xmlns:p14="http://schemas.microsoft.com/office/powerpoint/2010/main" val="25807139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LINKS TO VIDEOS IN THIS PRESENTATION ARE AVAILABLE ON THE SAME “WRITE PLACE” WEB PAGE  WHERE YOU FOUND THIS </a:t>
            </a:r>
            <a:r>
              <a:rPr lang="en-US" dirty="0" smtClean="0"/>
              <a:t/>
            </a:r>
            <a:br>
              <a:rPr lang="en-US" dirty="0" smtClean="0"/>
            </a:br>
            <a:r>
              <a:rPr lang="en-US" dirty="0" smtClean="0"/>
              <a:t>(see </a:t>
            </a:r>
            <a:r>
              <a:rPr lang="en-US" dirty="0"/>
              <a:t>“Tutorials”)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78655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457200" indent="-457200"/>
            <a:r>
              <a:rPr lang="en-US" b="1" dirty="0"/>
              <a:t>Start by entering the classroom with a positive attitude</a:t>
            </a:r>
            <a:r>
              <a:rPr lang="en-US" dirty="0"/>
              <a:t/>
            </a:r>
            <a:br>
              <a:rPr lang="en-US" dirty="0"/>
            </a:br>
            <a:r>
              <a:rPr lang="en-US" dirty="0"/>
              <a:t/>
            </a:r>
            <a:br>
              <a:rPr lang="en-US" dirty="0"/>
            </a:br>
            <a:endParaRPr lang="en-US" dirty="0"/>
          </a:p>
        </p:txBody>
      </p:sp>
      <p:sp>
        <p:nvSpPr>
          <p:cNvPr id="3" name="Text Placeholder 2"/>
          <p:cNvSpPr>
            <a:spLocks noGrp="1"/>
          </p:cNvSpPr>
          <p:nvPr>
            <p:ph type="body" idx="1"/>
          </p:nvPr>
        </p:nvSpPr>
        <p:spPr/>
        <p:txBody>
          <a:bodyPr/>
          <a:lstStyle/>
          <a:p>
            <a:r>
              <a:rPr lang="en-US" dirty="0"/>
              <a:t>Approach lectures with a positive attitude </a:t>
            </a:r>
            <a:br>
              <a:rPr lang="en-US" dirty="0"/>
            </a:br>
            <a:r>
              <a:rPr lang="en-US" dirty="0"/>
              <a:t>Be open-minded</a:t>
            </a:r>
          </a:p>
        </p:txBody>
      </p:sp>
    </p:spTree>
    <p:extLst>
      <p:ext uri="{BB962C8B-B14F-4D97-AF65-F5344CB8AC3E}">
        <p14:creationId xmlns:p14="http://schemas.microsoft.com/office/powerpoint/2010/main" val="168930290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522" y="635194"/>
            <a:ext cx="8610600" cy="1293028"/>
          </a:xfrm>
        </p:spPr>
        <p:txBody>
          <a:bodyPr/>
          <a:lstStyle/>
          <a:p>
            <a:r>
              <a:rPr lang="en-US" b="1" dirty="0" smtClean="0"/>
              <a:t>1. Go </a:t>
            </a:r>
            <a:r>
              <a:rPr lang="en-US" b="1" dirty="0"/>
              <a:t>to class </a:t>
            </a:r>
            <a:r>
              <a:rPr lang="en-US" b="1" dirty="0" smtClean="0"/>
              <a:t>prepared</a:t>
            </a:r>
            <a:r>
              <a:rPr lang="en-US" b="1" dirty="0"/>
              <a:t/>
            </a:r>
            <a:br>
              <a:rPr lang="en-US" b="1" dirty="0"/>
            </a:br>
            <a:endParaRPr lang="en-US" b="1" dirty="0"/>
          </a:p>
        </p:txBody>
      </p:sp>
      <p:sp>
        <p:nvSpPr>
          <p:cNvPr id="3" name="Content Placeholder 2"/>
          <p:cNvSpPr>
            <a:spLocks noGrp="1"/>
          </p:cNvSpPr>
          <p:nvPr>
            <p:ph idx="1"/>
          </p:nvPr>
        </p:nvSpPr>
        <p:spPr>
          <a:xfrm>
            <a:off x="685800" y="1922140"/>
            <a:ext cx="10820400" cy="4429446"/>
          </a:xfrm>
        </p:spPr>
        <p:txBody>
          <a:bodyPr>
            <a:normAutofit/>
          </a:bodyPr>
          <a:lstStyle/>
          <a:p>
            <a:pPr marL="457200" indent="-457200">
              <a:buClr>
                <a:schemeClr val="accent2"/>
              </a:buClr>
              <a:buFont typeface="+mj-lt"/>
              <a:buAutoNum type="arabicParenR"/>
            </a:pPr>
            <a:r>
              <a:rPr lang="en-US" b="1" dirty="0" smtClean="0"/>
              <a:t>Use a 3 ring binder </a:t>
            </a:r>
          </a:p>
          <a:p>
            <a:pPr lvl="1">
              <a:buClr>
                <a:schemeClr val="accent2"/>
              </a:buClr>
            </a:pPr>
            <a:r>
              <a:rPr lang="en-US" dirty="0"/>
              <a:t>p</a:t>
            </a:r>
            <a:r>
              <a:rPr lang="en-US" dirty="0" smtClean="0"/>
              <a:t>ages </a:t>
            </a:r>
            <a:r>
              <a:rPr lang="en-US" dirty="0"/>
              <a:t>can be easily removed for </a:t>
            </a:r>
            <a:r>
              <a:rPr lang="en-US" dirty="0" smtClean="0"/>
              <a:t>reviewing</a:t>
            </a:r>
          </a:p>
          <a:p>
            <a:pPr lvl="1">
              <a:buClr>
                <a:schemeClr val="accent2"/>
              </a:buClr>
            </a:pPr>
            <a:r>
              <a:rPr lang="en-US" dirty="0"/>
              <a:t>h</a:t>
            </a:r>
            <a:r>
              <a:rPr lang="en-US" dirty="0" smtClean="0"/>
              <a:t>andouts </a:t>
            </a:r>
            <a:r>
              <a:rPr lang="en-US" dirty="0"/>
              <a:t>can be inserted into your notes for </a:t>
            </a:r>
            <a:r>
              <a:rPr lang="en-US" dirty="0" smtClean="0"/>
              <a:t>cross-referencing</a:t>
            </a:r>
          </a:p>
          <a:p>
            <a:pPr lvl="1">
              <a:buClr>
                <a:schemeClr val="accent2"/>
              </a:buClr>
            </a:pPr>
            <a:r>
              <a:rPr lang="en-US" dirty="0" smtClean="0"/>
              <a:t>out-of-class notes can be inserted </a:t>
            </a:r>
            <a:r>
              <a:rPr lang="en-US" dirty="0"/>
              <a:t>in the correct order </a:t>
            </a:r>
            <a:endParaRPr lang="en-US" dirty="0" smtClean="0"/>
          </a:p>
          <a:p>
            <a:pPr marL="457200" indent="-457200">
              <a:buClr>
                <a:schemeClr val="accent2"/>
              </a:buClr>
              <a:buFont typeface="+mj-lt"/>
              <a:buAutoNum type="arabicParenR"/>
            </a:pPr>
            <a:r>
              <a:rPr lang="en-US" b="1" dirty="0" smtClean="0"/>
              <a:t>Bring highlighters to class</a:t>
            </a:r>
            <a:r>
              <a:rPr lang="en-US" dirty="0" smtClean="0"/>
              <a:t> </a:t>
            </a:r>
          </a:p>
          <a:p>
            <a:pPr lvl="1">
              <a:buClr>
                <a:schemeClr val="accent2"/>
              </a:buClr>
            </a:pPr>
            <a:r>
              <a:rPr lang="en-US" dirty="0" smtClean="0"/>
              <a:t>Instructors </a:t>
            </a:r>
            <a:r>
              <a:rPr lang="en-US" dirty="0"/>
              <a:t>will frequently make comments like</a:t>
            </a:r>
            <a:r>
              <a:rPr lang="en-US" dirty="0" smtClean="0"/>
              <a:t>,</a:t>
            </a:r>
          </a:p>
          <a:p>
            <a:pPr marL="914400" lvl="2" indent="0">
              <a:buClr>
                <a:schemeClr val="accent2"/>
              </a:buClr>
              <a:buNone/>
            </a:pPr>
            <a:r>
              <a:rPr lang="en-US" dirty="0" smtClean="0"/>
              <a:t> </a:t>
            </a:r>
            <a:r>
              <a:rPr lang="en-US" dirty="0" smtClean="0">
                <a:solidFill>
                  <a:schemeClr val="accent2"/>
                </a:solidFill>
              </a:rPr>
              <a:t>“This </a:t>
            </a:r>
            <a:r>
              <a:rPr lang="en-US" dirty="0">
                <a:solidFill>
                  <a:schemeClr val="accent2"/>
                </a:solidFill>
              </a:rPr>
              <a:t>is an important concept.” </a:t>
            </a:r>
            <a:r>
              <a:rPr lang="en-US" dirty="0"/>
              <a:t>Or, </a:t>
            </a:r>
            <a:r>
              <a:rPr lang="en-US" dirty="0">
                <a:solidFill>
                  <a:schemeClr val="accent2"/>
                </a:solidFill>
              </a:rPr>
              <a:t>“Make sure you understand this.”</a:t>
            </a:r>
            <a:r>
              <a:rPr lang="en-US" dirty="0"/>
              <a:t> </a:t>
            </a:r>
            <a:endParaRPr lang="en-US" dirty="0" smtClean="0"/>
          </a:p>
          <a:p>
            <a:pPr lvl="1">
              <a:buClr>
                <a:schemeClr val="accent2"/>
              </a:buClr>
            </a:pPr>
            <a:r>
              <a:rPr lang="en-US" dirty="0" smtClean="0"/>
              <a:t>Highlighting </a:t>
            </a:r>
            <a:r>
              <a:rPr lang="en-US" dirty="0"/>
              <a:t>these notes will help remind you later that this is definitely something you need to </a:t>
            </a:r>
            <a:r>
              <a:rPr lang="en-US" dirty="0" smtClean="0"/>
              <a:t>know</a:t>
            </a:r>
            <a:endParaRPr lang="en-US" dirty="0"/>
          </a:p>
          <a:p>
            <a:pPr marL="457200" indent="-457200">
              <a:buClr>
                <a:schemeClr val="accent2"/>
              </a:buClr>
              <a:buFont typeface="+mj-lt"/>
              <a:buAutoNum type="arabicParenR"/>
            </a:pPr>
            <a:r>
              <a:rPr lang="en-US" b="1" dirty="0"/>
              <a:t>Read assigned material and previous class notes </a:t>
            </a:r>
            <a:r>
              <a:rPr lang="en-US" b="1" u="sng" dirty="0">
                <a:solidFill>
                  <a:schemeClr val="accent1"/>
                </a:solidFill>
              </a:rPr>
              <a:t>before </a:t>
            </a:r>
            <a:r>
              <a:rPr lang="en-US" b="1" u="sng" dirty="0" smtClean="0">
                <a:solidFill>
                  <a:schemeClr val="accent1"/>
                </a:solidFill>
              </a:rPr>
              <a:t>class</a:t>
            </a:r>
            <a:endParaRPr lang="en-US" b="1" dirty="0" smtClean="0"/>
          </a:p>
          <a:p>
            <a:pPr lvl="1">
              <a:buClr>
                <a:schemeClr val="accent2"/>
              </a:buClr>
            </a:pPr>
            <a:r>
              <a:rPr lang="en-US" dirty="0" smtClean="0"/>
              <a:t>Make </a:t>
            </a:r>
            <a:r>
              <a:rPr lang="en-US" dirty="0"/>
              <a:t>notations about material or concepts you don’t </a:t>
            </a:r>
            <a:r>
              <a:rPr lang="en-US" dirty="0" smtClean="0"/>
              <a:t>understand</a:t>
            </a:r>
          </a:p>
          <a:p>
            <a:pPr lvl="1">
              <a:buClr>
                <a:schemeClr val="accent2"/>
              </a:buClr>
            </a:pPr>
            <a:r>
              <a:rPr lang="en-US" dirty="0" smtClean="0"/>
              <a:t>Look </a:t>
            </a:r>
            <a:r>
              <a:rPr lang="en-US" dirty="0"/>
              <a:t>up vocabulary words that are unfamiliar to </a:t>
            </a:r>
            <a:r>
              <a:rPr lang="en-US" dirty="0" smtClean="0"/>
              <a:t>you</a:t>
            </a:r>
            <a:endParaRPr lang="en-US" dirty="0"/>
          </a:p>
        </p:txBody>
      </p:sp>
      <p:sp>
        <p:nvSpPr>
          <p:cNvPr id="4" name="Rectangle 3"/>
          <p:cNvSpPr/>
          <p:nvPr/>
        </p:nvSpPr>
        <p:spPr>
          <a:xfrm>
            <a:off x="9583068" y="6345504"/>
            <a:ext cx="2443298" cy="369332"/>
          </a:xfrm>
          <a:prstGeom prst="rect">
            <a:avLst/>
          </a:prstGeom>
        </p:spPr>
        <p:txBody>
          <a:bodyPr wrap="none">
            <a:spAutoFit/>
          </a:bodyPr>
          <a:lstStyle/>
          <a:p>
            <a:r>
              <a:rPr lang="en-US" dirty="0" smtClean="0"/>
              <a:t>(Dietsche</a:t>
            </a:r>
            <a:r>
              <a:rPr lang="en-US" dirty="0"/>
              <a:t>, </a:t>
            </a:r>
            <a:r>
              <a:rPr lang="en-US" dirty="0" err="1" smtClean="0"/>
              <a:t>Vivinette</a:t>
            </a:r>
            <a:r>
              <a:rPr lang="en-US" dirty="0" smtClean="0"/>
              <a:t>)</a:t>
            </a:r>
            <a:endParaRPr lang="en-US" dirty="0"/>
          </a:p>
        </p:txBody>
      </p:sp>
    </p:spTree>
    <p:extLst>
      <p:ext uri="{BB962C8B-B14F-4D97-AF65-F5344CB8AC3E}">
        <p14:creationId xmlns:p14="http://schemas.microsoft.com/office/powerpoint/2010/main" val="753641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1000"/>
                                        <p:tgtEl>
                                          <p:spTgt spid="3">
                                            <p:txEl>
                                              <p:pRg st="5" end="5"/>
                                            </p:txEl>
                                          </p:spTgt>
                                        </p:tgtEl>
                                      </p:cBhvr>
                                    </p:animEffect>
                                    <p:anim calcmode="lin" valueType="num">
                                      <p:cBhvr>
                                        <p:cTn id="1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1000"/>
                                        <p:tgtEl>
                                          <p:spTgt spid="3">
                                            <p:txEl>
                                              <p:pRg st="6" end="6"/>
                                            </p:txEl>
                                          </p:spTgt>
                                        </p:tgtEl>
                                      </p:cBhvr>
                                    </p:animEffect>
                                    <p:anim calcmode="lin" valueType="num">
                                      <p:cBhvr>
                                        <p:cTn id="2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2073" y="431864"/>
            <a:ext cx="8610600" cy="1293028"/>
          </a:xfrm>
        </p:spPr>
        <p:txBody>
          <a:bodyPr>
            <a:normAutofit fontScale="90000"/>
          </a:bodyPr>
          <a:lstStyle/>
          <a:p>
            <a:r>
              <a:rPr lang="en-US" b="1" dirty="0" smtClean="0"/>
              <a:t>2. improve </a:t>
            </a:r>
            <a:r>
              <a:rPr lang="en-US" b="1" dirty="0"/>
              <a:t>your listening </a:t>
            </a:r>
            <a:r>
              <a:rPr lang="en-US" b="1" dirty="0" smtClean="0"/>
              <a:t>skills</a:t>
            </a:r>
            <a:r>
              <a:rPr lang="en-US" b="1" dirty="0"/>
              <a:t/>
            </a:r>
            <a:br>
              <a:rPr lang="en-US" b="1" dirty="0"/>
            </a:br>
            <a:endParaRPr lang="en-US" b="1" dirty="0"/>
          </a:p>
        </p:txBody>
      </p:sp>
      <p:sp>
        <p:nvSpPr>
          <p:cNvPr id="3" name="Content Placeholder 2"/>
          <p:cNvSpPr>
            <a:spLocks noGrp="1"/>
          </p:cNvSpPr>
          <p:nvPr>
            <p:ph idx="1"/>
          </p:nvPr>
        </p:nvSpPr>
        <p:spPr>
          <a:xfrm>
            <a:off x="685800" y="1459346"/>
            <a:ext cx="10820400" cy="4759340"/>
          </a:xfrm>
        </p:spPr>
        <p:txBody>
          <a:bodyPr>
            <a:normAutofit/>
          </a:bodyPr>
          <a:lstStyle/>
          <a:p>
            <a:pPr>
              <a:buClr>
                <a:schemeClr val="accent2"/>
              </a:buClr>
            </a:pPr>
            <a:endParaRPr lang="en-US" dirty="0" smtClean="0"/>
          </a:p>
          <a:p>
            <a:pPr marL="914400" lvl="2" indent="0">
              <a:buClr>
                <a:schemeClr val="accent2"/>
              </a:buClr>
              <a:buNone/>
            </a:pPr>
            <a:endParaRPr lang="en-US" dirty="0"/>
          </a:p>
          <a:p>
            <a:pPr marL="457200" indent="-457200">
              <a:buClr>
                <a:schemeClr val="accent2"/>
              </a:buClr>
              <a:buFont typeface="+mj-lt"/>
              <a:buAutoNum type="arabicParenR"/>
            </a:pPr>
            <a:r>
              <a:rPr lang="en-US" b="1" dirty="0"/>
              <a:t>Make a conscious effort to pay </a:t>
            </a:r>
            <a:r>
              <a:rPr lang="en-US" b="1" dirty="0" smtClean="0"/>
              <a:t>attention</a:t>
            </a:r>
            <a:endParaRPr lang="en-US" dirty="0" smtClean="0"/>
          </a:p>
          <a:p>
            <a:pPr lvl="1">
              <a:buClr>
                <a:schemeClr val="accent2"/>
              </a:buClr>
            </a:pPr>
            <a:r>
              <a:rPr lang="en-US" dirty="0" smtClean="0"/>
              <a:t>Concentrate </a:t>
            </a:r>
            <a:r>
              <a:rPr lang="en-US" dirty="0"/>
              <a:t>on </a:t>
            </a:r>
            <a:r>
              <a:rPr lang="en-US" dirty="0" smtClean="0"/>
              <a:t>concentrating</a:t>
            </a:r>
            <a:endParaRPr lang="en-US" dirty="0"/>
          </a:p>
          <a:p>
            <a:pPr lvl="1">
              <a:buClr>
                <a:schemeClr val="accent2"/>
              </a:buClr>
            </a:pPr>
            <a:r>
              <a:rPr lang="en-US" dirty="0" smtClean="0"/>
              <a:t>Be attentive </a:t>
            </a:r>
          </a:p>
          <a:p>
            <a:pPr marL="457200" indent="-457200">
              <a:buClr>
                <a:schemeClr val="accent2"/>
              </a:buClr>
              <a:buFont typeface="+mj-lt"/>
              <a:buAutoNum type="arabicParenR"/>
            </a:pPr>
            <a:r>
              <a:rPr lang="en-US" b="1" dirty="0" smtClean="0"/>
              <a:t>Adapt </a:t>
            </a:r>
            <a:r>
              <a:rPr lang="en-US" b="1" dirty="0"/>
              <a:t>to whatever direction a lecture takes</a:t>
            </a:r>
            <a:r>
              <a:rPr lang="en-US" b="1" dirty="0" smtClean="0"/>
              <a:t>.</a:t>
            </a:r>
          </a:p>
          <a:p>
            <a:pPr lvl="1">
              <a:buClr>
                <a:schemeClr val="accent2"/>
              </a:buClr>
            </a:pPr>
            <a:r>
              <a:rPr lang="en-US" b="1" dirty="0" smtClean="0">
                <a:solidFill>
                  <a:schemeClr val="accent1"/>
                </a:solidFill>
              </a:rPr>
              <a:t>Don’t Zone out </a:t>
            </a:r>
            <a:r>
              <a:rPr lang="en-US" dirty="0" smtClean="0"/>
              <a:t>when the lecture goes on a tangent. Before </a:t>
            </a:r>
            <a:r>
              <a:rPr lang="en-US" dirty="0"/>
              <a:t>you know it, the lecture got back on track five minutes ago, and you missed crucial information that should have been noted</a:t>
            </a:r>
            <a:r>
              <a:rPr lang="en-US" dirty="0" smtClean="0"/>
              <a:t>. (see #1)</a:t>
            </a:r>
            <a:endParaRPr lang="en-US" dirty="0"/>
          </a:p>
        </p:txBody>
      </p:sp>
      <p:sp>
        <p:nvSpPr>
          <p:cNvPr id="4" name="Rectangle 3"/>
          <p:cNvSpPr/>
          <p:nvPr/>
        </p:nvSpPr>
        <p:spPr>
          <a:xfrm>
            <a:off x="9505431" y="6323964"/>
            <a:ext cx="2443298" cy="369332"/>
          </a:xfrm>
          <a:prstGeom prst="rect">
            <a:avLst/>
          </a:prstGeom>
        </p:spPr>
        <p:txBody>
          <a:bodyPr wrap="none">
            <a:spAutoFit/>
          </a:bodyPr>
          <a:lstStyle/>
          <a:p>
            <a:r>
              <a:rPr lang="en-US" dirty="0" smtClean="0"/>
              <a:t>(Dietsche</a:t>
            </a:r>
            <a:r>
              <a:rPr lang="en-US" dirty="0"/>
              <a:t>, </a:t>
            </a:r>
            <a:r>
              <a:rPr lang="en-US" dirty="0" err="1" smtClean="0"/>
              <a:t>Vivinette</a:t>
            </a:r>
            <a:r>
              <a:rPr lang="en-US" dirty="0" smtClean="0"/>
              <a:t>)</a:t>
            </a:r>
            <a:endParaRPr lang="en-US" dirty="0"/>
          </a:p>
        </p:txBody>
      </p:sp>
    </p:spTree>
    <p:extLst>
      <p:ext uri="{BB962C8B-B14F-4D97-AF65-F5344CB8AC3E}">
        <p14:creationId xmlns:p14="http://schemas.microsoft.com/office/powerpoint/2010/main" val="3698218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2091" y="665050"/>
            <a:ext cx="8610600" cy="1293028"/>
          </a:xfrm>
        </p:spPr>
        <p:txBody>
          <a:bodyPr>
            <a:normAutofit fontScale="90000"/>
          </a:bodyPr>
          <a:lstStyle/>
          <a:p>
            <a:r>
              <a:rPr lang="en-US" b="1" dirty="0" smtClean="0"/>
              <a:t>3. develop </a:t>
            </a:r>
            <a:r>
              <a:rPr lang="en-US" b="1" dirty="0"/>
              <a:t>a notetaking method that works for </a:t>
            </a:r>
            <a:r>
              <a:rPr lang="en-US" b="1" dirty="0" smtClean="0"/>
              <a:t>you</a:t>
            </a:r>
            <a:r>
              <a:rPr lang="en-US" b="1" dirty="0"/>
              <a:t/>
            </a:r>
            <a:br>
              <a:rPr lang="en-US" b="1" dirty="0"/>
            </a:br>
            <a:endParaRPr lang="en-US" b="1" dirty="0"/>
          </a:p>
        </p:txBody>
      </p:sp>
      <p:sp>
        <p:nvSpPr>
          <p:cNvPr id="3" name="Content Placeholder 2"/>
          <p:cNvSpPr>
            <a:spLocks noGrp="1"/>
          </p:cNvSpPr>
          <p:nvPr>
            <p:ph idx="1"/>
          </p:nvPr>
        </p:nvSpPr>
        <p:spPr>
          <a:xfrm>
            <a:off x="685800" y="1311564"/>
            <a:ext cx="10820400" cy="5190836"/>
          </a:xfrm>
        </p:spPr>
        <p:txBody>
          <a:bodyPr>
            <a:normAutofit/>
          </a:bodyPr>
          <a:lstStyle/>
          <a:p>
            <a:pPr marL="0" indent="0">
              <a:buNone/>
            </a:pPr>
            <a:endParaRPr lang="en-US" dirty="0"/>
          </a:p>
          <a:p>
            <a:pPr marL="457200" indent="-457200">
              <a:buClr>
                <a:schemeClr val="accent2"/>
              </a:buClr>
              <a:buFont typeface="+mj-lt"/>
              <a:buAutoNum type="arabicParenR"/>
            </a:pPr>
            <a:r>
              <a:rPr lang="en-US" b="1" dirty="0" smtClean="0"/>
              <a:t>Start </a:t>
            </a:r>
            <a:r>
              <a:rPr lang="en-US" b="1" dirty="0"/>
              <a:t>each new lecture on a new </a:t>
            </a:r>
            <a:r>
              <a:rPr lang="en-US" b="1" dirty="0" smtClean="0"/>
              <a:t>page</a:t>
            </a:r>
          </a:p>
          <a:p>
            <a:pPr lvl="1">
              <a:buClr>
                <a:schemeClr val="accent2"/>
              </a:buClr>
            </a:pPr>
            <a:r>
              <a:rPr lang="en-US" dirty="0" smtClean="0"/>
              <a:t>Date </a:t>
            </a:r>
            <a:r>
              <a:rPr lang="en-US" dirty="0"/>
              <a:t>and number each </a:t>
            </a:r>
            <a:r>
              <a:rPr lang="en-US" dirty="0" smtClean="0"/>
              <a:t>page</a:t>
            </a:r>
          </a:p>
          <a:p>
            <a:pPr lvl="1">
              <a:buClr>
                <a:schemeClr val="accent2"/>
              </a:buClr>
            </a:pPr>
            <a:r>
              <a:rPr lang="en-US" dirty="0" smtClean="0"/>
              <a:t>Write </a:t>
            </a:r>
            <a:r>
              <a:rPr lang="en-US" dirty="0"/>
              <a:t>on one side of the paper only. </a:t>
            </a:r>
            <a:r>
              <a:rPr lang="en-US" dirty="0" smtClean="0"/>
              <a:t>(You </a:t>
            </a:r>
            <a:r>
              <a:rPr lang="en-US" dirty="0"/>
              <a:t>can set them out side-by-side for easier reviewing when studying for an exam</a:t>
            </a:r>
            <a:r>
              <a:rPr lang="en-US" dirty="0" smtClean="0"/>
              <a:t>.)</a:t>
            </a:r>
            <a:endParaRPr lang="en-US" dirty="0"/>
          </a:p>
          <a:p>
            <a:pPr marL="457200" indent="-457200">
              <a:buClr>
                <a:schemeClr val="accent2"/>
              </a:buClr>
              <a:buFont typeface="+mj-lt"/>
              <a:buAutoNum type="arabicParenR"/>
            </a:pPr>
            <a:r>
              <a:rPr lang="en-US" b="1" dirty="0"/>
              <a:t>Leave blank </a:t>
            </a:r>
            <a:r>
              <a:rPr lang="en-US" b="1" dirty="0" smtClean="0"/>
              <a:t>spaces</a:t>
            </a:r>
            <a:endParaRPr lang="en-US" dirty="0"/>
          </a:p>
          <a:p>
            <a:pPr lvl="1">
              <a:buClr>
                <a:schemeClr val="accent2"/>
              </a:buClr>
            </a:pPr>
            <a:r>
              <a:rPr lang="en-US" dirty="0" smtClean="0"/>
              <a:t>This </a:t>
            </a:r>
            <a:r>
              <a:rPr lang="en-US" dirty="0"/>
              <a:t>allows you to add comments or note questions later.</a:t>
            </a:r>
          </a:p>
          <a:p>
            <a:pPr marL="457200" indent="-457200">
              <a:buClr>
                <a:schemeClr val="accent2"/>
              </a:buClr>
              <a:buFont typeface="+mj-lt"/>
              <a:buAutoNum type="arabicParenR"/>
            </a:pPr>
            <a:r>
              <a:rPr lang="en-US" b="1" dirty="0" smtClean="0"/>
              <a:t>Make your notes as brief as possible</a:t>
            </a:r>
          </a:p>
          <a:p>
            <a:pPr lvl="1">
              <a:buClr>
                <a:schemeClr val="accent2"/>
              </a:buClr>
            </a:pPr>
            <a:r>
              <a:rPr lang="en-US" dirty="0" smtClean="0">
                <a:solidFill>
                  <a:schemeClr val="accent1"/>
                </a:solidFill>
              </a:rPr>
              <a:t>“</a:t>
            </a:r>
            <a:r>
              <a:rPr lang="en-US" dirty="0">
                <a:solidFill>
                  <a:schemeClr val="accent1"/>
                </a:solidFill>
              </a:rPr>
              <a:t>Never use a sentence when you can use a phrase, or a phrase when you can use a word” (Berkeley</a:t>
            </a:r>
            <a:r>
              <a:rPr lang="en-US" dirty="0" smtClean="0">
                <a:solidFill>
                  <a:schemeClr val="accent1"/>
                </a:solidFill>
              </a:rPr>
              <a:t>).</a:t>
            </a:r>
          </a:p>
          <a:p>
            <a:pPr marL="457200" indent="-457200">
              <a:buClr>
                <a:schemeClr val="accent2"/>
              </a:buClr>
              <a:buFont typeface="+mj-lt"/>
              <a:buAutoNum type="arabicParenR"/>
            </a:pPr>
            <a:r>
              <a:rPr lang="en-US" b="1" dirty="0" smtClean="0"/>
              <a:t>Develop </a:t>
            </a:r>
            <a:r>
              <a:rPr lang="en-US" b="1" dirty="0"/>
              <a:t>a system of abbreviations and symbols you can use wherever </a:t>
            </a:r>
            <a:r>
              <a:rPr lang="en-US" b="1" dirty="0" smtClean="0"/>
              <a:t>possible</a:t>
            </a:r>
            <a:r>
              <a:rPr lang="en-US" dirty="0" smtClean="0"/>
              <a:t> (see example)</a:t>
            </a:r>
            <a:endParaRPr lang="en-US" dirty="0"/>
          </a:p>
          <a:p>
            <a:pPr marL="457200" indent="-457200">
              <a:buClr>
                <a:schemeClr val="accent2"/>
              </a:buClr>
              <a:buFont typeface="+mj-lt"/>
              <a:buAutoNum type="arabicParenR"/>
            </a:pPr>
            <a:r>
              <a:rPr lang="en-US" b="1" dirty="0"/>
              <a:t>Note all unfamiliar vocabulary or concepts you don’t </a:t>
            </a:r>
            <a:r>
              <a:rPr lang="en-US" b="1" dirty="0" smtClean="0"/>
              <a:t>understand</a:t>
            </a:r>
            <a:endParaRPr lang="en-US" dirty="0" smtClean="0"/>
          </a:p>
          <a:p>
            <a:pPr lvl="1">
              <a:buClr>
                <a:schemeClr val="accent2"/>
              </a:buClr>
            </a:pPr>
            <a:r>
              <a:rPr lang="en-US" dirty="0" smtClean="0"/>
              <a:t>You can create a vocabulary or concept list </a:t>
            </a:r>
            <a:r>
              <a:rPr lang="en-US" dirty="0"/>
              <a:t>	</a:t>
            </a:r>
            <a:endParaRPr lang="en-US" dirty="0" smtClean="0"/>
          </a:p>
          <a:p>
            <a:pPr marL="914400" lvl="1" indent="-457200">
              <a:buClr>
                <a:schemeClr val="accent2"/>
              </a:buClr>
              <a:buFont typeface="+mj-lt"/>
              <a:buAutoNum type="arabicParenR"/>
            </a:pPr>
            <a:endParaRPr lang="en-US" dirty="0"/>
          </a:p>
        </p:txBody>
      </p:sp>
      <p:sp>
        <p:nvSpPr>
          <p:cNvPr id="4" name="Rectangle 3"/>
          <p:cNvSpPr/>
          <p:nvPr/>
        </p:nvSpPr>
        <p:spPr>
          <a:xfrm>
            <a:off x="9619393" y="6317734"/>
            <a:ext cx="2443298" cy="369332"/>
          </a:xfrm>
          <a:prstGeom prst="rect">
            <a:avLst/>
          </a:prstGeom>
        </p:spPr>
        <p:txBody>
          <a:bodyPr wrap="none">
            <a:spAutoFit/>
          </a:bodyPr>
          <a:lstStyle/>
          <a:p>
            <a:r>
              <a:rPr lang="en-US" dirty="0" smtClean="0"/>
              <a:t>(Dietsche</a:t>
            </a:r>
            <a:r>
              <a:rPr lang="en-US" dirty="0"/>
              <a:t>, </a:t>
            </a:r>
            <a:r>
              <a:rPr lang="en-US" dirty="0" err="1" smtClean="0"/>
              <a:t>Vivinette</a:t>
            </a:r>
            <a:r>
              <a:rPr lang="en-US" dirty="0" smtClean="0"/>
              <a:t>)</a:t>
            </a:r>
            <a:endParaRPr lang="en-US" dirty="0"/>
          </a:p>
        </p:txBody>
      </p:sp>
    </p:spTree>
    <p:extLst>
      <p:ext uri="{BB962C8B-B14F-4D97-AF65-F5344CB8AC3E}">
        <p14:creationId xmlns:p14="http://schemas.microsoft.com/office/powerpoint/2010/main" val="823329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1000"/>
                                        <p:tgtEl>
                                          <p:spTgt spid="3">
                                            <p:txEl>
                                              <p:pRg st="7" end="7"/>
                                            </p:txEl>
                                          </p:spTgt>
                                        </p:tgtEl>
                                      </p:cBhvr>
                                    </p:animEffect>
                                    <p:anim calcmode="lin" valueType="num">
                                      <p:cBhvr>
                                        <p:cTn id="2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1000"/>
                                        <p:tgtEl>
                                          <p:spTgt spid="3">
                                            <p:txEl>
                                              <p:pRg st="8" end="8"/>
                                            </p:txEl>
                                          </p:spTgt>
                                        </p:tgtEl>
                                      </p:cBhvr>
                                    </p:animEffect>
                                    <p:anim calcmode="lin" valueType="num">
                                      <p:cBhvr>
                                        <p:cTn id="3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1000"/>
                                        <p:tgtEl>
                                          <p:spTgt spid="3">
                                            <p:txEl>
                                              <p:pRg st="9" end="9"/>
                                            </p:txEl>
                                          </p:spTgt>
                                        </p:tgtEl>
                                      </p:cBhvr>
                                    </p:animEffect>
                                    <p:anim calcmode="lin" valueType="num">
                                      <p:cBhvr>
                                        <p:cTn id="4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1000"/>
                                        <p:tgtEl>
                                          <p:spTgt spid="3">
                                            <p:txEl>
                                              <p:pRg st="10" end="10"/>
                                            </p:txEl>
                                          </p:spTgt>
                                        </p:tgtEl>
                                      </p:cBhvr>
                                    </p:animEffect>
                                    <p:anim calcmode="lin" valueType="num">
                                      <p:cBhvr>
                                        <p:cTn id="4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9284" y="496954"/>
            <a:ext cx="8610600" cy="1293028"/>
          </a:xfrm>
        </p:spPr>
        <p:txBody>
          <a:bodyPr>
            <a:normAutofit fontScale="90000"/>
          </a:bodyPr>
          <a:lstStyle/>
          <a:p>
            <a:r>
              <a:rPr lang="en-US" b="1" dirty="0"/>
              <a:t>4. Pay close attention to </a:t>
            </a:r>
            <a:r>
              <a:rPr lang="en-US" b="1" dirty="0" smtClean="0"/>
              <a:t>content</a:t>
            </a:r>
            <a:r>
              <a:rPr lang="en-US" b="1" dirty="0"/>
              <a:t/>
            </a:r>
            <a:br>
              <a:rPr lang="en-US" b="1" dirty="0"/>
            </a:br>
            <a:endParaRPr lang="en-US" b="1" dirty="0"/>
          </a:p>
        </p:txBody>
      </p:sp>
      <p:sp>
        <p:nvSpPr>
          <p:cNvPr id="3" name="Content Placeholder 2"/>
          <p:cNvSpPr>
            <a:spLocks noGrp="1"/>
          </p:cNvSpPr>
          <p:nvPr>
            <p:ph idx="1"/>
          </p:nvPr>
        </p:nvSpPr>
        <p:spPr>
          <a:xfrm>
            <a:off x="608161" y="1304680"/>
            <a:ext cx="11171061" cy="5389418"/>
          </a:xfrm>
        </p:spPr>
        <p:txBody>
          <a:bodyPr>
            <a:normAutofit/>
          </a:bodyPr>
          <a:lstStyle/>
          <a:p>
            <a:pPr marL="0" indent="0" algn="ctr">
              <a:buClr>
                <a:schemeClr val="accent2"/>
              </a:buClr>
              <a:buNone/>
            </a:pPr>
            <a:r>
              <a:rPr lang="en-US" i="1" dirty="0" smtClean="0"/>
              <a:t>Knowing </a:t>
            </a:r>
            <a:r>
              <a:rPr lang="en-US" i="1" dirty="0"/>
              <a:t>what and how much to write down is sometimes difficult. Rely on some of the following tips for what to include in your notes.</a:t>
            </a:r>
          </a:p>
          <a:p>
            <a:pPr marL="0" indent="0">
              <a:buClr>
                <a:schemeClr val="accent2"/>
              </a:buClr>
              <a:buNone/>
            </a:pPr>
            <a:r>
              <a:rPr lang="en-US" dirty="0" smtClean="0"/>
              <a:t>Include:</a:t>
            </a:r>
          </a:p>
          <a:p>
            <a:pPr marL="457200" indent="-457200">
              <a:buClr>
                <a:schemeClr val="accent2"/>
              </a:buClr>
              <a:buFont typeface="+mj-lt"/>
              <a:buAutoNum type="arabicParenR"/>
            </a:pPr>
            <a:r>
              <a:rPr lang="en-US" b="1" dirty="0" smtClean="0"/>
              <a:t>Details</a:t>
            </a:r>
            <a:r>
              <a:rPr lang="en-US" b="1" dirty="0"/>
              <a:t>, facts, or explanations </a:t>
            </a:r>
            <a:endParaRPr lang="en-US" b="1" dirty="0" smtClean="0"/>
          </a:p>
          <a:p>
            <a:pPr lvl="1">
              <a:buClr>
                <a:schemeClr val="accent2"/>
              </a:buClr>
            </a:pPr>
            <a:r>
              <a:rPr lang="en-US" dirty="0" smtClean="0"/>
              <a:t>If they </a:t>
            </a:r>
            <a:r>
              <a:rPr lang="en-US" dirty="0"/>
              <a:t>expand or explain the main points that are </a:t>
            </a:r>
            <a:r>
              <a:rPr lang="en-US" dirty="0" smtClean="0"/>
              <a:t>mentioned write them down!</a:t>
            </a:r>
          </a:p>
          <a:p>
            <a:pPr lvl="1">
              <a:buClr>
                <a:schemeClr val="accent2"/>
              </a:buClr>
            </a:pPr>
            <a:r>
              <a:rPr lang="en-US" dirty="0" smtClean="0"/>
              <a:t>Don’t </a:t>
            </a:r>
            <a:r>
              <a:rPr lang="en-US" dirty="0"/>
              <a:t>forget </a:t>
            </a:r>
            <a:r>
              <a:rPr lang="en-US" dirty="0" smtClean="0"/>
              <a:t>to add in examples</a:t>
            </a:r>
            <a:endParaRPr lang="en-US" dirty="0"/>
          </a:p>
          <a:p>
            <a:pPr marL="457200" indent="-457200">
              <a:buClr>
                <a:schemeClr val="accent2"/>
              </a:buClr>
              <a:buFont typeface="+mj-lt"/>
              <a:buAutoNum type="arabicParenR"/>
            </a:pPr>
            <a:r>
              <a:rPr lang="en-US" b="1" dirty="0"/>
              <a:t>Definitions, word for </a:t>
            </a:r>
            <a:r>
              <a:rPr lang="en-US" b="1" dirty="0" smtClean="0"/>
              <a:t>word</a:t>
            </a:r>
            <a:endParaRPr lang="en-US" dirty="0" smtClean="0"/>
          </a:p>
          <a:p>
            <a:pPr lvl="1">
              <a:buClr>
                <a:schemeClr val="accent2"/>
              </a:buClr>
            </a:pPr>
            <a:r>
              <a:rPr lang="en-US" dirty="0" smtClean="0"/>
              <a:t>Including definitions will help you remember key terms </a:t>
            </a:r>
            <a:endParaRPr lang="en-US" dirty="0"/>
          </a:p>
          <a:p>
            <a:pPr marL="457200" indent="-457200">
              <a:buClr>
                <a:schemeClr val="accent2"/>
              </a:buClr>
              <a:buFont typeface="+mj-lt"/>
              <a:buAutoNum type="arabicParenR"/>
            </a:pPr>
            <a:r>
              <a:rPr lang="en-US" b="1" dirty="0" smtClean="0"/>
              <a:t>Lists</a:t>
            </a:r>
          </a:p>
          <a:p>
            <a:pPr lvl="1">
              <a:buClr>
                <a:schemeClr val="accent2"/>
              </a:buClr>
            </a:pPr>
            <a:r>
              <a:rPr lang="en-US" dirty="0" smtClean="0"/>
              <a:t>For example: Five great lakes are </a:t>
            </a:r>
            <a:r>
              <a:rPr lang="it-IT" dirty="0"/>
              <a:t>Superior, Huron, Michigan, Ontario and Erie</a:t>
            </a:r>
            <a:endParaRPr lang="en-US" dirty="0" smtClean="0"/>
          </a:p>
          <a:p>
            <a:pPr marL="457200" indent="-457200">
              <a:buClr>
                <a:schemeClr val="accent2"/>
              </a:buClr>
              <a:buFont typeface="+mj-lt"/>
              <a:buAutoNum type="arabicParenR"/>
            </a:pPr>
            <a:r>
              <a:rPr lang="en-US" b="1" dirty="0" smtClean="0"/>
              <a:t>Material </a:t>
            </a:r>
            <a:r>
              <a:rPr lang="en-US" b="1" dirty="0"/>
              <a:t>written on the </a:t>
            </a:r>
            <a:r>
              <a:rPr lang="en-US" b="1" dirty="0" smtClean="0"/>
              <a:t>chalkboard or dry erase board</a:t>
            </a:r>
          </a:p>
          <a:p>
            <a:pPr lvl="1">
              <a:buClr>
                <a:schemeClr val="accent2"/>
              </a:buClr>
            </a:pPr>
            <a:r>
              <a:rPr lang="en-US" dirty="0" smtClean="0"/>
              <a:t>include drawings </a:t>
            </a:r>
            <a:r>
              <a:rPr lang="en-US" dirty="0"/>
              <a:t>or </a:t>
            </a:r>
            <a:r>
              <a:rPr lang="en-US" dirty="0" smtClean="0"/>
              <a:t>charts</a:t>
            </a:r>
            <a:endParaRPr lang="en-US" dirty="0"/>
          </a:p>
          <a:p>
            <a:pPr marL="457200" indent="-457200">
              <a:buClr>
                <a:schemeClr val="accent2"/>
              </a:buClr>
              <a:buFont typeface="+mj-lt"/>
              <a:buAutoNum type="arabicParenR"/>
            </a:pPr>
            <a:r>
              <a:rPr lang="en-US" b="1" dirty="0"/>
              <a:t>Information that is repeated or spelled </a:t>
            </a:r>
            <a:r>
              <a:rPr lang="en-US" b="1" dirty="0" smtClean="0"/>
              <a:t>out </a:t>
            </a:r>
          </a:p>
          <a:p>
            <a:pPr lvl="1">
              <a:buClr>
                <a:schemeClr val="accent2"/>
              </a:buClr>
            </a:pPr>
            <a:r>
              <a:rPr lang="en-US" dirty="0" smtClean="0"/>
              <a:t>If the teacher is repeating a term or a subject write it down, it may end up on a test </a:t>
            </a:r>
            <a:endParaRPr lang="en-US" dirty="0"/>
          </a:p>
        </p:txBody>
      </p:sp>
      <p:sp>
        <p:nvSpPr>
          <p:cNvPr id="4" name="Rectangle 3"/>
          <p:cNvSpPr/>
          <p:nvPr/>
        </p:nvSpPr>
        <p:spPr>
          <a:xfrm rot="10800000" flipV="1">
            <a:off x="10280737" y="6570987"/>
            <a:ext cx="1673816" cy="246221"/>
          </a:xfrm>
          <a:prstGeom prst="rect">
            <a:avLst/>
          </a:prstGeom>
        </p:spPr>
        <p:txBody>
          <a:bodyPr wrap="square">
            <a:spAutoFit/>
          </a:bodyPr>
          <a:lstStyle/>
          <a:p>
            <a:r>
              <a:rPr lang="en-US" sz="1000" dirty="0" smtClean="0"/>
              <a:t>(Dietsche</a:t>
            </a:r>
            <a:r>
              <a:rPr lang="en-US" sz="1000" dirty="0"/>
              <a:t>, </a:t>
            </a:r>
            <a:r>
              <a:rPr lang="en-US" sz="1000" dirty="0" err="1" smtClean="0"/>
              <a:t>Vivinette</a:t>
            </a:r>
            <a:r>
              <a:rPr lang="en-US" sz="1000" dirty="0" smtClean="0"/>
              <a:t>)</a:t>
            </a:r>
            <a:endParaRPr lang="en-US" sz="1000" dirty="0"/>
          </a:p>
        </p:txBody>
      </p:sp>
    </p:spTree>
    <p:extLst>
      <p:ext uri="{BB962C8B-B14F-4D97-AF65-F5344CB8AC3E}">
        <p14:creationId xmlns:p14="http://schemas.microsoft.com/office/powerpoint/2010/main" val="340078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anim calcmode="lin" valueType="num">
                                      <p:cBhvr>
                                        <p:cTn id="2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1000"/>
                                        <p:tgtEl>
                                          <p:spTgt spid="3">
                                            <p:txEl>
                                              <p:pRg st="8" end="8"/>
                                            </p:txEl>
                                          </p:spTgt>
                                        </p:tgtEl>
                                      </p:cBhvr>
                                    </p:animEffect>
                                    <p:anim calcmode="lin" valueType="num">
                                      <p:cBhvr>
                                        <p:cTn id="2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1000"/>
                                        <p:tgtEl>
                                          <p:spTgt spid="3">
                                            <p:txEl>
                                              <p:pRg st="10" end="10"/>
                                            </p:txEl>
                                          </p:spTgt>
                                        </p:tgtEl>
                                      </p:cBhvr>
                                    </p:animEffect>
                                    <p:anim calcmode="lin" valueType="num">
                                      <p:cBhvr>
                                        <p:cTn id="3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fade">
                                      <p:cBhvr>
                                        <p:cTn id="40" dur="1000"/>
                                        <p:tgtEl>
                                          <p:spTgt spid="3">
                                            <p:txEl>
                                              <p:pRg st="12" end="12"/>
                                            </p:txEl>
                                          </p:spTgt>
                                        </p:tgtEl>
                                      </p:cBhvr>
                                    </p:animEffect>
                                    <p:anim calcmode="lin" valueType="num">
                                      <p:cBhvr>
                                        <p:cTn id="41"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5. Review and edit your notes</a:t>
            </a:r>
            <a:r>
              <a:rPr lang="en-US" dirty="0"/>
              <a:t>.</a:t>
            </a:r>
            <a:br>
              <a:rPr lang="en-US" dirty="0"/>
            </a:br>
            <a:endParaRPr lang="en-US" dirty="0"/>
          </a:p>
        </p:txBody>
      </p:sp>
      <p:sp>
        <p:nvSpPr>
          <p:cNvPr id="3" name="Content Placeholder 2"/>
          <p:cNvSpPr>
            <a:spLocks noGrp="1"/>
          </p:cNvSpPr>
          <p:nvPr>
            <p:ph idx="1"/>
          </p:nvPr>
        </p:nvSpPr>
        <p:spPr>
          <a:xfrm>
            <a:off x="685800" y="1857451"/>
            <a:ext cx="10820400" cy="4611558"/>
          </a:xfrm>
        </p:spPr>
        <p:txBody>
          <a:bodyPr>
            <a:normAutofit/>
          </a:bodyPr>
          <a:lstStyle/>
          <a:p>
            <a:pPr marL="457200" indent="-457200">
              <a:buClr>
                <a:schemeClr val="accent2"/>
              </a:buClr>
              <a:buFont typeface="+mj-lt"/>
              <a:buAutoNum type="arabicPeriod"/>
            </a:pPr>
            <a:r>
              <a:rPr lang="en-US" b="1" dirty="0" smtClean="0"/>
              <a:t>It </a:t>
            </a:r>
            <a:r>
              <a:rPr lang="en-US" b="1" dirty="0"/>
              <a:t>is extremely important to review your notes within 24 </a:t>
            </a:r>
            <a:r>
              <a:rPr lang="en-US" b="1" dirty="0" smtClean="0"/>
              <a:t>hours</a:t>
            </a:r>
            <a:endParaRPr lang="en-US" b="1" dirty="0"/>
          </a:p>
          <a:p>
            <a:pPr lvl="1">
              <a:buClr>
                <a:schemeClr val="accent2"/>
              </a:buClr>
            </a:pPr>
            <a:r>
              <a:rPr lang="en-US" dirty="0"/>
              <a:t>Edit for words and phrases that are illegible or don’t make </a:t>
            </a:r>
            <a:r>
              <a:rPr lang="en-US" dirty="0" smtClean="0"/>
              <a:t>sense </a:t>
            </a:r>
          </a:p>
          <a:p>
            <a:pPr lvl="1">
              <a:buClr>
                <a:schemeClr val="accent2"/>
              </a:buClr>
            </a:pPr>
            <a:r>
              <a:rPr lang="en-US" dirty="0" smtClean="0"/>
              <a:t>Write </a:t>
            </a:r>
            <a:r>
              <a:rPr lang="en-US" dirty="0"/>
              <a:t>out abbreviated words that might be unclear </a:t>
            </a:r>
            <a:r>
              <a:rPr lang="en-US" dirty="0" smtClean="0"/>
              <a:t>later</a:t>
            </a:r>
            <a:endParaRPr lang="en-US" dirty="0"/>
          </a:p>
          <a:p>
            <a:pPr marL="457200" indent="-457200">
              <a:buClr>
                <a:schemeClr val="accent2"/>
              </a:buClr>
              <a:buFont typeface="+mj-lt"/>
              <a:buAutoNum type="arabicPeriod"/>
            </a:pPr>
            <a:r>
              <a:rPr lang="en-US" b="1" dirty="0"/>
              <a:t>Edit with a different colored pen </a:t>
            </a:r>
            <a:endParaRPr lang="en-US" b="1" dirty="0" smtClean="0"/>
          </a:p>
          <a:p>
            <a:pPr lvl="1">
              <a:buClr>
                <a:schemeClr val="accent2"/>
              </a:buClr>
            </a:pPr>
            <a:r>
              <a:rPr lang="en-US" dirty="0" smtClean="0"/>
              <a:t>Can </a:t>
            </a:r>
            <a:r>
              <a:rPr lang="en-US" dirty="0"/>
              <a:t>distinguish between what you wrote in class and what you filled in </a:t>
            </a:r>
            <a:r>
              <a:rPr lang="en-US" dirty="0" smtClean="0"/>
              <a:t>later</a:t>
            </a:r>
            <a:endParaRPr lang="en-US" dirty="0"/>
          </a:p>
          <a:p>
            <a:pPr marL="457200" indent="-457200">
              <a:buClr>
                <a:schemeClr val="accent2"/>
              </a:buClr>
              <a:buFont typeface="+mj-lt"/>
              <a:buAutoNum type="arabicPeriod"/>
            </a:pPr>
            <a:r>
              <a:rPr lang="en-US" b="1" dirty="0" smtClean="0"/>
              <a:t>Fill in key words and questions in the left-hand column</a:t>
            </a:r>
          </a:p>
          <a:p>
            <a:pPr lvl="1">
              <a:buClr>
                <a:schemeClr val="accent2"/>
              </a:buClr>
            </a:pPr>
            <a:r>
              <a:rPr lang="en-US" dirty="0" smtClean="0"/>
              <a:t>Note </a:t>
            </a:r>
            <a:r>
              <a:rPr lang="en-US" dirty="0"/>
              <a:t>anything you don’t understand by underlining or highlighting to remind you to ask the </a:t>
            </a:r>
            <a:r>
              <a:rPr lang="en-US" dirty="0" smtClean="0"/>
              <a:t>instructor</a:t>
            </a:r>
            <a:endParaRPr lang="en-US" dirty="0"/>
          </a:p>
          <a:p>
            <a:pPr marL="457200" indent="-457200">
              <a:buClr>
                <a:schemeClr val="accent2"/>
              </a:buClr>
              <a:buFont typeface="+mj-lt"/>
              <a:buAutoNum type="arabicPeriod"/>
            </a:pPr>
            <a:r>
              <a:rPr lang="en-US" b="1" dirty="0"/>
              <a:t>Compare your notes with the textbook reading</a:t>
            </a:r>
            <a:r>
              <a:rPr lang="en-US" dirty="0"/>
              <a:t> </a:t>
            </a:r>
            <a:endParaRPr lang="en-US" dirty="0" smtClean="0"/>
          </a:p>
          <a:p>
            <a:pPr lvl="1">
              <a:buClr>
                <a:schemeClr val="accent2"/>
              </a:buClr>
            </a:pPr>
            <a:r>
              <a:rPr lang="en-US" dirty="0" smtClean="0"/>
              <a:t>fill </a:t>
            </a:r>
            <a:r>
              <a:rPr lang="en-US" dirty="0"/>
              <a:t>in important details in the blank spaces you </a:t>
            </a:r>
            <a:r>
              <a:rPr lang="en-US" dirty="0" smtClean="0"/>
              <a:t>left</a:t>
            </a:r>
            <a:endParaRPr lang="en-US" dirty="0"/>
          </a:p>
          <a:p>
            <a:pPr marL="457200" indent="-457200">
              <a:buClr>
                <a:schemeClr val="accent2"/>
              </a:buClr>
              <a:buFont typeface="+mj-lt"/>
              <a:buAutoNum type="arabicPeriod"/>
            </a:pPr>
            <a:r>
              <a:rPr lang="en-US" b="1" dirty="0"/>
              <a:t>Consider rewriting or typing up your </a:t>
            </a:r>
            <a:r>
              <a:rPr lang="en-US" b="1" dirty="0" smtClean="0"/>
              <a:t>notes </a:t>
            </a:r>
            <a:endParaRPr lang="en-US" dirty="0"/>
          </a:p>
        </p:txBody>
      </p:sp>
      <p:sp>
        <p:nvSpPr>
          <p:cNvPr id="4" name="Rectangle 3"/>
          <p:cNvSpPr/>
          <p:nvPr/>
        </p:nvSpPr>
        <p:spPr>
          <a:xfrm>
            <a:off x="9169001" y="6099677"/>
            <a:ext cx="2443298" cy="369332"/>
          </a:xfrm>
          <a:prstGeom prst="rect">
            <a:avLst/>
          </a:prstGeom>
        </p:spPr>
        <p:txBody>
          <a:bodyPr wrap="none">
            <a:spAutoFit/>
          </a:bodyPr>
          <a:lstStyle/>
          <a:p>
            <a:r>
              <a:rPr lang="en-US" dirty="0" smtClean="0"/>
              <a:t>(Dietsche</a:t>
            </a:r>
            <a:r>
              <a:rPr lang="en-US" dirty="0"/>
              <a:t>, </a:t>
            </a:r>
            <a:r>
              <a:rPr lang="en-US" dirty="0" err="1" smtClean="0"/>
              <a:t>Vivinette</a:t>
            </a:r>
            <a:r>
              <a:rPr lang="en-US" dirty="0" smtClean="0"/>
              <a:t>)</a:t>
            </a:r>
            <a:endParaRPr lang="en-US" dirty="0"/>
          </a:p>
        </p:txBody>
      </p:sp>
    </p:spTree>
    <p:extLst>
      <p:ext uri="{BB962C8B-B14F-4D97-AF65-F5344CB8AC3E}">
        <p14:creationId xmlns:p14="http://schemas.microsoft.com/office/powerpoint/2010/main" val="2311019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anim calcmode="lin" valueType="num">
                                      <p:cBhvr>
                                        <p:cTn id="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1000"/>
                                        <p:tgtEl>
                                          <p:spTgt spid="3">
                                            <p:txEl>
                                              <p:pRg st="8" end="8"/>
                                            </p:txEl>
                                          </p:spTgt>
                                        </p:tgtEl>
                                      </p:cBhvr>
                                    </p:animEffect>
                                    <p:anim calcmode="lin" valueType="num">
                                      <p:cBhvr>
                                        <p:cTn id="3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1000"/>
                                        <p:tgtEl>
                                          <p:spTgt spid="3">
                                            <p:txEl>
                                              <p:pRg st="9" end="9"/>
                                            </p:txEl>
                                          </p:spTgt>
                                        </p:tgtEl>
                                      </p:cBhvr>
                                    </p:animEffect>
                                    <p:anim calcmode="lin" valueType="num">
                                      <p:cBhvr>
                                        <p:cTn id="4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7962" y="-63762"/>
            <a:ext cx="8610600" cy="1293028"/>
          </a:xfrm>
        </p:spPr>
        <p:txBody>
          <a:bodyPr/>
          <a:lstStyle/>
          <a:p>
            <a:r>
              <a:rPr lang="en-US" dirty="0" smtClean="0"/>
              <a:t>Cornell Method </a:t>
            </a:r>
            <a:endParaRPr lang="en-US" dirty="0"/>
          </a:p>
        </p:txBody>
      </p:sp>
      <p:sp>
        <p:nvSpPr>
          <p:cNvPr id="4" name="Content Placeholder 3"/>
          <p:cNvSpPr>
            <a:spLocks noGrp="1"/>
          </p:cNvSpPr>
          <p:nvPr>
            <p:ph sz="half" idx="1"/>
          </p:nvPr>
        </p:nvSpPr>
        <p:spPr>
          <a:xfrm>
            <a:off x="228600" y="1564831"/>
            <a:ext cx="5334000" cy="5002224"/>
          </a:xfrm>
        </p:spPr>
        <p:txBody>
          <a:bodyPr>
            <a:normAutofit fontScale="85000" lnSpcReduction="20000"/>
          </a:bodyPr>
          <a:lstStyle/>
          <a:p>
            <a:r>
              <a:rPr lang="en-US" dirty="0" smtClean="0">
                <a:solidFill>
                  <a:schemeClr val="accent2"/>
                </a:solidFill>
              </a:rPr>
              <a:t>Divide</a:t>
            </a:r>
            <a:r>
              <a:rPr lang="en-US" dirty="0" smtClean="0"/>
              <a:t> </a:t>
            </a:r>
            <a:r>
              <a:rPr lang="en-US" dirty="0"/>
              <a:t>up your notes into </a:t>
            </a:r>
            <a:r>
              <a:rPr lang="en-US" dirty="0">
                <a:solidFill>
                  <a:schemeClr val="accent2"/>
                </a:solidFill>
              </a:rPr>
              <a:t>3 sections</a:t>
            </a:r>
            <a:r>
              <a:rPr lang="en-US" dirty="0" smtClean="0"/>
              <a:t>.</a:t>
            </a:r>
          </a:p>
          <a:p>
            <a:r>
              <a:rPr lang="en-US" b="1" dirty="0" smtClean="0"/>
              <a:t>Main Section- </a:t>
            </a:r>
          </a:p>
          <a:p>
            <a:pPr lvl="1"/>
            <a:r>
              <a:rPr lang="en-US" dirty="0" smtClean="0"/>
              <a:t>Contains most </a:t>
            </a:r>
            <a:r>
              <a:rPr lang="en-US" dirty="0"/>
              <a:t>important ideas </a:t>
            </a:r>
            <a:r>
              <a:rPr lang="en-US" dirty="0" smtClean="0"/>
              <a:t>covered </a:t>
            </a:r>
            <a:r>
              <a:rPr lang="en-US" dirty="0"/>
              <a:t>during </a:t>
            </a:r>
            <a:r>
              <a:rPr lang="en-US" dirty="0" smtClean="0"/>
              <a:t>class</a:t>
            </a:r>
          </a:p>
          <a:p>
            <a:pPr lvl="1"/>
            <a:r>
              <a:rPr lang="en-US" dirty="0"/>
              <a:t>S</a:t>
            </a:r>
            <a:r>
              <a:rPr lang="en-US" dirty="0" smtClean="0"/>
              <a:t>ummarize </a:t>
            </a:r>
            <a:r>
              <a:rPr lang="en-US" dirty="0"/>
              <a:t>as much as </a:t>
            </a:r>
            <a:r>
              <a:rPr lang="en-US" dirty="0" smtClean="0"/>
              <a:t>possible</a:t>
            </a:r>
          </a:p>
          <a:p>
            <a:r>
              <a:rPr lang="en-US" b="1" dirty="0" smtClean="0"/>
              <a:t>Note Section- Margin(Left) area </a:t>
            </a:r>
          </a:p>
          <a:p>
            <a:pPr lvl="1"/>
            <a:r>
              <a:rPr lang="en-US" dirty="0" smtClean="0"/>
              <a:t>Write </a:t>
            </a:r>
            <a:r>
              <a:rPr lang="en-US" dirty="0"/>
              <a:t>notes in the margins </a:t>
            </a:r>
            <a:r>
              <a:rPr lang="en-US" dirty="0" smtClean="0"/>
              <a:t> to help you understand </a:t>
            </a:r>
            <a:r>
              <a:rPr lang="en-US" dirty="0"/>
              <a:t>and relate each part of </a:t>
            </a:r>
            <a:r>
              <a:rPr lang="en-US" dirty="0" smtClean="0"/>
              <a:t>your notes </a:t>
            </a:r>
          </a:p>
          <a:p>
            <a:pPr lvl="1"/>
            <a:r>
              <a:rPr lang="en-US" dirty="0" smtClean="0"/>
              <a:t>May develop </a:t>
            </a:r>
            <a:r>
              <a:rPr lang="en-US" dirty="0"/>
              <a:t>during the class </a:t>
            </a:r>
            <a:r>
              <a:rPr lang="en-US" dirty="0" smtClean="0"/>
              <a:t>or </a:t>
            </a:r>
            <a:r>
              <a:rPr lang="en-US" dirty="0"/>
              <a:t>at the end of </a:t>
            </a:r>
            <a:r>
              <a:rPr lang="en-US" dirty="0" smtClean="0"/>
              <a:t>it </a:t>
            </a:r>
          </a:p>
          <a:p>
            <a:r>
              <a:rPr lang="en-US" b="1" dirty="0" smtClean="0"/>
              <a:t>Summary(Bottom)- </a:t>
            </a:r>
          </a:p>
          <a:p>
            <a:pPr marL="914400" lvl="1" indent="-457200">
              <a:buFont typeface="+mj-lt"/>
              <a:buAutoNum type="arabicPeriod"/>
            </a:pPr>
            <a:r>
              <a:rPr lang="en-US" u="sng" dirty="0" smtClean="0"/>
              <a:t>‘</a:t>
            </a:r>
            <a:r>
              <a:rPr lang="en-US" u="sng" dirty="0" smtClean="0">
                <a:solidFill>
                  <a:schemeClr val="accent2"/>
                </a:solidFill>
              </a:rPr>
              <a:t>Summary</a:t>
            </a:r>
            <a:r>
              <a:rPr lang="en-US" dirty="0"/>
              <a:t>’ should be left blank during </a:t>
            </a:r>
            <a:r>
              <a:rPr lang="en-US" dirty="0" smtClean="0"/>
              <a:t>class </a:t>
            </a:r>
          </a:p>
          <a:p>
            <a:pPr marL="914400" lvl="1" indent="-457200">
              <a:buFont typeface="+mj-lt"/>
              <a:buAutoNum type="arabicPeriod"/>
            </a:pPr>
            <a:r>
              <a:rPr lang="en-US" dirty="0" smtClean="0"/>
              <a:t>Used </a:t>
            </a:r>
            <a:r>
              <a:rPr lang="en-US" dirty="0"/>
              <a:t>when you are reviewing/ studying the class </a:t>
            </a:r>
            <a:r>
              <a:rPr lang="en-US" dirty="0" smtClean="0"/>
              <a:t>notes </a:t>
            </a:r>
          </a:p>
          <a:p>
            <a:pPr marL="914400" lvl="1" indent="-457200">
              <a:buFont typeface="+mj-lt"/>
              <a:buAutoNum type="arabicPeriod"/>
            </a:pPr>
            <a:r>
              <a:rPr lang="en-US" dirty="0" smtClean="0"/>
              <a:t>Lessens </a:t>
            </a:r>
            <a:r>
              <a:rPr lang="en-US" dirty="0"/>
              <a:t>the need to keep up with the teacher’s delivery </a:t>
            </a:r>
            <a:r>
              <a:rPr lang="en-US" dirty="0" smtClean="0"/>
              <a:t>and to </a:t>
            </a:r>
            <a:r>
              <a:rPr lang="en-US" dirty="0"/>
              <a:t>write </a:t>
            </a:r>
            <a:r>
              <a:rPr lang="en-US" dirty="0" smtClean="0"/>
              <a:t>fast </a:t>
            </a:r>
          </a:p>
          <a:p>
            <a:pPr marL="914400" lvl="1" indent="-457200">
              <a:buFont typeface="+mj-lt"/>
              <a:buAutoNum type="arabicPeriod"/>
            </a:pPr>
            <a:r>
              <a:rPr lang="en-US" dirty="0">
                <a:solidFill>
                  <a:schemeClr val="accent2"/>
                </a:solidFill>
              </a:rPr>
              <a:t>D</a:t>
            </a:r>
            <a:r>
              <a:rPr lang="en-US" dirty="0" smtClean="0">
                <a:solidFill>
                  <a:schemeClr val="accent2"/>
                </a:solidFill>
              </a:rPr>
              <a:t>evelop </a:t>
            </a:r>
            <a:r>
              <a:rPr lang="en-US" dirty="0">
                <a:solidFill>
                  <a:schemeClr val="accent2"/>
                </a:solidFill>
              </a:rPr>
              <a:t>a short summary of key points </a:t>
            </a:r>
            <a:r>
              <a:rPr lang="en-US" dirty="0"/>
              <a:t>in this section for greater reflection of the class </a:t>
            </a:r>
            <a:r>
              <a:rPr lang="en-US" dirty="0" smtClean="0"/>
              <a:t>notes</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86732" y="798412"/>
            <a:ext cx="4390847" cy="5688547"/>
          </a:xfrm>
        </p:spPr>
      </p:pic>
      <p:sp>
        <p:nvSpPr>
          <p:cNvPr id="3" name="Line Callout 1 2"/>
          <p:cNvSpPr/>
          <p:nvPr/>
        </p:nvSpPr>
        <p:spPr>
          <a:xfrm>
            <a:off x="10298502" y="1475117"/>
            <a:ext cx="1130060" cy="414068"/>
          </a:xfrm>
          <a:prstGeom prst="borderCallout1">
            <a:avLst>
              <a:gd name="adj1" fmla="val 18750"/>
              <a:gd name="adj2" fmla="val -8333"/>
              <a:gd name="adj3" fmla="val 97576"/>
              <a:gd name="adj4" fmla="val -9609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smtClean="0"/>
              <a:t>Section 1</a:t>
            </a:r>
          </a:p>
          <a:p>
            <a:pPr algn="ctr"/>
            <a:r>
              <a:rPr lang="en-US" sz="1200" dirty="0" smtClean="0"/>
              <a:t>Main Points</a:t>
            </a:r>
            <a:endParaRPr lang="en-US" sz="1200" dirty="0"/>
          </a:p>
        </p:txBody>
      </p:sp>
      <p:sp>
        <p:nvSpPr>
          <p:cNvPr id="7" name="Line Callout 1 6"/>
          <p:cNvSpPr/>
          <p:nvPr/>
        </p:nvSpPr>
        <p:spPr>
          <a:xfrm flipH="1">
            <a:off x="4494897" y="591378"/>
            <a:ext cx="1279769" cy="414068"/>
          </a:xfrm>
          <a:prstGeom prst="borderCallout1">
            <a:avLst>
              <a:gd name="adj1" fmla="val 18750"/>
              <a:gd name="adj2" fmla="val -8333"/>
              <a:gd name="adj3" fmla="val 298334"/>
              <a:gd name="adj4" fmla="val -3330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smtClean="0"/>
              <a:t>Section 2: Notes </a:t>
            </a:r>
            <a:endParaRPr lang="en-US" sz="1200" dirty="0"/>
          </a:p>
        </p:txBody>
      </p:sp>
      <p:sp>
        <p:nvSpPr>
          <p:cNvPr id="8" name="Line Callout 1 7"/>
          <p:cNvSpPr/>
          <p:nvPr/>
        </p:nvSpPr>
        <p:spPr>
          <a:xfrm>
            <a:off x="10338041" y="5316748"/>
            <a:ext cx="907212" cy="414068"/>
          </a:xfrm>
          <a:prstGeom prst="borderCallout1">
            <a:avLst>
              <a:gd name="adj1" fmla="val 18750"/>
              <a:gd name="adj2" fmla="val -8333"/>
              <a:gd name="adj3" fmla="val 97576"/>
              <a:gd name="adj4" fmla="val -9609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smtClean="0"/>
              <a:t>Section 3: Summary</a:t>
            </a:r>
            <a:endParaRPr lang="en-US" sz="1200" dirty="0"/>
          </a:p>
        </p:txBody>
      </p:sp>
      <p:sp>
        <p:nvSpPr>
          <p:cNvPr id="5" name="TextBox 4"/>
          <p:cNvSpPr txBox="1"/>
          <p:nvPr/>
        </p:nvSpPr>
        <p:spPr>
          <a:xfrm>
            <a:off x="10161917" y="6254151"/>
            <a:ext cx="2030083" cy="369332"/>
          </a:xfrm>
          <a:prstGeom prst="rect">
            <a:avLst/>
          </a:prstGeom>
          <a:noFill/>
        </p:spPr>
        <p:txBody>
          <a:bodyPr wrap="square" rtlCol="0">
            <a:spAutoFit/>
          </a:bodyPr>
          <a:lstStyle/>
          <a:p>
            <a:r>
              <a:rPr lang="en-US" dirty="0" smtClean="0"/>
              <a:t>(Santos)</a:t>
            </a:r>
            <a:endParaRPr lang="en-US" dirty="0"/>
          </a:p>
        </p:txBody>
      </p:sp>
    </p:spTree>
    <p:extLst>
      <p:ext uri="{BB962C8B-B14F-4D97-AF65-F5344CB8AC3E}">
        <p14:creationId xmlns:p14="http://schemas.microsoft.com/office/powerpoint/2010/main" val="1512297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notes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38451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NOTES</a:t>
            </a:r>
          </a:p>
        </p:txBody>
      </p:sp>
      <p:pic>
        <p:nvPicPr>
          <p:cNvPr id="4" name="Picture 3" descr="Un Mundo Interactivo de los Medios de Transport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7521" y="1667024"/>
            <a:ext cx="4173103" cy="2792831"/>
          </a:xfrm>
          <a:prstGeom prst="rect">
            <a:avLst/>
          </a:prstGeom>
        </p:spPr>
      </p:pic>
      <p:sp>
        <p:nvSpPr>
          <p:cNvPr id="3" name="Content Placeholder 2"/>
          <p:cNvSpPr>
            <a:spLocks noGrp="1"/>
          </p:cNvSpPr>
          <p:nvPr>
            <p:ph idx="1"/>
          </p:nvPr>
        </p:nvSpPr>
        <p:spPr>
          <a:xfrm>
            <a:off x="590909" y="2203187"/>
            <a:ext cx="10820400" cy="4024125"/>
          </a:xfrm>
        </p:spPr>
        <p:txBody>
          <a:bodyPr/>
          <a:lstStyle/>
          <a:p>
            <a:r>
              <a:rPr lang="en-US" dirty="0"/>
              <a:t>Begin with the aerial view, then zoom in…</a:t>
            </a:r>
          </a:p>
          <a:p>
            <a:r>
              <a:rPr lang="en-US" dirty="0"/>
              <a:t>Read the chapter to get the basic premise</a:t>
            </a:r>
          </a:p>
          <a:p>
            <a:r>
              <a:rPr lang="en-US" dirty="0"/>
              <a:t>In a sentence write what the main point of </a:t>
            </a:r>
            <a:r>
              <a:rPr lang="en-US" dirty="0" smtClean="0"/>
              <a:t>the</a:t>
            </a:r>
          </a:p>
          <a:p>
            <a:pPr marL="0" indent="0">
              <a:buNone/>
            </a:pPr>
            <a:r>
              <a:rPr lang="en-US" dirty="0" smtClean="0"/>
              <a:t>   chapter </a:t>
            </a:r>
            <a:r>
              <a:rPr lang="en-US" dirty="0"/>
              <a:t>is (hint: what’s the title?)</a:t>
            </a:r>
          </a:p>
          <a:p>
            <a:r>
              <a:rPr lang="en-US" dirty="0"/>
              <a:t>Read through the 2</a:t>
            </a:r>
            <a:r>
              <a:rPr lang="en-US" baseline="30000" dirty="0"/>
              <a:t>nd</a:t>
            </a:r>
            <a:r>
              <a:rPr lang="en-US" dirty="0"/>
              <a:t> time more slowly</a:t>
            </a:r>
            <a:r>
              <a:rPr lang="en-US" dirty="0" smtClean="0"/>
              <a:t>—</a:t>
            </a:r>
          </a:p>
          <a:p>
            <a:pPr marL="0" indent="0">
              <a:buNone/>
            </a:pPr>
            <a:r>
              <a:rPr lang="en-US" dirty="0"/>
              <a:t> </a:t>
            </a:r>
            <a:r>
              <a:rPr lang="en-US" dirty="0" smtClean="0"/>
              <a:t>  section </a:t>
            </a:r>
            <a:r>
              <a:rPr lang="en-US" dirty="0"/>
              <a:t>by section</a:t>
            </a:r>
          </a:p>
          <a:p>
            <a:r>
              <a:rPr lang="en-US" dirty="0"/>
              <a:t>Write a sentence or 2 summary of each section in the margin or in your </a:t>
            </a:r>
            <a:r>
              <a:rPr lang="en-US" dirty="0" smtClean="0"/>
              <a:t>notebook</a:t>
            </a:r>
            <a:endParaRPr lang="en-US" dirty="0"/>
          </a:p>
        </p:txBody>
      </p:sp>
    </p:spTree>
    <p:extLst>
      <p:ext uri="{BB962C8B-B14F-4D97-AF65-F5344CB8AC3E}">
        <p14:creationId xmlns:p14="http://schemas.microsoft.com/office/powerpoint/2010/main" val="4612326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heel(1)">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Reading </a:t>
            </a:r>
            <a:r>
              <a:rPr lang="en-US" dirty="0" smtClean="0"/>
              <a:t>NOTES</a:t>
            </a:r>
            <a:r>
              <a:rPr lang="en-US" dirty="0"/>
              <a:t/>
            </a:r>
            <a:br>
              <a:rPr lang="en-US" dirty="0"/>
            </a:br>
            <a:endParaRPr lang="en-US" dirty="0"/>
          </a:p>
        </p:txBody>
      </p:sp>
      <p:sp>
        <p:nvSpPr>
          <p:cNvPr id="3" name="Content Placeholder 2"/>
          <p:cNvSpPr>
            <a:spLocks noGrp="1"/>
          </p:cNvSpPr>
          <p:nvPr>
            <p:ph idx="1"/>
          </p:nvPr>
        </p:nvSpPr>
        <p:spPr>
          <a:xfrm>
            <a:off x="1069848" y="1537855"/>
            <a:ext cx="10058400" cy="4634345"/>
          </a:xfrm>
        </p:spPr>
        <p:txBody>
          <a:bodyPr/>
          <a:lstStyle/>
          <a:p>
            <a:pPr marL="0" indent="0" algn="ctr">
              <a:buNone/>
            </a:pPr>
            <a:r>
              <a:rPr lang="en-US" sz="3200" b="1" dirty="0"/>
              <a:t>How to Learn New </a:t>
            </a:r>
            <a:r>
              <a:rPr lang="en-US" sz="3200" b="1" dirty="0" smtClean="0"/>
              <a:t>Information</a:t>
            </a:r>
          </a:p>
          <a:p>
            <a:pPr marL="0" indent="0">
              <a:buNone/>
            </a:pPr>
            <a:r>
              <a:rPr lang="en-US" b="1" dirty="0">
                <a:solidFill>
                  <a:srgbClr val="CC9900"/>
                </a:solidFill>
              </a:rPr>
              <a:t>STEP ONE: UNDERSTAND</a:t>
            </a:r>
          </a:p>
          <a:p>
            <a:r>
              <a:rPr lang="en-US" dirty="0" smtClean="0"/>
              <a:t>Don’t memorize! (memorization is not equivalent to learning)</a:t>
            </a:r>
          </a:p>
          <a:p>
            <a:r>
              <a:rPr lang="en-US" dirty="0" smtClean="0"/>
              <a:t>After you’ve read through once, here’s what to do on the 2</a:t>
            </a:r>
            <a:r>
              <a:rPr lang="en-US" baseline="30000" dirty="0" smtClean="0"/>
              <a:t>nd</a:t>
            </a:r>
            <a:r>
              <a:rPr lang="en-US" dirty="0" smtClean="0"/>
              <a:t> go round:</a:t>
            </a:r>
          </a:p>
          <a:p>
            <a:pPr marL="457200" lvl="0" indent="-457200">
              <a:buFont typeface="+mj-lt"/>
              <a:buAutoNum type="arabicPeriod"/>
            </a:pPr>
            <a:r>
              <a:rPr lang="en-US" b="1" dirty="0" smtClean="0">
                <a:solidFill>
                  <a:schemeClr val="accent3">
                    <a:lumMod val="75000"/>
                  </a:schemeClr>
                </a:solidFill>
              </a:rPr>
              <a:t>Read </a:t>
            </a:r>
            <a:r>
              <a:rPr lang="en-US" b="1" dirty="0">
                <a:solidFill>
                  <a:schemeClr val="accent3">
                    <a:lumMod val="75000"/>
                  </a:schemeClr>
                </a:solidFill>
              </a:rPr>
              <a:t>short sections</a:t>
            </a:r>
          </a:p>
          <a:p>
            <a:pPr marL="457200" lvl="0" indent="-457200">
              <a:buFont typeface="+mj-lt"/>
              <a:buAutoNum type="arabicPeriod"/>
            </a:pPr>
            <a:r>
              <a:rPr lang="en-US" b="1" dirty="0">
                <a:solidFill>
                  <a:schemeClr val="accent3">
                    <a:lumMod val="75000"/>
                  </a:schemeClr>
                </a:solidFill>
              </a:rPr>
              <a:t>Stop and ask yourself: </a:t>
            </a:r>
          </a:p>
          <a:p>
            <a:pPr lvl="1">
              <a:buFont typeface="Wingdings" panose="05000000000000000000" pitchFamily="2" charset="2"/>
              <a:buChar char="Ø"/>
            </a:pPr>
            <a:r>
              <a:rPr lang="en-US" dirty="0"/>
              <a:t>What have I just read?</a:t>
            </a:r>
          </a:p>
          <a:p>
            <a:pPr lvl="1">
              <a:buFont typeface="Wingdings" panose="05000000000000000000" pitchFamily="2" charset="2"/>
              <a:buChar char="Ø"/>
            </a:pPr>
            <a:r>
              <a:rPr lang="en-US" dirty="0"/>
              <a:t>What are the key ideas?</a:t>
            </a:r>
          </a:p>
          <a:p>
            <a:pPr lvl="1">
              <a:buFont typeface="Wingdings" panose="05000000000000000000" pitchFamily="2" charset="2"/>
              <a:buChar char="Ø"/>
            </a:pPr>
            <a:r>
              <a:rPr lang="en-US" dirty="0"/>
              <a:t>Can I rephrase this in my own words? (note-taking)</a:t>
            </a:r>
          </a:p>
          <a:p>
            <a:pPr lvl="1">
              <a:buFont typeface="Wingdings" panose="05000000000000000000" pitchFamily="2" charset="2"/>
              <a:buChar char="Ø"/>
            </a:pPr>
            <a:r>
              <a:rPr lang="en-US" dirty="0"/>
              <a:t>Can I explain it to a friend (or a 5 year old?)</a:t>
            </a:r>
          </a:p>
          <a:p>
            <a:endParaRPr lang="en-US" dirty="0"/>
          </a:p>
        </p:txBody>
      </p:sp>
    </p:spTree>
    <p:extLst>
      <p:ext uri="{BB962C8B-B14F-4D97-AF65-F5344CB8AC3E}">
        <p14:creationId xmlns:p14="http://schemas.microsoft.com/office/powerpoint/2010/main" val="10105319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4368" y="4839419"/>
            <a:ext cx="5404450" cy="1268083"/>
          </a:xfrm>
        </p:spPr>
        <p:txBody>
          <a:bodyPr>
            <a:noAutofit/>
          </a:bodyPr>
          <a:lstStyle/>
          <a:p>
            <a:pPr algn="l"/>
            <a:r>
              <a:rPr lang="en-US" sz="3200" dirty="0" smtClean="0"/>
              <a:t>BUT </a:t>
            </a:r>
            <a:r>
              <a:rPr lang="en-US" sz="3200" dirty="0"/>
              <a:t>BEFORE THAT, YOU WILL NEED THE WRITE MINDSET</a:t>
            </a:r>
            <a:r>
              <a:rPr lang="en-US" sz="3200" dirty="0" smtClean="0"/>
              <a:t>!</a:t>
            </a:r>
            <a:endParaRPr lang="en-US" sz="3200"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3590" b="7691"/>
          <a:stretch/>
        </p:blipFill>
        <p:spPr>
          <a:xfrm>
            <a:off x="387549" y="617415"/>
            <a:ext cx="4396721" cy="5851091"/>
          </a:xfrm>
          <a:prstGeom prst="rect">
            <a:avLst/>
          </a:prstGeom>
        </p:spPr>
      </p:pic>
      <p:sp>
        <p:nvSpPr>
          <p:cNvPr id="6" name="TextBox 5"/>
          <p:cNvSpPr txBox="1"/>
          <p:nvPr/>
        </p:nvSpPr>
        <p:spPr>
          <a:xfrm>
            <a:off x="5154282" y="909025"/>
            <a:ext cx="6090250" cy="1077218"/>
          </a:xfrm>
          <a:prstGeom prst="rect">
            <a:avLst/>
          </a:prstGeom>
          <a:noFill/>
        </p:spPr>
        <p:txBody>
          <a:bodyPr wrap="square" rtlCol="0">
            <a:spAutoFit/>
          </a:bodyPr>
          <a:lstStyle/>
          <a:p>
            <a:r>
              <a:rPr lang="en-US" sz="3200" dirty="0"/>
              <a:t>TO START ON THE WRITE NOTE YOU WILL NEED…</a:t>
            </a:r>
          </a:p>
        </p:txBody>
      </p:sp>
      <p:sp>
        <p:nvSpPr>
          <p:cNvPr id="8" name="TextBox 7"/>
          <p:cNvSpPr txBox="1"/>
          <p:nvPr/>
        </p:nvSpPr>
        <p:spPr>
          <a:xfrm>
            <a:off x="5473460" y="2527538"/>
            <a:ext cx="5995358" cy="1384995"/>
          </a:xfrm>
          <a:prstGeom prst="rect">
            <a:avLst/>
          </a:prstGeom>
          <a:noFill/>
        </p:spPr>
        <p:txBody>
          <a:bodyPr wrap="square" rtlCol="0">
            <a:spAutoFit/>
          </a:bodyPr>
          <a:lstStyle/>
          <a:p>
            <a:pPr marL="514350" indent="-514350">
              <a:buFont typeface="+mj-lt"/>
              <a:buAutoNum type="arabicPeriod"/>
            </a:pPr>
            <a:r>
              <a:rPr lang="en-US" sz="2800" dirty="0">
                <a:solidFill>
                  <a:schemeClr val="accent1"/>
                </a:solidFill>
              </a:rPr>
              <a:t>Time </a:t>
            </a:r>
            <a:r>
              <a:rPr lang="en-US" sz="2800" dirty="0" smtClean="0">
                <a:solidFill>
                  <a:schemeClr val="accent1"/>
                </a:solidFill>
              </a:rPr>
              <a:t>management skills</a:t>
            </a:r>
          </a:p>
          <a:p>
            <a:pPr marL="514350" indent="-514350">
              <a:buFont typeface="+mj-lt"/>
              <a:buAutoNum type="arabicPeriod"/>
            </a:pPr>
            <a:r>
              <a:rPr lang="en-US" sz="2800" dirty="0" smtClean="0">
                <a:solidFill>
                  <a:schemeClr val="accent1"/>
                </a:solidFill>
              </a:rPr>
              <a:t>Note-taking skills</a:t>
            </a:r>
          </a:p>
          <a:p>
            <a:pPr marL="514350" indent="-514350">
              <a:buFont typeface="+mj-lt"/>
              <a:buAutoNum type="arabicPeriod"/>
            </a:pPr>
            <a:r>
              <a:rPr lang="en-US" sz="2800" dirty="0" smtClean="0">
                <a:solidFill>
                  <a:schemeClr val="accent1"/>
                </a:solidFill>
              </a:rPr>
              <a:t>Good reading </a:t>
            </a:r>
            <a:r>
              <a:rPr lang="en-US" sz="2800" dirty="0">
                <a:solidFill>
                  <a:schemeClr val="accent1"/>
                </a:solidFill>
              </a:rPr>
              <a:t>comprehension</a:t>
            </a:r>
          </a:p>
        </p:txBody>
      </p:sp>
    </p:spTree>
    <p:extLst>
      <p:ext uri="{BB962C8B-B14F-4D97-AF65-F5344CB8AC3E}">
        <p14:creationId xmlns:p14="http://schemas.microsoft.com/office/powerpoint/2010/main" val="11591840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80">
                                          <p:stCondLst>
                                            <p:cond delay="0"/>
                                          </p:stCondLst>
                                        </p:cTn>
                                        <p:tgtEl>
                                          <p:spTgt spid="2"/>
                                        </p:tgtEl>
                                      </p:cBhvr>
                                    </p:animEffect>
                                    <p:anim calcmode="lin" valueType="num">
                                      <p:cBhvr>
                                        <p:cTn id="2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8" dur="26">
                                          <p:stCondLst>
                                            <p:cond delay="650"/>
                                          </p:stCondLst>
                                        </p:cTn>
                                        <p:tgtEl>
                                          <p:spTgt spid="2"/>
                                        </p:tgtEl>
                                      </p:cBhvr>
                                      <p:to x="100000" y="60000"/>
                                    </p:animScale>
                                    <p:animScale>
                                      <p:cBhvr>
                                        <p:cTn id="29" dur="166" decel="50000">
                                          <p:stCondLst>
                                            <p:cond delay="676"/>
                                          </p:stCondLst>
                                        </p:cTn>
                                        <p:tgtEl>
                                          <p:spTgt spid="2"/>
                                        </p:tgtEl>
                                      </p:cBhvr>
                                      <p:to x="100000" y="100000"/>
                                    </p:animScale>
                                    <p:animScale>
                                      <p:cBhvr>
                                        <p:cTn id="30" dur="26">
                                          <p:stCondLst>
                                            <p:cond delay="1312"/>
                                          </p:stCondLst>
                                        </p:cTn>
                                        <p:tgtEl>
                                          <p:spTgt spid="2"/>
                                        </p:tgtEl>
                                      </p:cBhvr>
                                      <p:to x="100000" y="80000"/>
                                    </p:animScale>
                                    <p:animScale>
                                      <p:cBhvr>
                                        <p:cTn id="31" dur="166" decel="50000">
                                          <p:stCondLst>
                                            <p:cond delay="1338"/>
                                          </p:stCondLst>
                                        </p:cTn>
                                        <p:tgtEl>
                                          <p:spTgt spid="2"/>
                                        </p:tgtEl>
                                      </p:cBhvr>
                                      <p:to x="100000" y="100000"/>
                                    </p:animScale>
                                    <p:animScale>
                                      <p:cBhvr>
                                        <p:cTn id="32" dur="26">
                                          <p:stCondLst>
                                            <p:cond delay="1642"/>
                                          </p:stCondLst>
                                        </p:cTn>
                                        <p:tgtEl>
                                          <p:spTgt spid="2"/>
                                        </p:tgtEl>
                                      </p:cBhvr>
                                      <p:to x="100000" y="90000"/>
                                    </p:animScale>
                                    <p:animScale>
                                      <p:cBhvr>
                                        <p:cTn id="33" dur="166" decel="50000">
                                          <p:stCondLst>
                                            <p:cond delay="1668"/>
                                          </p:stCondLst>
                                        </p:cTn>
                                        <p:tgtEl>
                                          <p:spTgt spid="2"/>
                                        </p:tgtEl>
                                      </p:cBhvr>
                                      <p:to x="100000" y="100000"/>
                                    </p:animScale>
                                    <p:animScale>
                                      <p:cBhvr>
                                        <p:cTn id="34" dur="26">
                                          <p:stCondLst>
                                            <p:cond delay="1808"/>
                                          </p:stCondLst>
                                        </p:cTn>
                                        <p:tgtEl>
                                          <p:spTgt spid="2"/>
                                        </p:tgtEl>
                                      </p:cBhvr>
                                      <p:to x="100000" y="95000"/>
                                    </p:animScale>
                                    <p:animScale>
                                      <p:cBhvr>
                                        <p:cTn id="3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Study tip!</a:t>
            </a:r>
            <a:endParaRPr lang="en-US" dirty="0"/>
          </a:p>
        </p:txBody>
      </p:sp>
      <p:sp>
        <p:nvSpPr>
          <p:cNvPr id="3" name="Content Placeholder 2"/>
          <p:cNvSpPr>
            <a:spLocks noGrp="1"/>
          </p:cNvSpPr>
          <p:nvPr>
            <p:ph idx="1"/>
          </p:nvPr>
        </p:nvSpPr>
        <p:spPr/>
        <p:txBody>
          <a:bodyPr/>
          <a:lstStyle/>
          <a:p>
            <a:pPr marL="0" indent="0">
              <a:buNone/>
            </a:pPr>
            <a:r>
              <a:rPr lang="en-US" b="1" dirty="0">
                <a:solidFill>
                  <a:srgbClr val="CC9900"/>
                </a:solidFill>
              </a:rPr>
              <a:t>STEP TWO: </a:t>
            </a:r>
            <a:r>
              <a:rPr lang="en-US" b="1" dirty="0" smtClean="0">
                <a:solidFill>
                  <a:srgbClr val="CC9900"/>
                </a:solidFill>
              </a:rPr>
              <a:t>REMEMBER </a:t>
            </a:r>
            <a:r>
              <a:rPr lang="en-US" b="1" dirty="0" smtClean="0"/>
              <a:t>(</a:t>
            </a:r>
            <a:r>
              <a:rPr lang="en-US" dirty="0" smtClean="0"/>
              <a:t>Active </a:t>
            </a:r>
            <a:r>
              <a:rPr lang="en-US" dirty="0"/>
              <a:t>Re-call &amp; Spaced </a:t>
            </a:r>
            <a:r>
              <a:rPr lang="en-US" dirty="0" smtClean="0"/>
              <a:t>Repetition)</a:t>
            </a:r>
          </a:p>
          <a:p>
            <a:pPr marL="0" indent="0" algn="ctr">
              <a:buNone/>
            </a:pPr>
            <a:endParaRPr lang="en-US" b="1" dirty="0" smtClean="0"/>
          </a:p>
          <a:p>
            <a:pPr marL="0" indent="0" algn="ctr">
              <a:buNone/>
            </a:pPr>
            <a:r>
              <a:rPr lang="en-US" b="1" u="sng" dirty="0" smtClean="0">
                <a:solidFill>
                  <a:schemeClr val="accent1"/>
                </a:solidFill>
              </a:rPr>
              <a:t>HERE’S HOW YOU USE YOUR NOTES TO STUDY</a:t>
            </a:r>
            <a:endParaRPr lang="en-US" b="1" u="sng" dirty="0">
              <a:solidFill>
                <a:schemeClr val="accent1"/>
              </a:solidFill>
            </a:endParaRPr>
          </a:p>
          <a:p>
            <a:pPr lvl="0"/>
            <a:r>
              <a:rPr lang="en-US" b="1" dirty="0" smtClean="0">
                <a:solidFill>
                  <a:schemeClr val="accent1"/>
                </a:solidFill>
              </a:rPr>
              <a:t>Re-read </a:t>
            </a:r>
            <a:r>
              <a:rPr lang="en-US" b="1" dirty="0">
                <a:solidFill>
                  <a:schemeClr val="accent1"/>
                </a:solidFill>
              </a:rPr>
              <a:t>notes </a:t>
            </a:r>
            <a:r>
              <a:rPr lang="en-US" dirty="0" smtClean="0"/>
              <a:t>(go back to chapter for portions that you don’t understand)</a:t>
            </a:r>
            <a:endParaRPr lang="en-US" dirty="0"/>
          </a:p>
          <a:p>
            <a:r>
              <a:rPr lang="en-US" b="1" dirty="0">
                <a:solidFill>
                  <a:schemeClr val="accent1"/>
                </a:solidFill>
              </a:rPr>
              <a:t>Quiz yourself </a:t>
            </a:r>
            <a:r>
              <a:rPr lang="en-US" dirty="0"/>
              <a:t>on each section that you read—convert subheadings into questions (create a </a:t>
            </a:r>
            <a:r>
              <a:rPr lang="en-US" dirty="0" err="1"/>
              <a:t>quizlet</a:t>
            </a:r>
            <a:r>
              <a:rPr lang="en-US" dirty="0"/>
              <a:t>)</a:t>
            </a:r>
          </a:p>
          <a:p>
            <a:pPr lvl="0"/>
            <a:r>
              <a:rPr lang="en-US" b="1" dirty="0" smtClean="0">
                <a:solidFill>
                  <a:schemeClr val="accent1"/>
                </a:solidFill>
              </a:rPr>
              <a:t>Space </a:t>
            </a:r>
            <a:r>
              <a:rPr lang="en-US" b="1" dirty="0">
                <a:solidFill>
                  <a:schemeClr val="accent1"/>
                </a:solidFill>
              </a:rPr>
              <a:t>out your testing </a:t>
            </a:r>
            <a:r>
              <a:rPr lang="en-US" dirty="0"/>
              <a:t>over a period of time to interrupt </a:t>
            </a:r>
            <a:r>
              <a:rPr lang="en-US" dirty="0" smtClean="0"/>
              <a:t>forgetfulness (</a:t>
            </a:r>
            <a:r>
              <a:rPr lang="en-US" dirty="0" err="1" smtClean="0"/>
              <a:t>ie</a:t>
            </a:r>
            <a:r>
              <a:rPr lang="en-US" dirty="0" smtClean="0"/>
              <a:t>. quiz yourself at different times during the day over a period of several days)</a:t>
            </a:r>
            <a:endParaRPr lang="en-US" dirty="0"/>
          </a:p>
          <a:p>
            <a:pPr lvl="0"/>
            <a:r>
              <a:rPr lang="en-US" b="1" dirty="0">
                <a:solidFill>
                  <a:schemeClr val="accent1"/>
                </a:solidFill>
              </a:rPr>
              <a:t>Trust the process</a:t>
            </a:r>
            <a:r>
              <a:rPr lang="en-US" b="1" dirty="0" smtClean="0">
                <a:solidFill>
                  <a:schemeClr val="accent1"/>
                </a:solidFill>
              </a:rPr>
              <a:t>! </a:t>
            </a:r>
            <a:r>
              <a:rPr lang="en-US" dirty="0" smtClean="0"/>
              <a:t>(the goal is to learn for good, not just for the test)</a:t>
            </a:r>
            <a:endParaRPr lang="en-US" dirty="0"/>
          </a:p>
          <a:p>
            <a:pPr marL="0" indent="0">
              <a:buNone/>
            </a:pPr>
            <a:endParaRPr lang="en-US" dirty="0" smtClean="0">
              <a:hlinkClick r:id="rId3"/>
            </a:endParaRPr>
          </a:p>
        </p:txBody>
      </p:sp>
    </p:spTree>
    <p:extLst>
      <p:ext uri="{BB962C8B-B14F-4D97-AF65-F5344CB8AC3E}">
        <p14:creationId xmlns:p14="http://schemas.microsoft.com/office/powerpoint/2010/main" val="8595275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5960" y="0"/>
            <a:ext cx="5101087" cy="1295400"/>
          </a:xfrm>
        </p:spPr>
        <p:txBody>
          <a:bodyPr/>
          <a:lstStyle/>
          <a:p>
            <a:pPr algn="ctr"/>
            <a:r>
              <a:rPr lang="en-US" dirty="0" smtClean="0"/>
              <a:t>Helpful Apps</a:t>
            </a:r>
            <a:endParaRPr lang="en-US" dirty="0"/>
          </a:p>
        </p:txBody>
      </p:sp>
      <p:sp>
        <p:nvSpPr>
          <p:cNvPr id="3" name="Text Placeholder 2"/>
          <p:cNvSpPr>
            <a:spLocks noGrp="1"/>
          </p:cNvSpPr>
          <p:nvPr>
            <p:ph type="body" idx="1"/>
          </p:nvPr>
        </p:nvSpPr>
        <p:spPr>
          <a:xfrm>
            <a:off x="402519" y="2231989"/>
            <a:ext cx="3025997" cy="370105"/>
          </a:xfrm>
        </p:spPr>
        <p:txBody>
          <a:bodyPr>
            <a:noAutofit/>
          </a:bodyPr>
          <a:lstStyle/>
          <a:p>
            <a:endParaRPr lang="en-US" sz="2000" dirty="0" smtClean="0"/>
          </a:p>
          <a:p>
            <a:pPr algn="ctr"/>
            <a:r>
              <a:rPr lang="en-US" sz="1800" dirty="0" smtClean="0"/>
              <a:t>My Study Life-School  </a:t>
            </a:r>
            <a:endParaRPr lang="en-US" sz="1800" dirty="0"/>
          </a:p>
        </p:txBody>
      </p:sp>
      <p:pic>
        <p:nvPicPr>
          <p:cNvPr id="7" name="Content Placeholder 6"/>
          <p:cNvPicPr>
            <a:picLocks noGrp="1" noChangeAspect="1"/>
          </p:cNvPicPr>
          <p:nvPr>
            <p:ph sz="half" idx="2"/>
          </p:nvPr>
        </p:nvPicPr>
        <p:blipFill rotWithShape="1">
          <a:blip r:embed="rId2"/>
          <a:srcRect l="23727" t="15113" r="63073" b="59699"/>
          <a:stretch/>
        </p:blipFill>
        <p:spPr>
          <a:xfrm>
            <a:off x="1366344" y="3128501"/>
            <a:ext cx="1253622" cy="1349831"/>
          </a:xfrm>
          <a:prstGeom prst="rect">
            <a:avLst/>
          </a:prstGeom>
        </p:spPr>
      </p:pic>
      <p:sp>
        <p:nvSpPr>
          <p:cNvPr id="4" name="TextBox 3"/>
          <p:cNvSpPr txBox="1"/>
          <p:nvPr/>
        </p:nvSpPr>
        <p:spPr>
          <a:xfrm>
            <a:off x="201443" y="4564608"/>
            <a:ext cx="3583425" cy="738664"/>
          </a:xfrm>
          <a:prstGeom prst="rect">
            <a:avLst/>
          </a:prstGeom>
          <a:noFill/>
        </p:spPr>
        <p:txBody>
          <a:bodyPr wrap="square" rtlCol="0">
            <a:spAutoFit/>
          </a:bodyPr>
          <a:lstStyle/>
          <a:p>
            <a:pPr algn="ctr"/>
            <a:r>
              <a:rPr lang="en-US" sz="1400" dirty="0" smtClean="0"/>
              <a:t>Input your syllabus information into the app to keep track of your upcoming assignments </a:t>
            </a:r>
            <a:endParaRPr lang="en-US" sz="1400" dirty="0"/>
          </a:p>
        </p:txBody>
      </p:sp>
      <p:pic>
        <p:nvPicPr>
          <p:cNvPr id="8" name="Picture 7"/>
          <p:cNvPicPr>
            <a:picLocks noChangeAspect="1"/>
          </p:cNvPicPr>
          <p:nvPr/>
        </p:nvPicPr>
        <p:blipFill rotWithShape="1">
          <a:blip r:embed="rId3"/>
          <a:srcRect l="27072" t="25876" r="62358" b="55911"/>
          <a:stretch/>
        </p:blipFill>
        <p:spPr>
          <a:xfrm>
            <a:off x="5470702" y="3003225"/>
            <a:ext cx="1356344" cy="1314534"/>
          </a:xfrm>
          <a:prstGeom prst="rect">
            <a:avLst/>
          </a:prstGeom>
        </p:spPr>
      </p:pic>
      <p:sp>
        <p:nvSpPr>
          <p:cNvPr id="11" name="TextBox 10"/>
          <p:cNvSpPr txBox="1"/>
          <p:nvPr/>
        </p:nvSpPr>
        <p:spPr>
          <a:xfrm>
            <a:off x="5024143" y="2215934"/>
            <a:ext cx="2176732" cy="369332"/>
          </a:xfrm>
          <a:prstGeom prst="rect">
            <a:avLst/>
          </a:prstGeom>
          <a:noFill/>
        </p:spPr>
        <p:txBody>
          <a:bodyPr wrap="square" rtlCol="0">
            <a:spAutoFit/>
          </a:bodyPr>
          <a:lstStyle/>
          <a:p>
            <a:pPr algn="ctr"/>
            <a:r>
              <a:rPr lang="en-US" dirty="0" err="1" smtClean="0"/>
              <a:t>HabitBull</a:t>
            </a:r>
            <a:endParaRPr lang="en-US" dirty="0"/>
          </a:p>
        </p:txBody>
      </p:sp>
      <p:sp>
        <p:nvSpPr>
          <p:cNvPr id="12" name="TextBox 11"/>
          <p:cNvSpPr txBox="1"/>
          <p:nvPr/>
        </p:nvSpPr>
        <p:spPr>
          <a:xfrm>
            <a:off x="4125206" y="4548589"/>
            <a:ext cx="3730349" cy="738664"/>
          </a:xfrm>
          <a:prstGeom prst="rect">
            <a:avLst/>
          </a:prstGeom>
          <a:noFill/>
        </p:spPr>
        <p:txBody>
          <a:bodyPr wrap="square" rtlCol="0">
            <a:spAutoFit/>
          </a:bodyPr>
          <a:lstStyle/>
          <a:p>
            <a:pPr algn="ctr"/>
            <a:r>
              <a:rPr lang="en-US" sz="1400" dirty="0" smtClean="0"/>
              <a:t>Track your habits! Challenge yourself to do better. Make it a game so it doesn’t feel like work</a:t>
            </a:r>
            <a:endParaRPr lang="en-US" sz="1400" dirty="0"/>
          </a:p>
        </p:txBody>
      </p:sp>
      <p:pic>
        <p:nvPicPr>
          <p:cNvPr id="5" name="Picture 4"/>
          <p:cNvPicPr>
            <a:picLocks noChangeAspect="1"/>
          </p:cNvPicPr>
          <p:nvPr/>
        </p:nvPicPr>
        <p:blipFill rotWithShape="1">
          <a:blip r:embed="rId4"/>
          <a:srcRect l="27536" t="24578" r="62799" b="54497"/>
          <a:stretch/>
        </p:blipFill>
        <p:spPr>
          <a:xfrm>
            <a:off x="9312250" y="2842653"/>
            <a:ext cx="1421282" cy="1635679"/>
          </a:xfrm>
          <a:prstGeom prst="rect">
            <a:avLst/>
          </a:prstGeom>
        </p:spPr>
      </p:pic>
      <p:sp>
        <p:nvSpPr>
          <p:cNvPr id="13" name="TextBox 12"/>
          <p:cNvSpPr txBox="1"/>
          <p:nvPr/>
        </p:nvSpPr>
        <p:spPr>
          <a:xfrm>
            <a:off x="8796503" y="2215934"/>
            <a:ext cx="2176732" cy="369332"/>
          </a:xfrm>
          <a:prstGeom prst="rect">
            <a:avLst/>
          </a:prstGeom>
          <a:noFill/>
        </p:spPr>
        <p:txBody>
          <a:bodyPr wrap="square" rtlCol="0">
            <a:spAutoFit/>
          </a:bodyPr>
          <a:lstStyle/>
          <a:p>
            <a:pPr algn="ctr"/>
            <a:r>
              <a:rPr lang="en-US" dirty="0" smtClean="0"/>
              <a:t>Journal It!</a:t>
            </a:r>
            <a:endParaRPr lang="en-US" dirty="0"/>
          </a:p>
        </p:txBody>
      </p:sp>
      <p:sp>
        <p:nvSpPr>
          <p:cNvPr id="14" name="TextBox 13"/>
          <p:cNvSpPr txBox="1"/>
          <p:nvPr/>
        </p:nvSpPr>
        <p:spPr>
          <a:xfrm>
            <a:off x="8195894" y="4548589"/>
            <a:ext cx="3465273" cy="738664"/>
          </a:xfrm>
          <a:prstGeom prst="rect">
            <a:avLst/>
          </a:prstGeom>
          <a:noFill/>
        </p:spPr>
        <p:txBody>
          <a:bodyPr wrap="square" rtlCol="0">
            <a:spAutoFit/>
          </a:bodyPr>
          <a:lstStyle/>
          <a:p>
            <a:pPr algn="ctr"/>
            <a:r>
              <a:rPr lang="en-US" sz="1400" dirty="0"/>
              <a:t>B</a:t>
            </a:r>
            <a:r>
              <a:rPr lang="en-US" sz="1400" dirty="0" smtClean="0"/>
              <a:t>ullet </a:t>
            </a:r>
            <a:r>
              <a:rPr lang="en-US" sz="1400" dirty="0"/>
              <a:t>journal, diary, habit tracker, mood tracker, and planner in one </a:t>
            </a:r>
            <a:r>
              <a:rPr lang="en-US" sz="1400" dirty="0" smtClean="0"/>
              <a:t>app</a:t>
            </a:r>
            <a:endParaRPr lang="en-US" sz="1400" dirty="0"/>
          </a:p>
        </p:txBody>
      </p:sp>
    </p:spTree>
    <p:extLst>
      <p:ext uri="{BB962C8B-B14F-4D97-AF65-F5344CB8AC3E}">
        <p14:creationId xmlns:p14="http://schemas.microsoft.com/office/powerpoint/2010/main" val="219580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5229" y="827872"/>
            <a:ext cx="7615687" cy="1293028"/>
          </a:xfrm>
        </p:spPr>
        <p:txBody>
          <a:bodyPr/>
          <a:lstStyle/>
          <a:p>
            <a:r>
              <a:rPr lang="en-US" dirty="0" smtClean="0"/>
              <a:t>Forest (stay focused) app</a:t>
            </a:r>
            <a:endParaRPr lang="en-US" dirty="0"/>
          </a:p>
        </p:txBody>
      </p:sp>
      <p:pic>
        <p:nvPicPr>
          <p:cNvPr id="4098" name="Picture 2" descr="Image result for Forest app"/>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76034" y="2120900"/>
            <a:ext cx="6046282" cy="405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1792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a:xfrm>
            <a:off x="408214" y="1894114"/>
            <a:ext cx="5143501" cy="4490357"/>
          </a:xfrm>
        </p:spPr>
        <p:txBody>
          <a:bodyPr/>
          <a:lstStyle/>
          <a:p>
            <a:pPr marL="457200" indent="-457200">
              <a:buFont typeface="+mj-lt"/>
              <a:buAutoNum type="arabicPeriod"/>
            </a:pPr>
            <a:r>
              <a:rPr lang="en-US" sz="3200" dirty="0" smtClean="0"/>
              <a:t>Write </a:t>
            </a:r>
            <a:r>
              <a:rPr lang="en-US" sz="3200" dirty="0"/>
              <a:t>down </a:t>
            </a:r>
            <a:r>
              <a:rPr lang="en-US" sz="3200" dirty="0" smtClean="0"/>
              <a:t>3 habits </a:t>
            </a:r>
            <a:r>
              <a:rPr lang="en-US" sz="3200" dirty="0"/>
              <a:t>you want to break or develop</a:t>
            </a:r>
          </a:p>
          <a:p>
            <a:pPr marL="457200" indent="-457200">
              <a:buFont typeface="+mj-lt"/>
              <a:buAutoNum type="arabicPeriod"/>
            </a:pPr>
            <a:r>
              <a:rPr lang="en-US" sz="3200" dirty="0"/>
              <a:t>Write down </a:t>
            </a:r>
            <a:r>
              <a:rPr lang="en-US" sz="3200" dirty="0" smtClean="0"/>
              <a:t>1 thing </a:t>
            </a:r>
            <a:r>
              <a:rPr lang="en-US" sz="3200" dirty="0"/>
              <a:t>you can do today to improve yourself, your habits or to make progress towards your goals</a:t>
            </a:r>
          </a:p>
          <a:p>
            <a:endParaRPr lang="en-US" dirty="0"/>
          </a:p>
        </p:txBody>
      </p:sp>
      <p:pic>
        <p:nvPicPr>
          <p:cNvPr id="4" name="Picture 2" descr="Bullet Journal for Bloggers and Mo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1715" y="1877149"/>
            <a:ext cx="6457558" cy="4307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1065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a:xfrm>
            <a:off x="504646" y="2185934"/>
            <a:ext cx="10820400" cy="4024125"/>
          </a:xfrm>
        </p:spPr>
        <p:txBody>
          <a:bodyPr/>
          <a:lstStyle/>
          <a:p>
            <a:pPr marL="457200" lvl="1" indent="-457200">
              <a:lnSpc>
                <a:spcPct val="150000"/>
              </a:lnSpc>
              <a:buNone/>
            </a:pPr>
            <a:r>
              <a:rPr lang="en-US" sz="1600" dirty="0"/>
              <a:t>Dietsche, </a:t>
            </a:r>
            <a:r>
              <a:rPr lang="en-US" sz="1600" dirty="0" err="1"/>
              <a:t>Vivinette</a:t>
            </a:r>
            <a:r>
              <a:rPr lang="en-US" sz="1600" dirty="0"/>
              <a:t>. Taking Notes: 5 College Success Tips. </a:t>
            </a:r>
            <a:r>
              <a:rPr lang="en-US" sz="1600" dirty="0" err="1"/>
              <a:t>JerzLiteracyWebBlog</a:t>
            </a:r>
            <a:r>
              <a:rPr lang="en-US" sz="1600" dirty="0"/>
              <a:t>. Posted by Dennis G. </a:t>
            </a:r>
            <a:r>
              <a:rPr lang="en-US" sz="1600" dirty="0" err="1"/>
              <a:t>Jerz</a:t>
            </a:r>
            <a:r>
              <a:rPr lang="en-US" sz="1600" dirty="0"/>
              <a:t>, 23 Feb. 2001, https://jerz.setonhill.edu/writing/academic1/taking-notes-5-college-success-tips/. </a:t>
            </a:r>
          </a:p>
          <a:p>
            <a:pPr marL="457200" lvl="1" indent="-457200">
              <a:lnSpc>
                <a:spcPct val="150000"/>
              </a:lnSpc>
              <a:buNone/>
            </a:pPr>
            <a:r>
              <a:rPr lang="en-US" sz="1600" dirty="0" smtClean="0"/>
              <a:t>Santos</a:t>
            </a:r>
            <a:r>
              <a:rPr lang="en-US" sz="1600" dirty="0"/>
              <a:t>, Diego. 5 Popular Note Taking </a:t>
            </a:r>
            <a:r>
              <a:rPr lang="en-US" sz="1600" dirty="0" err="1" smtClean="0"/>
              <a:t>Strategies.</a:t>
            </a:r>
            <a:r>
              <a:rPr lang="en-US" sz="1600" i="1" dirty="0" err="1" smtClean="0"/>
              <a:t>GoConqr</a:t>
            </a:r>
            <a:r>
              <a:rPr lang="en-US" sz="1600" i="1" dirty="0" smtClean="0"/>
              <a:t>, 3 </a:t>
            </a:r>
            <a:r>
              <a:rPr lang="en-US" sz="1600" dirty="0" smtClean="0"/>
              <a:t>Oct. 2017, https</a:t>
            </a:r>
            <a:r>
              <a:rPr lang="en-US" sz="1600" dirty="0"/>
              <a:t>://</a:t>
            </a:r>
            <a:r>
              <a:rPr lang="en-US" sz="1600" dirty="0" smtClean="0"/>
              <a:t>www.goconqr.com/en/exam time/blog/4-note-taking-strategies/. 2019. </a:t>
            </a:r>
          </a:p>
          <a:p>
            <a:pPr marL="457200" lvl="1" indent="-457200">
              <a:lnSpc>
                <a:spcPct val="150000"/>
              </a:lnSpc>
              <a:buNone/>
            </a:pPr>
            <a:r>
              <a:rPr lang="en-US" sz="1600" dirty="0" err="1" smtClean="0"/>
              <a:t>Whitford</a:t>
            </a:r>
            <a:r>
              <a:rPr lang="en-US" sz="1600" dirty="0" smtClean="0"/>
              <a:t>, Suzi. How to Use a Bullet Journal for Time Management</a:t>
            </a:r>
            <a:r>
              <a:rPr lang="en-US" sz="1600" i="1" dirty="0" smtClean="0"/>
              <a:t>. </a:t>
            </a:r>
            <a:r>
              <a:rPr lang="en-US" sz="1600" i="1" dirty="0" err="1" smtClean="0"/>
              <a:t>StartaMomBlog</a:t>
            </a:r>
            <a:r>
              <a:rPr lang="en-US" sz="1600" i="1" dirty="0" smtClean="0"/>
              <a:t>,</a:t>
            </a:r>
            <a:r>
              <a:rPr lang="en-US" sz="1600" dirty="0"/>
              <a:t> https://</a:t>
            </a:r>
            <a:r>
              <a:rPr lang="en-US" sz="1600" dirty="0" smtClean="0"/>
              <a:t>www.starta momblog.com/bullet-journal-time-management/. </a:t>
            </a:r>
            <a:endParaRPr lang="en-US" sz="1600" i="1" dirty="0" smtClean="0"/>
          </a:p>
          <a:p>
            <a:endParaRPr lang="en-US" i="1" dirty="0"/>
          </a:p>
        </p:txBody>
      </p:sp>
    </p:spTree>
    <p:extLst>
      <p:ext uri="{BB962C8B-B14F-4D97-AF65-F5344CB8AC3E}">
        <p14:creationId xmlns:p14="http://schemas.microsoft.com/office/powerpoint/2010/main" val="10706246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a:t>
            </a:r>
            <a:r>
              <a:rPr lang="en-US" dirty="0" err="1" smtClean="0"/>
              <a:t>ThE</a:t>
            </a:r>
            <a:r>
              <a:rPr lang="en-US" dirty="0" smtClean="0"/>
              <a:t> WRITE CHOICE!</a:t>
            </a:r>
            <a:endParaRPr lang="en-US" dirty="0"/>
          </a:p>
        </p:txBody>
      </p:sp>
      <p:sp>
        <p:nvSpPr>
          <p:cNvPr id="3" name="Content Placeholder 2"/>
          <p:cNvSpPr>
            <a:spLocks noGrp="1"/>
          </p:cNvSpPr>
          <p:nvPr>
            <p:ph idx="1"/>
          </p:nvPr>
        </p:nvSpPr>
        <p:spPr>
          <a:xfrm>
            <a:off x="764931" y="2247243"/>
            <a:ext cx="10363317" cy="3281102"/>
          </a:xfrm>
        </p:spPr>
        <p:txBody>
          <a:bodyPr/>
          <a:lstStyle/>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ctr">
              <a:buNone/>
            </a:pPr>
            <a:r>
              <a:rPr lang="en-US" dirty="0" smtClean="0"/>
              <a:t>SUCCESS IS NOT ABOUT ABILITY. IT’S ABOUT </a:t>
            </a:r>
            <a:r>
              <a:rPr lang="en-US" i="1" dirty="0" smtClean="0"/>
              <a:t>CHOICE</a:t>
            </a:r>
            <a:endParaRPr lang="en-US" i="1" dirty="0"/>
          </a:p>
        </p:txBody>
      </p:sp>
      <p:graphicFrame>
        <p:nvGraphicFramePr>
          <p:cNvPr id="4" name="Table 3"/>
          <p:cNvGraphicFramePr>
            <a:graphicFrameLocks noGrp="1"/>
          </p:cNvGraphicFramePr>
          <p:nvPr>
            <p:extLst/>
          </p:nvPr>
        </p:nvGraphicFramePr>
        <p:xfrm>
          <a:off x="804496" y="2387590"/>
          <a:ext cx="10284186" cy="2240780"/>
        </p:xfrm>
        <a:graphic>
          <a:graphicData uri="http://schemas.openxmlformats.org/drawingml/2006/table">
            <a:tbl>
              <a:tblPr firstRow="1" bandRow="1">
                <a:tableStyleId>{5C22544A-7EE6-4342-B048-85BDC9FD1C3A}</a:tableStyleId>
              </a:tblPr>
              <a:tblGrid>
                <a:gridCol w="5142093">
                  <a:extLst>
                    <a:ext uri="{9D8B030D-6E8A-4147-A177-3AD203B41FA5}">
                      <a16:colId xmlns:a16="http://schemas.microsoft.com/office/drawing/2014/main" val="1131202199"/>
                    </a:ext>
                  </a:extLst>
                </a:gridCol>
                <a:gridCol w="5142093">
                  <a:extLst>
                    <a:ext uri="{9D8B030D-6E8A-4147-A177-3AD203B41FA5}">
                      <a16:colId xmlns:a16="http://schemas.microsoft.com/office/drawing/2014/main" val="4033215944"/>
                    </a:ext>
                  </a:extLst>
                </a:gridCol>
              </a:tblGrid>
              <a:tr h="560195">
                <a:tc>
                  <a:txBody>
                    <a:bodyPr/>
                    <a:lstStyle/>
                    <a:p>
                      <a:pPr algn="ctr"/>
                      <a:r>
                        <a:rPr lang="en-US" dirty="0" smtClean="0"/>
                        <a:t>IGNORANCE</a:t>
                      </a:r>
                      <a:endParaRPr lang="en-US" dirty="0"/>
                    </a:p>
                  </a:txBody>
                  <a:tcPr/>
                </a:tc>
                <a:tc>
                  <a:txBody>
                    <a:bodyPr/>
                    <a:lstStyle/>
                    <a:p>
                      <a:pPr algn="ctr"/>
                      <a:r>
                        <a:rPr lang="en-US" dirty="0" smtClean="0"/>
                        <a:t>STUPIDITY?</a:t>
                      </a:r>
                      <a:endParaRPr lang="en-US" dirty="0"/>
                    </a:p>
                  </a:txBody>
                  <a:tcPr/>
                </a:tc>
                <a:extLst>
                  <a:ext uri="{0D108BD9-81ED-4DB2-BD59-A6C34878D82A}">
                    <a16:rowId xmlns:a16="http://schemas.microsoft.com/office/drawing/2014/main" val="205806084"/>
                  </a:ext>
                </a:extLst>
              </a:tr>
              <a:tr h="560195">
                <a:tc>
                  <a:txBody>
                    <a:bodyPr/>
                    <a:lstStyle/>
                    <a:p>
                      <a:r>
                        <a:rPr lang="en-US" dirty="0" smtClean="0"/>
                        <a:t>Don’t</a:t>
                      </a:r>
                      <a:r>
                        <a:rPr lang="en-US" baseline="0" dirty="0" smtClean="0"/>
                        <a:t> know</a:t>
                      </a:r>
                      <a:endParaRPr lang="en-US" dirty="0"/>
                    </a:p>
                  </a:txBody>
                  <a:tcPr/>
                </a:tc>
                <a:tc>
                  <a:txBody>
                    <a:bodyPr/>
                    <a:lstStyle/>
                    <a:p>
                      <a:r>
                        <a:rPr lang="en-US" dirty="0" smtClean="0"/>
                        <a:t>Can’t know</a:t>
                      </a:r>
                      <a:endParaRPr lang="en-US" dirty="0"/>
                    </a:p>
                  </a:txBody>
                  <a:tcPr/>
                </a:tc>
                <a:extLst>
                  <a:ext uri="{0D108BD9-81ED-4DB2-BD59-A6C34878D82A}">
                    <a16:rowId xmlns:a16="http://schemas.microsoft.com/office/drawing/2014/main" val="2122769871"/>
                  </a:ext>
                </a:extLst>
              </a:tr>
              <a:tr h="560195">
                <a:tc>
                  <a:txBody>
                    <a:bodyPr/>
                    <a:lstStyle/>
                    <a:p>
                      <a:r>
                        <a:rPr lang="en-US" dirty="0" smtClean="0"/>
                        <a:t>Able to learn</a:t>
                      </a:r>
                      <a:endParaRPr lang="en-US" dirty="0"/>
                    </a:p>
                  </a:txBody>
                  <a:tcPr/>
                </a:tc>
                <a:tc>
                  <a:txBody>
                    <a:bodyPr/>
                    <a:lstStyle/>
                    <a:p>
                      <a:r>
                        <a:rPr lang="en-US" dirty="0" smtClean="0"/>
                        <a:t>Unable to learn (cognitively</a:t>
                      </a:r>
                      <a:r>
                        <a:rPr lang="en-US" baseline="0" dirty="0" smtClean="0"/>
                        <a:t> deficient)</a:t>
                      </a:r>
                      <a:endParaRPr lang="en-US" dirty="0"/>
                    </a:p>
                  </a:txBody>
                  <a:tcPr/>
                </a:tc>
                <a:extLst>
                  <a:ext uri="{0D108BD9-81ED-4DB2-BD59-A6C34878D82A}">
                    <a16:rowId xmlns:a16="http://schemas.microsoft.com/office/drawing/2014/main" val="1395576560"/>
                  </a:ext>
                </a:extLst>
              </a:tr>
              <a:tr h="560195">
                <a:tc>
                  <a:txBody>
                    <a:bodyPr/>
                    <a:lstStyle/>
                    <a:p>
                      <a:r>
                        <a:rPr lang="en-US" dirty="0" smtClean="0"/>
                        <a:t>Willing to learn</a:t>
                      </a:r>
                      <a:endParaRPr lang="en-US" dirty="0"/>
                    </a:p>
                  </a:txBody>
                  <a:tcPr/>
                </a:tc>
                <a:tc>
                  <a:txBody>
                    <a:bodyPr/>
                    <a:lstStyle/>
                    <a:p>
                      <a:r>
                        <a:rPr lang="en-US" dirty="0" smtClean="0"/>
                        <a:t>Unwilling to learn</a:t>
                      </a:r>
                      <a:endParaRPr lang="en-US" dirty="0"/>
                    </a:p>
                  </a:txBody>
                  <a:tcPr/>
                </a:tc>
                <a:extLst>
                  <a:ext uri="{0D108BD9-81ED-4DB2-BD59-A6C34878D82A}">
                    <a16:rowId xmlns:a16="http://schemas.microsoft.com/office/drawing/2014/main" val="2634527454"/>
                  </a:ext>
                </a:extLst>
              </a:tr>
            </a:tbl>
          </a:graphicData>
        </a:graphic>
      </p:graphicFrame>
    </p:spTree>
    <p:extLst>
      <p:ext uri="{BB962C8B-B14F-4D97-AF65-F5344CB8AC3E}">
        <p14:creationId xmlns:p14="http://schemas.microsoft.com/office/powerpoint/2010/main" val="362163032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THE WRITE CHOICE</a:t>
            </a:r>
            <a:endParaRPr lang="en-US" dirty="0"/>
          </a:p>
        </p:txBody>
      </p:sp>
      <p:sp>
        <p:nvSpPr>
          <p:cNvPr id="3" name="Content Placeholder 2"/>
          <p:cNvSpPr>
            <a:spLocks noGrp="1"/>
          </p:cNvSpPr>
          <p:nvPr>
            <p:ph idx="1"/>
          </p:nvPr>
        </p:nvSpPr>
        <p:spPr>
          <a:xfrm>
            <a:off x="1069848" y="2121408"/>
            <a:ext cx="6222203" cy="4050792"/>
          </a:xfrm>
        </p:spPr>
        <p:txBody>
          <a:bodyPr>
            <a:normAutofit lnSpcReduction="10000"/>
          </a:bodyPr>
          <a:lstStyle/>
          <a:p>
            <a:pPr marL="0" indent="0">
              <a:buNone/>
            </a:pPr>
            <a:r>
              <a:rPr lang="en-US" sz="3000" b="1" dirty="0"/>
              <a:t>Warren Buffet uses 3 criteria to choose the individuals and companies that he’ll invest in:</a:t>
            </a:r>
          </a:p>
          <a:p>
            <a:pPr lvl="0"/>
            <a:r>
              <a:rPr lang="en-US" sz="3000" dirty="0">
                <a:solidFill>
                  <a:schemeClr val="accent1"/>
                </a:solidFill>
              </a:rPr>
              <a:t>Integrity</a:t>
            </a:r>
            <a:r>
              <a:rPr lang="en-US" sz="3000" dirty="0"/>
              <a:t>—doing what you say you’re going to do</a:t>
            </a:r>
          </a:p>
          <a:p>
            <a:pPr lvl="0"/>
            <a:r>
              <a:rPr lang="en-US" sz="3000" dirty="0">
                <a:solidFill>
                  <a:schemeClr val="accent1"/>
                </a:solidFill>
              </a:rPr>
              <a:t>Energy</a:t>
            </a:r>
            <a:r>
              <a:rPr lang="en-US" sz="3000" dirty="0"/>
              <a:t>—health &amp; a bias towards action</a:t>
            </a:r>
          </a:p>
          <a:p>
            <a:pPr lvl="0"/>
            <a:r>
              <a:rPr lang="en-US" sz="3000" dirty="0">
                <a:solidFill>
                  <a:schemeClr val="accent1"/>
                </a:solidFill>
              </a:rPr>
              <a:t>Intelligence</a:t>
            </a:r>
            <a:r>
              <a:rPr lang="en-US" sz="3000" dirty="0"/>
              <a:t>—not just book smarts, but </a:t>
            </a:r>
            <a:r>
              <a:rPr lang="en-US" sz="3000" dirty="0" smtClean="0"/>
              <a:t>wise-thinking</a:t>
            </a:r>
            <a:endParaRPr lang="en-US" sz="3000"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9077" y="1587823"/>
            <a:ext cx="3629171" cy="4859398"/>
          </a:xfrm>
          <a:prstGeom prst="rect">
            <a:avLst/>
          </a:prstGeom>
        </p:spPr>
      </p:pic>
    </p:spTree>
    <p:extLst>
      <p:ext uri="{BB962C8B-B14F-4D97-AF65-F5344CB8AC3E}">
        <p14:creationId xmlns:p14="http://schemas.microsoft.com/office/powerpoint/2010/main" val="1750835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052422"/>
            <a:ext cx="10058400" cy="1041553"/>
          </a:xfrm>
        </p:spPr>
        <p:txBody>
          <a:bodyPr>
            <a:normAutofit fontScale="90000"/>
          </a:bodyPr>
          <a:lstStyle/>
          <a:p>
            <a:pPr algn="ctr"/>
            <a:r>
              <a:rPr lang="en-US" dirty="0" smtClean="0"/>
              <a:t/>
            </a:r>
            <a:br>
              <a:rPr lang="en-US" dirty="0" smtClean="0"/>
            </a:br>
            <a:r>
              <a:rPr lang="en-US" dirty="0" smtClean="0"/>
              <a:t>One </a:t>
            </a:r>
            <a:r>
              <a:rPr lang="en-US" dirty="0"/>
              <a:t>thing you can do to develop </a:t>
            </a:r>
            <a:r>
              <a:rPr lang="en-US" b="1" dirty="0">
                <a:solidFill>
                  <a:schemeClr val="accent1"/>
                </a:solidFill>
              </a:rPr>
              <a:t>intelligence</a:t>
            </a:r>
            <a:r>
              <a:rPr lang="en-US" dirty="0"/>
              <a:t>? </a:t>
            </a:r>
            <a:br>
              <a:rPr lang="en-US" dirty="0"/>
            </a:br>
            <a:endParaRPr lang="en-US" dirty="0"/>
          </a:p>
        </p:txBody>
      </p:sp>
      <p:sp>
        <p:nvSpPr>
          <p:cNvPr id="3" name="Content Placeholder 2"/>
          <p:cNvSpPr>
            <a:spLocks noGrp="1"/>
          </p:cNvSpPr>
          <p:nvPr>
            <p:ph idx="1"/>
          </p:nvPr>
        </p:nvSpPr>
        <p:spPr>
          <a:xfrm>
            <a:off x="1136349" y="1905277"/>
            <a:ext cx="10058400" cy="4050792"/>
          </a:xfrm>
        </p:spPr>
        <p:txBody>
          <a:bodyPr/>
          <a:lstStyle/>
          <a:p>
            <a:pPr marL="0" indent="0">
              <a:buNone/>
            </a:pPr>
            <a:endParaRPr lang="en-US" sz="4000" dirty="0" smtClean="0"/>
          </a:p>
          <a:p>
            <a:pPr marL="0" indent="0">
              <a:buNone/>
            </a:pPr>
            <a:r>
              <a:rPr lang="en-US" sz="3200" dirty="0" smtClean="0"/>
              <a:t>     WRITE </a:t>
            </a:r>
          </a:p>
          <a:p>
            <a:pPr marL="0" indent="0">
              <a:buNone/>
            </a:pPr>
            <a:r>
              <a:rPr lang="en-US" sz="3200" dirty="0" smtClean="0"/>
              <a:t>     STUFF </a:t>
            </a:r>
          </a:p>
          <a:p>
            <a:pPr marL="0" indent="0">
              <a:buNone/>
            </a:pPr>
            <a:r>
              <a:rPr lang="en-US" sz="3200" dirty="0" smtClean="0"/>
              <a:t>     DOWN!</a:t>
            </a:r>
            <a:endParaRPr lang="en-US" sz="3200"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5293" y="2397182"/>
            <a:ext cx="7464830" cy="4198967"/>
          </a:xfrm>
          <a:prstGeom prst="rect">
            <a:avLst/>
          </a:prstGeom>
        </p:spPr>
      </p:pic>
    </p:spTree>
    <p:extLst>
      <p:ext uri="{BB962C8B-B14F-4D97-AF65-F5344CB8AC3E}">
        <p14:creationId xmlns:p14="http://schemas.microsoft.com/office/powerpoint/2010/main" val="545749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1" end="1"/>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anim calcmode="lin" valueType="num">
                                      <p:cBhvr>
                                        <p:cTn id="13"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2" end="2"/>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anim calcmode="lin" valueType="num">
                                      <p:cBhvr>
                                        <p:cTn id="18"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WANT TO SUCCEED?</a:t>
            </a:r>
            <a:endParaRPr lang="en-US" dirty="0"/>
          </a:p>
        </p:txBody>
      </p:sp>
      <p:sp>
        <p:nvSpPr>
          <p:cNvPr id="3" name="Content Placeholder 2"/>
          <p:cNvSpPr>
            <a:spLocks noGrp="1"/>
          </p:cNvSpPr>
          <p:nvPr>
            <p:ph idx="1"/>
          </p:nvPr>
        </p:nvSpPr>
        <p:spPr>
          <a:xfrm>
            <a:off x="1069847" y="2009690"/>
            <a:ext cx="4258610" cy="2311870"/>
          </a:xfrm>
        </p:spPr>
        <p:txBody>
          <a:bodyPr>
            <a:normAutofit/>
          </a:bodyPr>
          <a:lstStyle/>
          <a:p>
            <a:pPr>
              <a:buClr>
                <a:schemeClr val="accent1"/>
              </a:buClr>
              <a:buFont typeface="Wingdings" panose="05000000000000000000" pitchFamily="2" charset="2"/>
              <a:buChar char="§"/>
            </a:pPr>
            <a:r>
              <a:rPr lang="en-US" sz="2800" dirty="0" smtClean="0"/>
              <a:t>Writing = Thinking</a:t>
            </a:r>
          </a:p>
          <a:p>
            <a:pPr marL="0" indent="0">
              <a:buClr>
                <a:schemeClr val="accent1"/>
              </a:buClr>
              <a:buNone/>
            </a:pPr>
            <a:endParaRPr lang="en-US" sz="2800" dirty="0" smtClean="0"/>
          </a:p>
          <a:p>
            <a:pPr>
              <a:buClr>
                <a:schemeClr val="accent1"/>
              </a:buClr>
              <a:buFont typeface="Wingdings" panose="05000000000000000000" pitchFamily="2" charset="2"/>
              <a:buChar char="§"/>
            </a:pPr>
            <a:r>
              <a:rPr lang="en-US" sz="2800" dirty="0" smtClean="0"/>
              <a:t>Writing allows </a:t>
            </a:r>
            <a:r>
              <a:rPr lang="en-US" sz="2800" dirty="0"/>
              <a:t>you to externalize your </a:t>
            </a:r>
            <a:r>
              <a:rPr lang="en-US" sz="2800" dirty="0" smtClean="0"/>
              <a:t>thoughts</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9048" y="484632"/>
            <a:ext cx="5782195" cy="3854797"/>
          </a:xfrm>
          <a:prstGeom prst="rect">
            <a:avLst/>
          </a:prstGeom>
        </p:spPr>
      </p:pic>
      <p:sp>
        <p:nvSpPr>
          <p:cNvPr id="5" name="Content Placeholder 2"/>
          <p:cNvSpPr txBox="1">
            <a:spLocks/>
          </p:cNvSpPr>
          <p:nvPr/>
        </p:nvSpPr>
        <p:spPr>
          <a:xfrm>
            <a:off x="1069847" y="4789221"/>
            <a:ext cx="10443279" cy="1320893"/>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buClr>
                <a:schemeClr val="accent1"/>
              </a:buClr>
            </a:pPr>
            <a:r>
              <a:rPr lang="en-US" sz="2800" dirty="0" smtClean="0"/>
              <a:t>When you can examine your thoughts you can process them, identify patterns and draw conclusions about the best course of action</a:t>
            </a:r>
          </a:p>
          <a:p>
            <a:endParaRPr lang="en-US" dirty="0"/>
          </a:p>
        </p:txBody>
      </p:sp>
    </p:spTree>
    <p:extLst>
      <p:ext uri="{BB962C8B-B14F-4D97-AF65-F5344CB8AC3E}">
        <p14:creationId xmlns:p14="http://schemas.microsoft.com/office/powerpoint/2010/main" val="90081933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TIME MANAGEMENT</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1848888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685800" y="2194561"/>
            <a:ext cx="6286500" cy="3028521"/>
          </a:xfrm>
          <a:prstGeom prst="rect">
            <a:avLst/>
          </a:prstGeom>
          <a:noFill/>
        </p:spPr>
        <p:txBody>
          <a:bodyPr wrap="square" rtlCol="0">
            <a:spAutoFit/>
          </a:bodyPr>
          <a:lstStyle/>
          <a:p>
            <a:pPr marL="0" indent="0">
              <a:buNone/>
            </a:pPr>
            <a:r>
              <a:rPr lang="en-US" sz="4400" i="1" dirty="0" smtClean="0"/>
              <a:t>“Until </a:t>
            </a:r>
            <a:r>
              <a:rPr lang="en-US" sz="4400" i="1" dirty="0"/>
              <a:t>we can manage time, we can manage nothing else</a:t>
            </a:r>
            <a:r>
              <a:rPr lang="en-US" sz="4400" i="1" dirty="0" smtClean="0"/>
              <a:t>.”</a:t>
            </a:r>
            <a:r>
              <a:rPr lang="en-US" sz="3600" i="1" dirty="0"/>
              <a:t/>
            </a:r>
            <a:br>
              <a:rPr lang="en-US" sz="3600" i="1" dirty="0"/>
            </a:br>
            <a:endParaRPr lang="en-US" sz="3600" dirty="0"/>
          </a:p>
        </p:txBody>
      </p:sp>
      <p:sp>
        <p:nvSpPr>
          <p:cNvPr id="5" name="TextBox 4"/>
          <p:cNvSpPr txBox="1"/>
          <p:nvPr/>
        </p:nvSpPr>
        <p:spPr>
          <a:xfrm>
            <a:off x="969264" y="5687568"/>
            <a:ext cx="4517136" cy="646331"/>
          </a:xfrm>
          <a:prstGeom prst="rect">
            <a:avLst/>
          </a:prstGeom>
          <a:noFill/>
        </p:spPr>
        <p:txBody>
          <a:bodyPr wrap="square" rtlCol="0">
            <a:spAutoFit/>
          </a:bodyPr>
          <a:lstStyle/>
          <a:p>
            <a:r>
              <a:rPr lang="en-US" i="1" dirty="0"/>
              <a:t>– Peter F. Drucker, The Effective Executive</a:t>
            </a:r>
            <a:endParaRPr lang="en-US" dirty="0"/>
          </a:p>
          <a:p>
            <a:endParaRPr lang="en-US" dirty="0"/>
          </a:p>
        </p:txBody>
      </p:sp>
      <p:pic>
        <p:nvPicPr>
          <p:cNvPr id="6" name="Picture 5" descr="Four days late … but He’s still on &lt;strong&gt;time&lt;/strong&gt; | Laymanoint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8742" y="1770658"/>
            <a:ext cx="2624328" cy="2816352"/>
          </a:xfrm>
          <a:prstGeom prst="rect">
            <a:avLst/>
          </a:prstGeom>
        </p:spPr>
      </p:pic>
    </p:spTree>
    <p:extLst>
      <p:ext uri="{BB962C8B-B14F-4D97-AF65-F5344CB8AC3E}">
        <p14:creationId xmlns:p14="http://schemas.microsoft.com/office/powerpoint/2010/main" val="24005250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848</TotalTime>
  <Words>2124</Words>
  <Application>Microsoft Office PowerPoint</Application>
  <PresentationFormat>Widescreen</PresentationFormat>
  <Paragraphs>285</Paragraphs>
  <Slides>34</Slides>
  <Notes>13</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Broadway</vt:lpstr>
      <vt:lpstr>Calibri</vt:lpstr>
      <vt:lpstr>Century Gothic</vt:lpstr>
      <vt:lpstr>Cooper Black</vt:lpstr>
      <vt:lpstr>Kristen ITC</vt:lpstr>
      <vt:lpstr>Times New Roman</vt:lpstr>
      <vt:lpstr>Wingdings</vt:lpstr>
      <vt:lpstr>Vapor Trail</vt:lpstr>
      <vt:lpstr> Beginning the Semester on the Write Note!!! </vt:lpstr>
      <vt:lpstr>LINKS TO VIDEOS IN THIS PRESENTATION ARE AVAILABLE ON THE SAME “WRITE PLACE” WEB PAGE  WHERE YOU FOUND THIS  (see “Tutorials”)</vt:lpstr>
      <vt:lpstr>BUT BEFORE THAT, YOU WILL NEED THE WRITE MINDSET!</vt:lpstr>
      <vt:lpstr>MAKE ThE WRITE CHOICE!</vt:lpstr>
      <vt:lpstr>MAKE THE WRITE CHOICE</vt:lpstr>
      <vt:lpstr> One thing you can do to develop intelligence?  </vt:lpstr>
      <vt:lpstr>WANT TO SUCCEED?</vt:lpstr>
      <vt:lpstr>TIME MANAGEMENT</vt:lpstr>
      <vt:lpstr>PowerPoint Presentation</vt:lpstr>
      <vt:lpstr>PowerPoint Presentation</vt:lpstr>
      <vt:lpstr>COOL TOOLS you should use!</vt:lpstr>
      <vt:lpstr>PowerPoint Presentation</vt:lpstr>
      <vt:lpstr>BULLET JOURNALS</vt:lpstr>
      <vt:lpstr>PowerPoint Presentation</vt:lpstr>
      <vt:lpstr>BULLET JOURNAL APPS </vt:lpstr>
      <vt:lpstr>Note Taking</vt:lpstr>
      <vt:lpstr>NOTE-TAKING</vt:lpstr>
      <vt:lpstr>CLASS Notes </vt:lpstr>
      <vt:lpstr>Class Notes </vt:lpstr>
      <vt:lpstr>Start by entering the classroom with a positive attitude  </vt:lpstr>
      <vt:lpstr>1. Go to class prepared </vt:lpstr>
      <vt:lpstr>2. improve your listening skills </vt:lpstr>
      <vt:lpstr>3. develop a notetaking method that works for you </vt:lpstr>
      <vt:lpstr>4. Pay close attention to content </vt:lpstr>
      <vt:lpstr>5. Review and edit your notes. </vt:lpstr>
      <vt:lpstr>Cornell Method </vt:lpstr>
      <vt:lpstr>Reading notes</vt:lpstr>
      <vt:lpstr>READING NOTES</vt:lpstr>
      <vt:lpstr>Reading NOTES </vt:lpstr>
      <vt:lpstr>BONUS: Study tip!</vt:lpstr>
      <vt:lpstr>Helpful Apps</vt:lpstr>
      <vt:lpstr>Forest (stay focused) app</vt:lpstr>
      <vt:lpstr>ACTIVITY</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Write Place  Presents  Note Taking and Organizational Tips!!</dc:title>
  <dc:creator>Ariyana Woodson</dc:creator>
  <cp:lastModifiedBy>Kem Roper</cp:lastModifiedBy>
  <cp:revision>55</cp:revision>
  <dcterms:created xsi:type="dcterms:W3CDTF">2019-08-20T17:42:15Z</dcterms:created>
  <dcterms:modified xsi:type="dcterms:W3CDTF">2019-08-29T18:21:37Z</dcterms:modified>
</cp:coreProperties>
</file>