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79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3" r:id="rId12"/>
    <p:sldId id="267" r:id="rId13"/>
    <p:sldId id="268" r:id="rId14"/>
    <p:sldId id="264" r:id="rId15"/>
    <p:sldId id="269" r:id="rId16"/>
    <p:sldId id="270" r:id="rId17"/>
    <p:sldId id="271" r:id="rId18"/>
    <p:sldId id="272" r:id="rId19"/>
    <p:sldId id="275" r:id="rId20"/>
    <p:sldId id="277" r:id="rId21"/>
    <p:sldId id="273" r:id="rId22"/>
    <p:sldId id="276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gku-vSf9Rk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GET ORGANIZED!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 “Write Place” Workshop</a:t>
            </a:r>
          </a:p>
          <a:p>
            <a:endParaRPr lang="en-US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" b="5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785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paper that follows should…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explain </a:t>
            </a:r>
            <a:r>
              <a:rPr lang="en-US" sz="3200" dirty="0"/>
              <a:t>the analysis of the college admission process</a:t>
            </a:r>
          </a:p>
          <a:p>
            <a:r>
              <a:rPr lang="en-US" sz="3200" dirty="0" smtClean="0"/>
              <a:t>explain </a:t>
            </a:r>
            <a:r>
              <a:rPr lang="en-US" sz="3200" dirty="0"/>
              <a:t>the challenge facing admissions counselors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3031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 </a:t>
            </a:r>
            <a:r>
              <a:rPr lang="en-US" sz="3600" b="1" dirty="0"/>
              <a:t>expository</a:t>
            </a:r>
            <a:r>
              <a:rPr lang="en-US" sz="3600" dirty="0"/>
              <a:t> (explanatory) paper explains something to the audience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17888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Expository Thesis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life of the typical college student is characterized by time spent studying, attending class, and socializing with peers.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980780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essay that follows should…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Explain how students spend their time studying, attending class, and socializing with peers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3054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An </a:t>
            </a:r>
            <a:r>
              <a:rPr lang="en-US" sz="2800" b="1" dirty="0"/>
              <a:t>argumentative</a:t>
            </a:r>
            <a:r>
              <a:rPr lang="en-US" sz="2800" dirty="0"/>
              <a:t> paper makes a claim about a topic and justifies this claim with specific evidence. The </a:t>
            </a:r>
            <a:r>
              <a:rPr lang="en-US" sz="2800" b="1" dirty="0"/>
              <a:t>claim</a:t>
            </a:r>
            <a:r>
              <a:rPr lang="en-US" sz="2800" dirty="0"/>
              <a:t> could be an opinion, a policy proposal, an evaluation, a cause-and-effect statement, or an interpretation. The goal of the argumentative paper is to convince the audience that the claim is true based on the evidence provided.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194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argument thesis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High school graduates should be required to take a year off to pursue community service projects before entering college in order to increase their maturity and global awareness.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344140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essay that follows should…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Present an argument and give evidence to support the claim that students should pursue community projects before entering college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4535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Made up of paragraphs</a:t>
            </a:r>
          </a:p>
          <a:p>
            <a:r>
              <a:rPr lang="en-US" sz="3200" dirty="0" smtClean="0"/>
              <a:t>Each paragraph is a unit—topic sentence/supporting sentences</a:t>
            </a:r>
          </a:p>
          <a:p>
            <a:r>
              <a:rPr lang="en-US" sz="3200" dirty="0" smtClean="0"/>
              <a:t>Like a miniature essay—thesis/supporting paragraphs</a:t>
            </a:r>
          </a:p>
          <a:p>
            <a:r>
              <a:rPr lang="en-US" sz="3200" dirty="0" smtClean="0"/>
              <a:t>One point per paragraph only!</a:t>
            </a:r>
          </a:p>
          <a:p>
            <a:r>
              <a:rPr lang="en-US" sz="3200" dirty="0" smtClean="0"/>
              <a:t>Must </a:t>
            </a:r>
            <a:r>
              <a:rPr lang="en-US" sz="3200" b="1" u="sng" dirty="0" smtClean="0"/>
              <a:t>support/prove</a:t>
            </a:r>
            <a:r>
              <a:rPr lang="en-US" sz="3200" dirty="0" smtClean="0"/>
              <a:t> thesis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714817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Outlines/Maps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Put like things together</a:t>
            </a:r>
          </a:p>
          <a:p>
            <a:r>
              <a:rPr lang="en-US" sz="3200" dirty="0" smtClean="0"/>
              <a:t>Think about progression—what happens first, second, third</a:t>
            </a:r>
          </a:p>
          <a:p>
            <a:r>
              <a:rPr lang="en-US" sz="3200" dirty="0" smtClean="0"/>
              <a:t>Consider audience…what would make the most sense to think about first?</a:t>
            </a:r>
          </a:p>
          <a:p>
            <a:r>
              <a:rPr lang="en-US" sz="3200" dirty="0" smtClean="0"/>
              <a:t>Use the known/unknown structure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93578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Sandwich!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594" y="863790"/>
            <a:ext cx="4721685" cy="5121275"/>
          </a:xfrm>
        </p:spPr>
      </p:pic>
    </p:spTree>
    <p:extLst>
      <p:ext uri="{BB962C8B-B14F-4D97-AF65-F5344CB8AC3E}">
        <p14:creationId xmlns:p14="http://schemas.microsoft.com/office/powerpoint/2010/main" val="42620396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RECAP!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we know about writing…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973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67" y="863600"/>
            <a:ext cx="3971741" cy="5121275"/>
          </a:xfrm>
        </p:spPr>
      </p:pic>
    </p:spTree>
    <p:extLst>
      <p:ext uri="{BB962C8B-B14F-4D97-AF65-F5344CB8AC3E}">
        <p14:creationId xmlns:p14="http://schemas.microsoft.com/office/powerpoint/2010/main" val="2046962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</a:t>
            </a:r>
            <a:endParaRPr lang="en-US" dirty="0"/>
          </a:p>
        </p:txBody>
      </p:sp>
      <p:pic>
        <p:nvPicPr>
          <p:cNvPr id="4" name="6gku-vSf9R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240338" y="2138363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602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it Up!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End the way you began!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668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Let us help you!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" t="7355" r="4251"/>
          <a:stretch/>
        </p:blipFill>
        <p:spPr>
          <a:xfrm>
            <a:off x="2430051" y="904848"/>
            <a:ext cx="9231682" cy="3830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35464" y="2229632"/>
            <a:ext cx="4384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www.aamu.edu/writingcenter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19814" y="4797016"/>
            <a:ext cx="82421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BEFORE YOU GO…</a:t>
            </a:r>
          </a:p>
          <a:p>
            <a:r>
              <a:rPr lang="en-US" sz="3200" dirty="0" smtClean="0"/>
              <a:t>PLEASE COMPLETE THE SURVEY</a:t>
            </a:r>
            <a:r>
              <a:rPr lang="en-US" sz="3600" dirty="0" smtClean="0"/>
              <a:t>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52717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WHAT </a:t>
            </a:r>
            <a:r>
              <a:rPr lang="en-US" b="1" dirty="0">
                <a:solidFill>
                  <a:schemeClr val="bg1"/>
                </a:solidFill>
              </a:rPr>
              <a:t>IT’S </a:t>
            </a:r>
            <a:r>
              <a:rPr lang="en-US" b="1" u="dbl" dirty="0">
                <a:solidFill>
                  <a:schemeClr val="bg1"/>
                </a:solidFill>
              </a:rPr>
              <a:t>NOT</a:t>
            </a:r>
            <a:r>
              <a:rPr lang="en-US" b="1" u="dbl" dirty="0">
                <a:solidFill>
                  <a:schemeClr val="accent4"/>
                </a:solidFill>
              </a:rPr>
              <a:t/>
            </a:r>
            <a:br>
              <a:rPr lang="en-US" b="1" u="dbl" dirty="0">
                <a:solidFill>
                  <a:schemeClr val="accent4"/>
                </a:solidFill>
              </a:rPr>
            </a:b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accent5"/>
                </a:solidFill>
              </a:rPr>
              <a:t>Linear</a:t>
            </a:r>
          </a:p>
          <a:p>
            <a:pPr marL="0" indent="0" algn="ctr">
              <a:buNone/>
            </a:pPr>
            <a:r>
              <a:rPr lang="en-US" sz="3600" dirty="0" smtClean="0"/>
              <a:t>intro, body, conclusion</a:t>
            </a:r>
            <a:endParaRPr lang="en-US" sz="3600" dirty="0"/>
          </a:p>
        </p:txBody>
      </p:sp>
      <p:sp>
        <p:nvSpPr>
          <p:cNvPr id="5" name="Right Arrow 4"/>
          <p:cNvSpPr/>
          <p:nvPr/>
        </p:nvSpPr>
        <p:spPr>
          <a:xfrm>
            <a:off x="5373666" y="2354893"/>
            <a:ext cx="4308954" cy="1052186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91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WHAT IT </a:t>
            </a:r>
            <a:r>
              <a:rPr lang="en-US" b="1" u="dbl" dirty="0">
                <a:solidFill>
                  <a:schemeClr val="bg1"/>
                </a:solidFill>
              </a:rPr>
              <a:t>IS</a:t>
            </a:r>
            <a:r>
              <a:rPr lang="en-US" b="1" u="dbl" dirty="0">
                <a:solidFill>
                  <a:schemeClr val="accent5"/>
                </a:solidFill>
              </a:rPr>
              <a:t/>
            </a:r>
            <a:br>
              <a:rPr lang="en-US" b="1" u="dbl" dirty="0">
                <a:solidFill>
                  <a:schemeClr val="accent5"/>
                </a:solidFill>
              </a:rPr>
            </a:br>
            <a:endParaRPr lang="en-US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accent5"/>
                </a:solidFill>
              </a:rPr>
              <a:t>Recursive</a:t>
            </a:r>
          </a:p>
          <a:p>
            <a:pPr marL="0" indent="0" algn="ctr">
              <a:buNone/>
            </a:pPr>
            <a:r>
              <a:rPr lang="en-US" sz="3200" dirty="0" smtClean="0"/>
              <a:t>questioning, thinking, </a:t>
            </a:r>
            <a:r>
              <a:rPr lang="en-US" sz="3200" dirty="0" smtClean="0"/>
              <a:t>drafting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" name="Curved Up Arrow 4"/>
          <p:cNvSpPr/>
          <p:nvPr/>
        </p:nvSpPr>
        <p:spPr>
          <a:xfrm rot="5906561">
            <a:off x="6025552" y="4125510"/>
            <a:ext cx="1526408" cy="757710"/>
          </a:xfrm>
          <a:prstGeom prst="curvedUp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Up Arrow 5"/>
          <p:cNvSpPr/>
          <p:nvPr/>
        </p:nvSpPr>
        <p:spPr>
          <a:xfrm rot="17017645">
            <a:off x="7465330" y="4354128"/>
            <a:ext cx="1550663" cy="761302"/>
          </a:xfrm>
          <a:prstGeom prst="curvedUp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24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WHAT?</a:t>
            </a:r>
            <a:endParaRPr lang="en-US" dirty="0"/>
          </a:p>
        </p:txBody>
      </p:sp>
      <p:pic>
        <p:nvPicPr>
          <p:cNvPr id="4" name="Content Placeholder 3" descr="Banana &lt;strong&gt;paper&lt;/strong&gt; - Wikipedi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155" y="863600"/>
            <a:ext cx="6828366" cy="5121275"/>
          </a:xfrm>
        </p:spPr>
      </p:pic>
    </p:spTree>
    <p:extLst>
      <p:ext uri="{BB962C8B-B14F-4D97-AF65-F5344CB8AC3E}">
        <p14:creationId xmlns:p14="http://schemas.microsoft.com/office/powerpoint/2010/main" val="38350707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ORGANIZE!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your purpose?</a:t>
            </a:r>
          </a:p>
          <a:p>
            <a:r>
              <a:rPr lang="en-US" sz="3600" dirty="0" smtClean="0"/>
              <a:t>Who is your audience?</a:t>
            </a:r>
          </a:p>
          <a:p>
            <a:r>
              <a:rPr lang="en-US" sz="3600" dirty="0" smtClean="0"/>
              <a:t>What is the required genre/format?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610390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Main point</a:t>
            </a:r>
          </a:p>
          <a:p>
            <a:r>
              <a:rPr lang="en-US" sz="3600" dirty="0" smtClean="0"/>
              <a:t>Establishes direction/focus</a:t>
            </a:r>
          </a:p>
          <a:p>
            <a:r>
              <a:rPr lang="en-US" sz="3600" dirty="0" smtClean="0"/>
              <a:t>Sets the stage/blueprint for the paper</a:t>
            </a:r>
          </a:p>
          <a:p>
            <a:r>
              <a:rPr lang="en-US" sz="3600" dirty="0" smtClean="0"/>
              <a:t>You may have a “working thesis” during the drafting phase*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66967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An </a:t>
            </a:r>
            <a:r>
              <a:rPr lang="en-US" sz="3200" b="1" dirty="0"/>
              <a:t>analytical</a:t>
            </a:r>
            <a:r>
              <a:rPr lang="en-US" sz="3200" dirty="0"/>
              <a:t> paper breaks down an issue or an idea into its component parts, evaluates the issue or idea, and presents this breakdown and evaluation to the audience.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954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Thesis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An analysis of the college admission process reveals one challenge facing counselors: accepting students with high test scores or students with strong extracurricular backgrounds.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14141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180</TotalTime>
  <Words>325</Words>
  <Application>Microsoft Office PowerPoint</Application>
  <PresentationFormat>Widescreen</PresentationFormat>
  <Paragraphs>64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Corbel</vt:lpstr>
      <vt:lpstr>Wingdings 2</vt:lpstr>
      <vt:lpstr>Frame</vt:lpstr>
      <vt:lpstr> GET ORGANIZED!</vt:lpstr>
      <vt:lpstr>LET’S RECAP!</vt:lpstr>
      <vt:lpstr>WHAT IT’S NOT </vt:lpstr>
      <vt:lpstr>WHAT IT IS </vt:lpstr>
      <vt:lpstr>NOW WHAT?</vt:lpstr>
      <vt:lpstr>TIME TO ORGANIZE!</vt:lpstr>
      <vt:lpstr>THESIS</vt:lpstr>
      <vt:lpstr>Analytical</vt:lpstr>
      <vt:lpstr>Analytical Thesis Example</vt:lpstr>
      <vt:lpstr>The paper that follows should…</vt:lpstr>
      <vt:lpstr>Expository</vt:lpstr>
      <vt:lpstr>Expository Thesis example</vt:lpstr>
      <vt:lpstr>The essay that follows should…</vt:lpstr>
      <vt:lpstr>Argument</vt:lpstr>
      <vt:lpstr>An argument thesis example</vt:lpstr>
      <vt:lpstr>The essay that follows should…</vt:lpstr>
      <vt:lpstr>BODY</vt:lpstr>
      <vt:lpstr>Outlines/Maps</vt:lpstr>
      <vt:lpstr>Make a Sandwich!</vt:lpstr>
      <vt:lpstr>PowerPoint Presentation</vt:lpstr>
      <vt:lpstr>Linking</vt:lpstr>
      <vt:lpstr>Wrap it Up!</vt:lpstr>
      <vt:lpstr>Let us help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kem roper</dc:creator>
  <cp:lastModifiedBy>kem roper</cp:lastModifiedBy>
  <cp:revision>12</cp:revision>
  <dcterms:created xsi:type="dcterms:W3CDTF">2020-10-15T15:51:05Z</dcterms:created>
  <dcterms:modified xsi:type="dcterms:W3CDTF">2020-10-15T18:51:29Z</dcterms:modified>
</cp:coreProperties>
</file>