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83" r:id="rId3"/>
    <p:sldId id="267" r:id="rId4"/>
    <p:sldId id="269" r:id="rId5"/>
    <p:sldId id="285" r:id="rId6"/>
    <p:sldId id="270" r:id="rId7"/>
    <p:sldId id="279" r:id="rId8"/>
    <p:sldId id="280" r:id="rId9"/>
    <p:sldId id="284" r:id="rId10"/>
    <p:sldId id="271" r:id="rId11"/>
    <p:sldId id="272" r:id="rId12"/>
    <p:sldId id="273" r:id="rId13"/>
    <p:sldId id="274" r:id="rId14"/>
    <p:sldId id="275" r:id="rId15"/>
    <p:sldId id="276" r:id="rId16"/>
    <p:sldId id="287" r:id="rId17"/>
    <p:sldId id="288" r:id="rId18"/>
    <p:sldId id="289" r:id="rId19"/>
    <p:sldId id="290" r:id="rId20"/>
    <p:sldId id="286" r:id="rId21"/>
    <p:sldId id="277" r:id="rId22"/>
    <p:sldId id="278" r:id="rId23"/>
    <p:sldId id="261" r:id="rId24"/>
    <p:sldId id="262" r:id="rId25"/>
    <p:sldId id="263" r:id="rId26"/>
    <p:sldId id="264" r:id="rId27"/>
    <p:sldId id="291"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560" autoAdjust="0"/>
  </p:normalViewPr>
  <p:slideViewPr>
    <p:cSldViewPr>
      <p:cViewPr varScale="1">
        <p:scale>
          <a:sx n="109" d="100"/>
          <a:sy n="109" d="100"/>
        </p:scale>
        <p:origin x="1674" y="108"/>
      </p:cViewPr>
      <p:guideLst>
        <p:guide orient="horz" pos="2160"/>
        <p:guide pos="2880"/>
      </p:guideLst>
    </p:cSldViewPr>
  </p:slideViewPr>
  <p:outlineViewPr>
    <p:cViewPr>
      <p:scale>
        <a:sx n="33" d="100"/>
        <a:sy n="33" d="100"/>
      </p:scale>
      <p:origin x="0" y="457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36231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375308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1573434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53250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86375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315467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5073526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050745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420381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37035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19596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57473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299271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4051923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391242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181293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5D234914-8E28-466B-B1A5-E361F0267E28}" type="datetimeFigureOut">
              <a:rPr lang="en-US" smtClean="0"/>
              <a:t>1/28/2020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16202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5D234914-8E28-466B-B1A5-E361F0267E28}" type="datetimeFigureOut">
              <a:rPr lang="en-US" smtClean="0"/>
              <a:t>1/28/2020</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26EF5574-8AB1-4FB7-8385-7EB895BF1ACB}" type="slidenum">
              <a:rPr lang="en-US" smtClean="0"/>
              <a:t>‹#›</a:t>
            </a:fld>
            <a:endParaRPr lang="en-US" dirty="0"/>
          </a:p>
        </p:txBody>
      </p:sp>
    </p:spTree>
    <p:extLst>
      <p:ext uri="{BB962C8B-B14F-4D97-AF65-F5344CB8AC3E}">
        <p14:creationId xmlns:p14="http://schemas.microsoft.com/office/powerpoint/2010/main" val="3874770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hyperlink" Target="http://www.aamu.edu/" TargetMode="External"/><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13.JP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4560" y="1905000"/>
            <a:ext cx="5917679" cy="2550877"/>
          </a:xfrm>
        </p:spPr>
        <p:txBody>
          <a:bodyPr/>
          <a:lstStyle/>
          <a:p>
            <a:pPr algn="ctr"/>
            <a:r>
              <a:rPr lang="en-US" dirty="0" smtClean="0"/>
              <a:t>The Writing Process </a:t>
            </a:r>
            <a:br>
              <a:rPr lang="en-US" dirty="0" smtClean="0"/>
            </a:br>
            <a:endParaRPr lang="en-US" dirty="0"/>
          </a:p>
        </p:txBody>
      </p:sp>
      <p:sp>
        <p:nvSpPr>
          <p:cNvPr id="3" name="Subtitle 2"/>
          <p:cNvSpPr>
            <a:spLocks noGrp="1"/>
          </p:cNvSpPr>
          <p:nvPr>
            <p:ph type="subTitle" idx="1"/>
          </p:nvPr>
        </p:nvSpPr>
        <p:spPr>
          <a:xfrm>
            <a:off x="1143000" y="4572000"/>
            <a:ext cx="6400800" cy="838200"/>
          </a:xfrm>
        </p:spPr>
        <p:txBody>
          <a:bodyPr>
            <a:normAutofit fontScale="70000" lnSpcReduction="20000"/>
          </a:bodyPr>
          <a:lstStyle/>
          <a:p>
            <a:pPr algn="ctr"/>
            <a:r>
              <a:rPr lang="en-US" cap="none" dirty="0" smtClean="0"/>
              <a:t>A “Write Place” Workshop by</a:t>
            </a:r>
          </a:p>
          <a:p>
            <a:pPr algn="ctr"/>
            <a:r>
              <a:rPr lang="en-US" cap="none" dirty="0" smtClean="0"/>
              <a:t>Dr. Kem Roper, Director</a:t>
            </a:r>
          </a:p>
          <a:p>
            <a:pPr algn="ctr"/>
            <a:r>
              <a:rPr lang="en-US" cap="none" dirty="0" smtClean="0"/>
              <a:t>January 28, 2020</a:t>
            </a:r>
            <a:endParaRPr lang="en-US" cap="none"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1: think, pray, write</a:t>
            </a:r>
            <a:endParaRPr lang="en-US" dirty="0"/>
          </a:p>
        </p:txBody>
      </p:sp>
      <p:sp>
        <p:nvSpPr>
          <p:cNvPr id="3" name="Content Placeholder 2"/>
          <p:cNvSpPr>
            <a:spLocks noGrp="1"/>
          </p:cNvSpPr>
          <p:nvPr>
            <p:ph idx="1"/>
          </p:nvPr>
        </p:nvSpPr>
        <p:spPr/>
        <p:txBody>
          <a:bodyPr/>
          <a:lstStyle/>
          <a:p>
            <a:r>
              <a:rPr lang="en-US" dirty="0" smtClean="0"/>
              <a:t>What is your topic?</a:t>
            </a:r>
          </a:p>
          <a:p>
            <a:r>
              <a:rPr lang="en-US" dirty="0" smtClean="0"/>
              <a:t>What is required?</a:t>
            </a:r>
          </a:p>
          <a:p>
            <a:r>
              <a:rPr lang="en-US" dirty="0" smtClean="0"/>
              <a:t>What do I already know about this?</a:t>
            </a:r>
          </a:p>
          <a:p>
            <a:r>
              <a:rPr lang="en-US" dirty="0" smtClean="0"/>
              <a:t>What opinions do I have about this?</a:t>
            </a:r>
          </a:p>
          <a:p>
            <a:r>
              <a:rPr lang="en-US" dirty="0" smtClean="0"/>
              <a:t>Where do my thoughts and opinions come from?</a:t>
            </a:r>
          </a:p>
          <a:p>
            <a:pPr lvl="1"/>
            <a:r>
              <a:rPr lang="en-US" dirty="0" smtClean="0"/>
              <a:t>Experiences, observations, personality, family/upbringing</a:t>
            </a:r>
            <a:endParaRPr lang="en-US" dirty="0"/>
          </a:p>
        </p:txBody>
      </p:sp>
    </p:spTree>
    <p:extLst>
      <p:ext uri="{BB962C8B-B14F-4D97-AF65-F5344CB8AC3E}">
        <p14:creationId xmlns:p14="http://schemas.microsoft.com/office/powerpoint/2010/main" val="24987798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109728" indent="0">
              <a:buNone/>
            </a:pPr>
            <a:r>
              <a:rPr lang="en-US" dirty="0" smtClean="0"/>
              <a:t>Answer these questions by:</a:t>
            </a:r>
          </a:p>
          <a:p>
            <a:r>
              <a:rPr lang="en-US" dirty="0" smtClean="0"/>
              <a:t>Free-writing</a:t>
            </a:r>
          </a:p>
          <a:p>
            <a:r>
              <a:rPr lang="en-US" dirty="0" smtClean="0"/>
              <a:t>Listing (or clustering)</a:t>
            </a:r>
          </a:p>
          <a:p>
            <a:r>
              <a:rPr lang="en-US" dirty="0" smtClean="0"/>
              <a:t>Speaking into recorder</a:t>
            </a:r>
          </a:p>
          <a:p>
            <a:r>
              <a:rPr lang="en-US" dirty="0" smtClean="0"/>
              <a:t>Conversing </a:t>
            </a:r>
          </a:p>
          <a:p>
            <a:pPr marL="109728" indent="0">
              <a:buNone/>
            </a:pPr>
            <a:r>
              <a:rPr lang="en-US" dirty="0"/>
              <a:t>Generate Ideas:</a:t>
            </a:r>
          </a:p>
          <a:p>
            <a:r>
              <a:rPr lang="en-US" dirty="0"/>
              <a:t>5Ws (journalist questions)</a:t>
            </a:r>
          </a:p>
          <a:p>
            <a:r>
              <a:rPr lang="en-US" dirty="0"/>
              <a:t>5 Senses (Look, Touch, Taste, Feel, Smell)</a:t>
            </a:r>
          </a:p>
          <a:p>
            <a:endParaRPr lang="en-US" dirty="0"/>
          </a:p>
        </p:txBody>
      </p:sp>
    </p:spTree>
    <p:extLst>
      <p:ext uri="{BB962C8B-B14F-4D97-AF65-F5344CB8AC3E}">
        <p14:creationId xmlns:p14="http://schemas.microsoft.com/office/powerpoint/2010/main" val="24295331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1000"/>
                                        <p:tgtEl>
                                          <p:spTgt spid="3">
                                            <p:txEl>
                                              <p:pRg st="7" end="7"/>
                                            </p:txEl>
                                          </p:spTgt>
                                        </p:tgtEl>
                                      </p:cBhvr>
                                    </p:animEffect>
                                    <p:anim calcmode="lin" valueType="num">
                                      <p:cBhvr>
                                        <p:cTn id="4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3" name="Picture 2" descr="Azhar's Reflections: My e-dventures of Writ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8976" y="2212848"/>
            <a:ext cx="4966047" cy="3908822"/>
          </a:xfrm>
          <a:prstGeom prst="rect">
            <a:avLst/>
          </a:prstGeom>
        </p:spPr>
      </p:pic>
    </p:spTree>
    <p:extLst>
      <p:ext uri="{BB962C8B-B14F-4D97-AF65-F5344CB8AC3E}">
        <p14:creationId xmlns:p14="http://schemas.microsoft.com/office/powerpoint/2010/main" val="331341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think, write, re-write</a:t>
            </a:r>
            <a:endParaRPr lang="en-US" dirty="0"/>
          </a:p>
        </p:txBody>
      </p:sp>
      <p:sp>
        <p:nvSpPr>
          <p:cNvPr id="3" name="Content Placeholder 2"/>
          <p:cNvSpPr>
            <a:spLocks noGrp="1"/>
          </p:cNvSpPr>
          <p:nvPr>
            <p:ph idx="1"/>
          </p:nvPr>
        </p:nvSpPr>
        <p:spPr>
          <a:xfrm>
            <a:off x="864382" y="2489200"/>
            <a:ext cx="6984218" cy="3530600"/>
          </a:xfrm>
        </p:spPr>
        <p:txBody>
          <a:bodyPr>
            <a:normAutofit lnSpcReduction="10000"/>
          </a:bodyPr>
          <a:lstStyle/>
          <a:p>
            <a:r>
              <a:rPr lang="en-US" sz="2400" dirty="0" smtClean="0"/>
              <a:t>If you’re writing a research paper, DAY 2 should be spent </a:t>
            </a:r>
            <a:r>
              <a:rPr lang="en-US" sz="2400" b="1" u="sng" dirty="0" smtClean="0"/>
              <a:t>reading &amp; taking notes </a:t>
            </a:r>
            <a:r>
              <a:rPr lang="en-US" sz="2400" dirty="0" smtClean="0"/>
              <a:t>on the reading (Go to the “Write Place” website for </a:t>
            </a:r>
            <a:r>
              <a:rPr lang="en-US" sz="2400" dirty="0" err="1" smtClean="0"/>
              <a:t>Powerpoint</a:t>
            </a:r>
            <a:r>
              <a:rPr lang="en-US" sz="2400" dirty="0" smtClean="0"/>
              <a:t> slides on research writing)</a:t>
            </a:r>
          </a:p>
          <a:p>
            <a:pPr marL="109728" indent="0">
              <a:buNone/>
            </a:pPr>
            <a:endParaRPr lang="en-US" sz="2400" dirty="0" smtClean="0"/>
          </a:p>
          <a:p>
            <a:r>
              <a:rPr lang="en-US" sz="2400" dirty="0" smtClean="0"/>
              <a:t>If you have a long research paper to write, your “day 2” may need to stretch out to day, 3, 4 and 5!</a:t>
            </a:r>
          </a:p>
          <a:p>
            <a:pPr marL="109728" indent="0">
              <a:buNone/>
            </a:pPr>
            <a:endParaRPr lang="en-US" dirty="0" smtClean="0"/>
          </a:p>
        </p:txBody>
      </p:sp>
    </p:spTree>
    <p:extLst>
      <p:ext uri="{BB962C8B-B14F-4D97-AF65-F5344CB8AC3E}">
        <p14:creationId xmlns:p14="http://schemas.microsoft.com/office/powerpoint/2010/main" val="107367023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2: if you’re doing research…</a:t>
            </a:r>
            <a:endParaRPr lang="en-US" dirty="0"/>
          </a:p>
        </p:txBody>
      </p:sp>
      <p:sp>
        <p:nvSpPr>
          <p:cNvPr id="3" name="Content Placeholder 2"/>
          <p:cNvSpPr>
            <a:spLocks noGrp="1"/>
          </p:cNvSpPr>
          <p:nvPr>
            <p:ph idx="1"/>
          </p:nvPr>
        </p:nvSpPr>
        <p:spPr/>
        <p:txBody>
          <a:bodyPr/>
          <a:lstStyle/>
          <a:p>
            <a:r>
              <a:rPr lang="en-US" dirty="0" smtClean="0"/>
              <a:t>Your </a:t>
            </a:r>
            <a:r>
              <a:rPr lang="en-US" dirty="0"/>
              <a:t>question to yourself should be: how does this information compare to what I already know?</a:t>
            </a:r>
          </a:p>
          <a:p>
            <a:r>
              <a:rPr lang="en-US" dirty="0"/>
              <a:t>Does it confirm, refute or enrich my understanding of this topic?</a:t>
            </a:r>
          </a:p>
          <a:p>
            <a:r>
              <a:rPr lang="en-US" dirty="0"/>
              <a:t>Write down your answers to these questions!</a:t>
            </a:r>
          </a:p>
          <a:p>
            <a:endParaRPr lang="en-US" dirty="0"/>
          </a:p>
        </p:txBody>
      </p:sp>
    </p:spTree>
    <p:extLst>
      <p:ext uri="{BB962C8B-B14F-4D97-AF65-F5344CB8AC3E}">
        <p14:creationId xmlns:p14="http://schemas.microsoft.com/office/powerpoint/2010/main" val="3189721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109728" indent="0">
              <a:buNone/>
            </a:pPr>
            <a:r>
              <a:rPr lang="en-US" dirty="0" smtClean="0"/>
              <a:t>If you’re not doing research or once you’ve read and taken notes on your reading…</a:t>
            </a:r>
          </a:p>
          <a:p>
            <a:pPr marL="624078" indent="-514350">
              <a:buFont typeface="+mj-lt"/>
              <a:buAutoNum type="arabicPeriod"/>
            </a:pPr>
            <a:r>
              <a:rPr lang="en-US" dirty="0" smtClean="0"/>
              <a:t>Think about what you have written and how it can be structured</a:t>
            </a:r>
          </a:p>
          <a:p>
            <a:pPr marL="624078" indent="-514350">
              <a:buFont typeface="+mj-lt"/>
              <a:buAutoNum type="arabicPeriod"/>
            </a:pPr>
            <a:r>
              <a:rPr lang="en-US" dirty="0" smtClean="0"/>
              <a:t>Add to what you wrote on Day 1—can you say more?</a:t>
            </a:r>
          </a:p>
          <a:p>
            <a:pPr marL="624078" indent="-514350">
              <a:buFont typeface="+mj-lt"/>
              <a:buAutoNum type="arabicPeriod"/>
            </a:pPr>
            <a:r>
              <a:rPr lang="en-US" dirty="0"/>
              <a:t>To determine what to keep and what to toss, consider your purpose and audience </a:t>
            </a:r>
          </a:p>
          <a:p>
            <a:endParaRPr lang="en-US" dirty="0"/>
          </a:p>
        </p:txBody>
      </p:sp>
    </p:spTree>
    <p:extLst>
      <p:ext uri="{BB962C8B-B14F-4D97-AF65-F5344CB8AC3E}">
        <p14:creationId xmlns:p14="http://schemas.microsoft.com/office/powerpoint/2010/main" val="5441734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I “Say More?”</a:t>
            </a:r>
            <a:endParaRPr lang="en-US" dirty="0"/>
          </a:p>
        </p:txBody>
      </p:sp>
      <p:sp>
        <p:nvSpPr>
          <p:cNvPr id="3" name="Content Placeholder 2"/>
          <p:cNvSpPr>
            <a:spLocks noGrp="1"/>
          </p:cNvSpPr>
          <p:nvPr>
            <p:ph idx="1"/>
          </p:nvPr>
        </p:nvSpPr>
        <p:spPr>
          <a:xfrm>
            <a:off x="864382" y="2489200"/>
            <a:ext cx="7289018" cy="3530600"/>
          </a:xfrm>
        </p:spPr>
        <p:txBody>
          <a:bodyPr>
            <a:normAutofit/>
          </a:bodyPr>
          <a:lstStyle/>
          <a:p>
            <a:r>
              <a:rPr lang="en-US" sz="2400" dirty="0" smtClean="0"/>
              <a:t>Try this!</a:t>
            </a:r>
          </a:p>
          <a:p>
            <a:r>
              <a:rPr lang="en-US" sz="2400" dirty="0" smtClean="0"/>
              <a:t>Think about the main point that you want to make</a:t>
            </a:r>
          </a:p>
          <a:p>
            <a:r>
              <a:rPr lang="en-US" sz="2400" dirty="0" smtClean="0"/>
              <a:t>Can you find a working thesis in your draft so far?</a:t>
            </a:r>
          </a:p>
          <a:p>
            <a:r>
              <a:rPr lang="en-US" sz="2400" dirty="0" smtClean="0"/>
              <a:t>Take one statement that asserts a point/perspective and follow the S.E.E.I formula to develop</a:t>
            </a:r>
            <a:endParaRPr lang="en-US" sz="2400" dirty="0"/>
          </a:p>
        </p:txBody>
      </p:sp>
    </p:spTree>
    <p:extLst>
      <p:ext uri="{BB962C8B-B14F-4D97-AF65-F5344CB8AC3E}">
        <p14:creationId xmlns:p14="http://schemas.microsoft.com/office/powerpoint/2010/main" val="20473214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buNone/>
            </a:pPr>
            <a:r>
              <a:rPr lang="en-US" sz="3200" b="1" dirty="0" smtClean="0">
                <a:solidFill>
                  <a:srgbClr val="FF33CC"/>
                </a:solidFill>
              </a:rPr>
              <a:t>S.E.E.I</a:t>
            </a:r>
          </a:p>
          <a:p>
            <a:r>
              <a:rPr lang="en-US" sz="2000" b="1" dirty="0" smtClean="0">
                <a:solidFill>
                  <a:srgbClr val="FF33CC"/>
                </a:solidFill>
              </a:rPr>
              <a:t>State</a:t>
            </a:r>
            <a:r>
              <a:rPr lang="en-US" sz="2000" dirty="0" smtClean="0"/>
              <a:t>—write the statement</a:t>
            </a:r>
          </a:p>
          <a:p>
            <a:r>
              <a:rPr lang="en-US" sz="2000" b="1" dirty="0" smtClean="0">
                <a:solidFill>
                  <a:srgbClr val="FF33CC"/>
                </a:solidFill>
              </a:rPr>
              <a:t>Elaborate</a:t>
            </a:r>
            <a:r>
              <a:rPr lang="en-US" sz="2000" dirty="0" smtClean="0"/>
              <a:t>—follow with an elaboration on that statement (“in other words…”)</a:t>
            </a:r>
          </a:p>
          <a:p>
            <a:r>
              <a:rPr lang="en-US" sz="2000" b="1" dirty="0" smtClean="0">
                <a:solidFill>
                  <a:srgbClr val="FF33CC"/>
                </a:solidFill>
              </a:rPr>
              <a:t>Exemplify</a:t>
            </a:r>
            <a:r>
              <a:rPr lang="en-US" sz="2000" dirty="0" smtClean="0"/>
              <a:t>—give an example that shows an actual instance of that thing</a:t>
            </a:r>
          </a:p>
          <a:p>
            <a:r>
              <a:rPr lang="en-US" sz="2000" b="1" dirty="0" smtClean="0">
                <a:solidFill>
                  <a:srgbClr val="FF33CC"/>
                </a:solidFill>
              </a:rPr>
              <a:t>Illustrate</a:t>
            </a:r>
            <a:r>
              <a:rPr lang="en-US" sz="2000" dirty="0" smtClean="0"/>
              <a:t>—give an illustration that compares that thing to something that it’s “like”</a:t>
            </a:r>
            <a:endParaRPr lang="en-US" sz="2000" dirty="0"/>
          </a:p>
        </p:txBody>
      </p:sp>
    </p:spTree>
    <p:extLst>
      <p:ext uri="{BB962C8B-B14F-4D97-AF65-F5344CB8AC3E}">
        <p14:creationId xmlns:p14="http://schemas.microsoft.com/office/powerpoint/2010/main" val="925645851"/>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 Example</a:t>
            </a:r>
            <a:endParaRPr lang="en-US" dirty="0"/>
          </a:p>
        </p:txBody>
      </p:sp>
      <p:sp>
        <p:nvSpPr>
          <p:cNvPr id="3" name="Content Placeholder 2"/>
          <p:cNvSpPr>
            <a:spLocks noGrp="1"/>
          </p:cNvSpPr>
          <p:nvPr>
            <p:ph idx="1"/>
          </p:nvPr>
        </p:nvSpPr>
        <p:spPr>
          <a:xfrm>
            <a:off x="898208" y="2590800"/>
            <a:ext cx="6345260" cy="3530600"/>
          </a:xfrm>
        </p:spPr>
        <p:txBody>
          <a:bodyPr>
            <a:normAutofit fontScale="92500" lnSpcReduction="10000"/>
          </a:bodyPr>
          <a:lstStyle/>
          <a:p>
            <a:r>
              <a:rPr lang="en-US" b="1" dirty="0" smtClean="0">
                <a:solidFill>
                  <a:srgbClr val="FF33CC"/>
                </a:solidFill>
              </a:rPr>
              <a:t>State</a:t>
            </a:r>
            <a:r>
              <a:rPr lang="en-US" dirty="0" smtClean="0"/>
              <a:t>—Writing is as much about learning as it is about writing.</a:t>
            </a:r>
            <a:endParaRPr lang="en-US" dirty="0"/>
          </a:p>
          <a:p>
            <a:r>
              <a:rPr lang="en-US" b="1" dirty="0" smtClean="0">
                <a:solidFill>
                  <a:srgbClr val="FF33CC"/>
                </a:solidFill>
              </a:rPr>
              <a:t>Elaborate</a:t>
            </a:r>
            <a:r>
              <a:rPr lang="en-US" dirty="0" smtClean="0"/>
              <a:t>—Thoughts come to us randomly, sporadically and at different times, so we have to take the time to think things through.</a:t>
            </a:r>
            <a:endParaRPr lang="en-US" dirty="0"/>
          </a:p>
          <a:p>
            <a:r>
              <a:rPr lang="en-US" b="1" dirty="0" smtClean="0">
                <a:solidFill>
                  <a:srgbClr val="FF33CC"/>
                </a:solidFill>
              </a:rPr>
              <a:t>Exemplify</a:t>
            </a:r>
            <a:r>
              <a:rPr lang="en-US" dirty="0" smtClean="0"/>
              <a:t>—When I have a paper to write, I spend a lot of time figuring out what I want to say. My ideas are usually all over the place at first, so I have to make lists or free write for a while before I actually start.</a:t>
            </a:r>
          </a:p>
          <a:p>
            <a:r>
              <a:rPr lang="en-US" b="1" dirty="0" smtClean="0">
                <a:solidFill>
                  <a:srgbClr val="FF33CC"/>
                </a:solidFill>
              </a:rPr>
              <a:t>Illustrate</a:t>
            </a:r>
            <a:r>
              <a:rPr lang="en-US" dirty="0" smtClean="0"/>
              <a:t>—Writing is like organizing your sock drawer. You have to dump out all the ideas first, then put them together one by one until all of the like things are together!</a:t>
            </a:r>
            <a:endParaRPr lang="en-US" dirty="0"/>
          </a:p>
          <a:p>
            <a:pPr marL="0" indent="0">
              <a:buNone/>
            </a:pPr>
            <a:endParaRPr lang="en-US" dirty="0"/>
          </a:p>
        </p:txBody>
      </p:sp>
    </p:spTree>
    <p:extLst>
      <p:ext uri="{BB962C8B-B14F-4D97-AF65-F5344CB8AC3E}">
        <p14:creationId xmlns:p14="http://schemas.microsoft.com/office/powerpoint/2010/main" val="421396800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SEE-I</a:t>
            </a:r>
            <a:endParaRPr lang="en-US" dirty="0"/>
          </a:p>
        </p:txBody>
      </p:sp>
      <p:sp>
        <p:nvSpPr>
          <p:cNvPr id="3" name="Text Placeholder 2"/>
          <p:cNvSpPr>
            <a:spLocks noGrp="1"/>
          </p:cNvSpPr>
          <p:nvPr>
            <p:ph type="body" idx="1"/>
          </p:nvPr>
        </p:nvSpPr>
        <p:spPr>
          <a:xfrm>
            <a:off x="5562600" y="1373391"/>
            <a:ext cx="2133600" cy="866612"/>
          </a:xfrm>
        </p:spPr>
        <p:txBody>
          <a:bodyPr/>
          <a:lstStyle/>
          <a:p>
            <a:r>
              <a:rPr lang="en-US" dirty="0" smtClean="0"/>
              <a:t>Now you try!</a:t>
            </a:r>
          </a:p>
        </p:txBody>
      </p:sp>
      <p:pic>
        <p:nvPicPr>
          <p:cNvPr id="4" name="Picture 3" descr="KSSR (Kurikulum Standard Sekolah Rendah) ~ Parenting Time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8225" y="2240003"/>
            <a:ext cx="3562350" cy="3667125"/>
          </a:xfrm>
          <a:prstGeom prst="rect">
            <a:avLst/>
          </a:prstGeom>
        </p:spPr>
      </p:pic>
    </p:spTree>
    <p:extLst>
      <p:ext uri="{BB962C8B-B14F-4D97-AF65-F5344CB8AC3E}">
        <p14:creationId xmlns:p14="http://schemas.microsoft.com/office/powerpoint/2010/main" val="3376159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1381390"/>
            <a:ext cx="4724400" cy="448659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409725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Organize!</a:t>
            </a:r>
            <a:endParaRPr lang="en-US" dirty="0"/>
          </a:p>
        </p:txBody>
      </p:sp>
      <p:sp>
        <p:nvSpPr>
          <p:cNvPr id="3" name="Content Placeholder 2"/>
          <p:cNvSpPr>
            <a:spLocks noGrp="1"/>
          </p:cNvSpPr>
          <p:nvPr>
            <p:ph idx="1"/>
          </p:nvPr>
        </p:nvSpPr>
        <p:spPr>
          <a:xfrm>
            <a:off x="864382" y="2489200"/>
            <a:ext cx="7517618" cy="3530600"/>
          </a:xfrm>
        </p:spPr>
        <p:txBody>
          <a:bodyPr/>
          <a:lstStyle/>
          <a:p>
            <a:pPr marL="624078" indent="-514350">
              <a:buFont typeface="+mj-lt"/>
              <a:buAutoNum type="arabicPeriod"/>
            </a:pPr>
            <a:endParaRPr lang="en-US" dirty="0"/>
          </a:p>
          <a:p>
            <a:pPr marL="624078" indent="-514350">
              <a:buFont typeface="+mj-lt"/>
              <a:buAutoNum type="arabicPeriod"/>
            </a:pPr>
            <a:endParaRPr lang="en-US" dirty="0" smtClean="0"/>
          </a:p>
          <a:p>
            <a:pPr marL="624078" indent="-514350">
              <a:buFont typeface="+mj-lt"/>
              <a:buAutoNum type="arabicPeriod"/>
            </a:pPr>
            <a:r>
              <a:rPr lang="en-US" dirty="0" smtClean="0"/>
              <a:t>Once you have some “stuff” to work with you can begin </a:t>
            </a:r>
            <a:r>
              <a:rPr lang="en-US" dirty="0"/>
              <a:t>organizing what you’ve written</a:t>
            </a:r>
          </a:p>
          <a:p>
            <a:pPr marL="624078" indent="-514350">
              <a:buFont typeface="+mj-lt"/>
              <a:buAutoNum type="arabicPeriod"/>
            </a:pPr>
            <a:r>
              <a:rPr lang="en-US" dirty="0"/>
              <a:t>This is when </a:t>
            </a:r>
            <a:r>
              <a:rPr lang="en-US" dirty="0" smtClean="0"/>
              <a:t>a </a:t>
            </a:r>
            <a:r>
              <a:rPr lang="en-US" dirty="0"/>
              <a:t>reverse outline </a:t>
            </a:r>
            <a:r>
              <a:rPr lang="en-US" dirty="0" smtClean="0"/>
              <a:t>can </a:t>
            </a:r>
            <a:r>
              <a:rPr lang="en-US" dirty="0"/>
              <a:t>be </a:t>
            </a:r>
            <a:r>
              <a:rPr lang="en-US" dirty="0" smtClean="0"/>
              <a:t>very helpful</a:t>
            </a:r>
          </a:p>
          <a:p>
            <a:pPr marL="624078" indent="-514350">
              <a:buFont typeface="+mj-lt"/>
              <a:buAutoNum type="arabicPeriod"/>
            </a:pPr>
            <a:r>
              <a:rPr lang="en-US" dirty="0" smtClean="0"/>
              <a:t>Now is the time to think about the structure of your essay</a:t>
            </a:r>
          </a:p>
          <a:p>
            <a:pPr marL="624078" indent="-514350">
              <a:buFont typeface="+mj-lt"/>
              <a:buAutoNum type="arabicPeriod"/>
            </a:pPr>
            <a:r>
              <a:rPr lang="en-US" dirty="0"/>
              <a:t>Who is your audience?</a:t>
            </a:r>
          </a:p>
          <a:p>
            <a:pPr marL="624078" indent="-514350">
              <a:buFont typeface="+mj-lt"/>
              <a:buAutoNum type="arabicPeriod"/>
            </a:pPr>
            <a:r>
              <a:rPr lang="en-US" dirty="0" smtClean="0"/>
              <a:t>What does the professor require? </a:t>
            </a:r>
            <a:endParaRPr lang="en-US" dirty="0"/>
          </a:p>
        </p:txBody>
      </p:sp>
    </p:spTree>
    <p:extLst>
      <p:ext uri="{BB962C8B-B14F-4D97-AF65-F5344CB8AC3E}">
        <p14:creationId xmlns:p14="http://schemas.microsoft.com/office/powerpoint/2010/main" val="36964017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Day 3: think, revise…edit</a:t>
            </a:r>
            <a:endParaRPr lang="en-US" dirty="0"/>
          </a:p>
        </p:txBody>
      </p:sp>
      <p:sp>
        <p:nvSpPr>
          <p:cNvPr id="3" name="Content Placeholder 2"/>
          <p:cNvSpPr>
            <a:spLocks noGrp="1"/>
          </p:cNvSpPr>
          <p:nvPr>
            <p:ph idx="1"/>
          </p:nvPr>
        </p:nvSpPr>
        <p:spPr/>
        <p:txBody>
          <a:bodyPr/>
          <a:lstStyle/>
          <a:p>
            <a:r>
              <a:rPr lang="en-US" dirty="0" smtClean="0"/>
              <a:t>Outline</a:t>
            </a:r>
            <a:endParaRPr lang="en-US" dirty="0"/>
          </a:p>
          <a:p>
            <a:pPr lvl="1"/>
            <a:r>
              <a:rPr lang="en-US" dirty="0" smtClean="0"/>
              <a:t>Thesis (what is my main point?)</a:t>
            </a:r>
            <a:endParaRPr lang="en-US" dirty="0"/>
          </a:p>
          <a:p>
            <a:pPr lvl="1"/>
            <a:r>
              <a:rPr lang="en-US" dirty="0" smtClean="0"/>
              <a:t>Introduction (how can I set up this discussion?)</a:t>
            </a:r>
            <a:endParaRPr lang="en-US" dirty="0"/>
          </a:p>
          <a:p>
            <a:pPr lvl="1"/>
            <a:r>
              <a:rPr lang="en-US" dirty="0"/>
              <a:t>Background </a:t>
            </a:r>
            <a:r>
              <a:rPr lang="en-US" dirty="0" smtClean="0"/>
              <a:t>Information (what information would my reader need in order to know what I know?)</a:t>
            </a:r>
            <a:endParaRPr lang="en-US" dirty="0"/>
          </a:p>
          <a:p>
            <a:pPr lvl="1"/>
            <a:r>
              <a:rPr lang="en-US" dirty="0"/>
              <a:t>Supporting </a:t>
            </a:r>
            <a:r>
              <a:rPr lang="en-US" dirty="0" smtClean="0"/>
              <a:t>Information (what will I use to support my main point?)</a:t>
            </a:r>
            <a:endParaRPr lang="en-US" dirty="0"/>
          </a:p>
          <a:p>
            <a:pPr lvl="2"/>
            <a:r>
              <a:rPr lang="en-US" dirty="0" smtClean="0"/>
              <a:t>details, examples, research</a:t>
            </a:r>
            <a:endParaRPr lang="en-US" dirty="0"/>
          </a:p>
          <a:p>
            <a:pPr marL="109728" indent="0">
              <a:buNone/>
            </a:pPr>
            <a:endParaRPr lang="en-US" dirty="0"/>
          </a:p>
        </p:txBody>
      </p:sp>
    </p:spTree>
    <p:extLst>
      <p:ext uri="{BB962C8B-B14F-4D97-AF65-F5344CB8AC3E}">
        <p14:creationId xmlns:p14="http://schemas.microsoft.com/office/powerpoint/2010/main" val="17411881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a:t>
            </a:r>
            <a:endParaRPr lang="en-US" dirty="0"/>
          </a:p>
        </p:txBody>
      </p:sp>
      <p:pic>
        <p:nvPicPr>
          <p:cNvPr id="3" name="Picture 2" descr="How to Use your Brain when Studying | Learning Common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9400" y="2286000"/>
            <a:ext cx="4261104" cy="3886200"/>
          </a:xfrm>
          <a:prstGeom prst="rect">
            <a:avLst/>
          </a:prstGeom>
        </p:spPr>
      </p:pic>
    </p:spTree>
    <p:extLst>
      <p:ext uri="{BB962C8B-B14F-4D97-AF65-F5344CB8AC3E}">
        <p14:creationId xmlns:p14="http://schemas.microsoft.com/office/powerpoint/2010/main" val="2867616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a:t>
            </a:r>
            <a:endParaRPr lang="en-US" dirty="0"/>
          </a:p>
        </p:txBody>
      </p:sp>
      <p:sp>
        <p:nvSpPr>
          <p:cNvPr id="3" name="Content Placeholder 2"/>
          <p:cNvSpPr>
            <a:spLocks noGrp="1"/>
          </p:cNvSpPr>
          <p:nvPr>
            <p:ph idx="1"/>
          </p:nvPr>
        </p:nvSpPr>
        <p:spPr/>
        <p:txBody>
          <a:bodyPr/>
          <a:lstStyle/>
          <a:p>
            <a:r>
              <a:rPr lang="en-US" b="1" u="sng" dirty="0" smtClean="0"/>
              <a:t>What is a draft? </a:t>
            </a:r>
          </a:p>
          <a:p>
            <a:pPr lvl="1"/>
            <a:r>
              <a:rPr lang="en-US" dirty="0" smtClean="0"/>
              <a:t>Everything you write down relating to this topic</a:t>
            </a:r>
          </a:p>
          <a:p>
            <a:r>
              <a:rPr lang="en-US" b="1" u="sng" dirty="0" smtClean="0"/>
              <a:t>What constitutes a first draft? </a:t>
            </a:r>
          </a:p>
          <a:p>
            <a:pPr lvl="1"/>
            <a:r>
              <a:rPr lang="en-US" dirty="0" smtClean="0"/>
              <a:t>Any ideas you put on paper regardless of form</a:t>
            </a:r>
          </a:p>
          <a:p>
            <a:r>
              <a:rPr lang="en-US" b="1" u="sng" dirty="0" smtClean="0"/>
              <a:t>Drafts? </a:t>
            </a:r>
          </a:p>
          <a:p>
            <a:pPr lvl="1"/>
            <a:r>
              <a:rPr lang="en-US" dirty="0" smtClean="0"/>
              <a:t>Each time you add or delete what you’ve written you’re creating a new draft</a:t>
            </a:r>
          </a:p>
          <a:p>
            <a:r>
              <a:rPr lang="en-US" b="1" u="sng" dirty="0" smtClean="0"/>
              <a:t>What constitutes a final draft? </a:t>
            </a:r>
          </a:p>
          <a:p>
            <a:pPr lvl="1"/>
            <a:r>
              <a:rPr lang="en-US" dirty="0" smtClean="0"/>
              <a:t>When you’ve moved from revision to editing</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revision?</a:t>
            </a:r>
          </a:p>
        </p:txBody>
      </p:sp>
      <p:sp>
        <p:nvSpPr>
          <p:cNvPr id="3" name="Content Placeholder 2"/>
          <p:cNvSpPr>
            <a:spLocks noGrp="1"/>
          </p:cNvSpPr>
          <p:nvPr>
            <p:ph idx="1"/>
          </p:nvPr>
        </p:nvSpPr>
        <p:spPr/>
        <p:txBody>
          <a:bodyPr/>
          <a:lstStyle/>
          <a:p>
            <a:r>
              <a:rPr lang="en-US" dirty="0" smtClean="0"/>
              <a:t>Changing the content</a:t>
            </a:r>
          </a:p>
          <a:p>
            <a:pPr lvl="1"/>
            <a:r>
              <a:rPr lang="en-US" b="1" dirty="0" smtClean="0"/>
              <a:t>Overall idea </a:t>
            </a:r>
            <a:r>
              <a:rPr lang="en-US" dirty="0"/>
              <a:t>– what </a:t>
            </a:r>
            <a:r>
              <a:rPr lang="en-US" dirty="0" smtClean="0"/>
              <a:t>am I </a:t>
            </a:r>
            <a:r>
              <a:rPr lang="en-US" dirty="0"/>
              <a:t>saying?</a:t>
            </a:r>
          </a:p>
          <a:p>
            <a:pPr lvl="1"/>
            <a:r>
              <a:rPr lang="en-US" b="1" dirty="0" smtClean="0"/>
              <a:t>Organization</a:t>
            </a:r>
            <a:r>
              <a:rPr lang="en-US" dirty="0" smtClean="0"/>
              <a:t>—what is the best way to say this?</a:t>
            </a:r>
          </a:p>
          <a:p>
            <a:pPr lvl="1"/>
            <a:r>
              <a:rPr lang="en-US" b="1" dirty="0"/>
              <a:t>Paragraphs</a:t>
            </a:r>
            <a:r>
              <a:rPr lang="en-US" dirty="0"/>
              <a:t> – what </a:t>
            </a:r>
            <a:r>
              <a:rPr lang="en-US" dirty="0" smtClean="0"/>
              <a:t>am I saying in each?</a:t>
            </a:r>
            <a:endParaRPr lang="en-US" dirty="0"/>
          </a:p>
          <a:p>
            <a:pPr lvl="1"/>
            <a:r>
              <a:rPr lang="en-US" dirty="0" smtClean="0"/>
              <a:t>Add to it</a:t>
            </a:r>
          </a:p>
          <a:p>
            <a:pPr lvl="1"/>
            <a:r>
              <a:rPr lang="en-US" dirty="0" smtClean="0"/>
              <a:t>Delete from it</a:t>
            </a:r>
          </a:p>
          <a:p>
            <a:r>
              <a:rPr lang="en-US" dirty="0" smtClean="0"/>
              <a:t>The purpose is to clarify your </a:t>
            </a:r>
            <a:r>
              <a:rPr lang="en-US" b="1" u="sng" dirty="0" smtClean="0"/>
              <a:t>main point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Proofreading/Editing</a:t>
            </a:r>
            <a:endParaRPr lang="en-US" dirty="0"/>
          </a:p>
        </p:txBody>
      </p:sp>
      <p:sp>
        <p:nvSpPr>
          <p:cNvPr id="3" name="Content Placeholder 2"/>
          <p:cNvSpPr>
            <a:spLocks noGrp="1"/>
          </p:cNvSpPr>
          <p:nvPr>
            <p:ph idx="1"/>
          </p:nvPr>
        </p:nvSpPr>
        <p:spPr/>
        <p:txBody>
          <a:bodyPr/>
          <a:lstStyle/>
          <a:p>
            <a:r>
              <a:rPr lang="en-US" dirty="0" smtClean="0"/>
              <a:t>What is proofreading and editing? </a:t>
            </a:r>
          </a:p>
          <a:p>
            <a:r>
              <a:rPr lang="en-US" dirty="0" smtClean="0"/>
              <a:t>When your focus is not on content, but on structure</a:t>
            </a:r>
          </a:p>
          <a:p>
            <a:r>
              <a:rPr lang="en-US" dirty="0" smtClean="0"/>
              <a:t>Example:</a:t>
            </a:r>
          </a:p>
          <a:p>
            <a:pPr lvl="1">
              <a:buFont typeface="Wingdings" panose="05000000000000000000" pitchFamily="2" charset="2"/>
              <a:buChar char="Ø"/>
            </a:pPr>
            <a:r>
              <a:rPr lang="en-US" b="1" dirty="0" smtClean="0"/>
              <a:t>Sentence structure:  </a:t>
            </a:r>
            <a:r>
              <a:rPr lang="en-US" dirty="0" smtClean="0"/>
              <a:t>fragments, run-ons</a:t>
            </a:r>
          </a:p>
          <a:p>
            <a:pPr lvl="1">
              <a:buFont typeface="Wingdings" panose="05000000000000000000" pitchFamily="2" charset="2"/>
              <a:buChar char="Ø"/>
            </a:pPr>
            <a:r>
              <a:rPr lang="en-US" b="1" dirty="0" smtClean="0"/>
              <a:t>Grammar</a:t>
            </a:r>
            <a:r>
              <a:rPr lang="en-US" dirty="0" smtClean="0"/>
              <a:t>:  subject/verb agreement, verb tense, syntactical errors (comma splices, periods, question marks, exclamation points, semi-colons, commas, colons)</a:t>
            </a:r>
          </a:p>
          <a:p>
            <a:pPr lvl="1">
              <a:buFont typeface="Wingdings" panose="05000000000000000000" pitchFamily="2" charset="2"/>
              <a:buChar char="Ø"/>
            </a:pPr>
            <a:r>
              <a:rPr lang="en-US" b="1" dirty="0" smtClean="0"/>
              <a:t>Spelling</a:t>
            </a:r>
            <a:r>
              <a:rPr lang="en-US" dirty="0" smtClean="0"/>
              <a:t>, word choice, word usage</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6781800" cy="1066800"/>
          </a:xfrm>
        </p:spPr>
        <p:txBody>
          <a:bodyPr/>
          <a:lstStyle/>
          <a:p>
            <a:r>
              <a:rPr lang="en-US" dirty="0" smtClean="0"/>
              <a:t>Reflections</a:t>
            </a:r>
            <a:endParaRPr lang="en-US" dirty="0"/>
          </a:p>
        </p:txBody>
      </p:sp>
      <p:sp>
        <p:nvSpPr>
          <p:cNvPr id="3" name="Content Placeholder 2"/>
          <p:cNvSpPr>
            <a:spLocks noGrp="1"/>
          </p:cNvSpPr>
          <p:nvPr>
            <p:ph idx="1"/>
          </p:nvPr>
        </p:nvSpPr>
        <p:spPr>
          <a:xfrm>
            <a:off x="457200" y="2514600"/>
            <a:ext cx="8229600" cy="3962400"/>
          </a:xfrm>
        </p:spPr>
        <p:txBody>
          <a:bodyPr>
            <a:normAutofit/>
          </a:bodyPr>
          <a:lstStyle/>
          <a:p>
            <a:r>
              <a:rPr lang="en-US" dirty="0" smtClean="0"/>
              <a:t>Evaluate your paper first before someone else does:</a:t>
            </a:r>
          </a:p>
          <a:p>
            <a:pPr lvl="1"/>
            <a:r>
              <a:rPr lang="en-US" b="1" dirty="0"/>
              <a:t>PURPOSE</a:t>
            </a:r>
            <a:r>
              <a:rPr lang="en-US" dirty="0"/>
              <a:t> (clear audience, subject, and genre</a:t>
            </a:r>
            <a:r>
              <a:rPr lang="en-US" dirty="0" smtClean="0"/>
              <a:t>)</a:t>
            </a:r>
          </a:p>
          <a:p>
            <a:pPr lvl="1"/>
            <a:r>
              <a:rPr lang="en-US" b="1" dirty="0" smtClean="0"/>
              <a:t>DIRECTION</a:t>
            </a:r>
            <a:r>
              <a:rPr lang="en-US" dirty="0" smtClean="0"/>
              <a:t> </a:t>
            </a:r>
            <a:r>
              <a:rPr lang="en-US" dirty="0"/>
              <a:t>(proper structure, organization, logical order</a:t>
            </a:r>
            <a:r>
              <a:rPr lang="en-US" dirty="0" smtClean="0"/>
              <a:t>)</a:t>
            </a:r>
          </a:p>
          <a:p>
            <a:pPr lvl="1"/>
            <a:r>
              <a:rPr lang="en-US" b="1" dirty="0"/>
              <a:t>IDEAS</a:t>
            </a:r>
            <a:r>
              <a:rPr lang="en-US" dirty="0"/>
              <a:t> (connection to reader, specific details, variety</a:t>
            </a:r>
            <a:r>
              <a:rPr lang="en-US" dirty="0" smtClean="0"/>
              <a:t>)</a:t>
            </a:r>
          </a:p>
          <a:p>
            <a:pPr lvl="1"/>
            <a:r>
              <a:rPr lang="en-US" b="1" dirty="0" smtClean="0"/>
              <a:t>STYLE</a:t>
            </a:r>
            <a:r>
              <a:rPr lang="en-US" dirty="0" smtClean="0"/>
              <a:t> </a:t>
            </a:r>
            <a:r>
              <a:rPr lang="en-US" dirty="0"/>
              <a:t>(expression, word choice, sentence variety, figurative language, etc...) </a:t>
            </a:r>
            <a:endParaRPr lang="en-US" dirty="0" smtClean="0"/>
          </a:p>
          <a:p>
            <a:pPr lvl="1"/>
            <a:r>
              <a:rPr lang="en-US" b="1" dirty="0" smtClean="0"/>
              <a:t>PRESENTATION</a:t>
            </a:r>
            <a:r>
              <a:rPr lang="en-US" dirty="0" smtClean="0"/>
              <a:t> </a:t>
            </a:r>
            <a:r>
              <a:rPr lang="en-US" dirty="0"/>
              <a:t>(spelling, punctuation, capitalization, paragraphing,	neatness, pen or typed</a:t>
            </a:r>
            <a:r>
              <a:rPr lang="en-US" dirty="0" smtClean="0"/>
              <a:t>)</a:t>
            </a:r>
          </a:p>
          <a:p>
            <a:pPr marL="918972" lvl="1" indent="-457200"/>
            <a:r>
              <a:rPr lang="en-US" dirty="0" smtClean="0"/>
              <a:t>Is this a good reflection of what you can do?</a:t>
            </a:r>
          </a:p>
          <a:p>
            <a:pPr lvl="1"/>
            <a:endParaRPr lang="en-US" dirty="0" smtClean="0"/>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KNOW WHERE TO FIND US!</a:t>
            </a:r>
            <a:endParaRPr lang="en-US" dirty="0"/>
          </a:p>
        </p:txBody>
      </p:sp>
      <p:sp>
        <p:nvSpPr>
          <p:cNvPr id="4" name="Text Placeholder 3"/>
          <p:cNvSpPr>
            <a:spLocks noGrp="1"/>
          </p:cNvSpPr>
          <p:nvPr>
            <p:ph type="body" sz="half" idx="2"/>
          </p:nvPr>
        </p:nvSpPr>
        <p:spPr/>
        <p:txBody>
          <a:bodyPr/>
          <a:lstStyle/>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Carver Complex North, Hollins Wing, Rm 125</a:t>
            </a:r>
          </a:p>
          <a:p>
            <a:pPr algn="ctr"/>
            <a:endParaRPr lang="en-US" dirty="0"/>
          </a:p>
          <a:p>
            <a:pPr algn="ctr"/>
            <a:endParaRPr lang="en-US" dirty="0" smtClean="0"/>
          </a:p>
          <a:p>
            <a:endParaRPr lang="en-US" dirty="0"/>
          </a:p>
        </p:txBody>
      </p:sp>
      <p:pic>
        <p:nvPicPr>
          <p:cNvPr id="5" name="Picture 4"/>
          <p:cNvPicPr>
            <a:picLocks noChangeAspect="1"/>
          </p:cNvPicPr>
          <p:nvPr/>
        </p:nvPicPr>
        <p:blipFill>
          <a:blip r:embed="rId2">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92817" y="2819400"/>
            <a:ext cx="3048000" cy="2057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3000" y="1948192"/>
            <a:ext cx="1428571" cy="141904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9773" y="1972001"/>
            <a:ext cx="1371429" cy="1371429"/>
          </a:xfrm>
          <a:prstGeom prst="rect">
            <a:avLst/>
          </a:prstGeom>
        </p:spPr>
      </p:pic>
      <p:sp>
        <p:nvSpPr>
          <p:cNvPr id="8" name="TextBox 7"/>
          <p:cNvSpPr txBox="1"/>
          <p:nvPr/>
        </p:nvSpPr>
        <p:spPr>
          <a:xfrm>
            <a:off x="4732105" y="3336257"/>
            <a:ext cx="1981200" cy="276999"/>
          </a:xfrm>
          <a:prstGeom prst="rect">
            <a:avLst/>
          </a:prstGeom>
          <a:noFill/>
        </p:spPr>
        <p:txBody>
          <a:bodyPr wrap="square" rtlCol="0">
            <a:spAutoFit/>
          </a:bodyPr>
          <a:lstStyle/>
          <a:p>
            <a:r>
              <a:rPr lang="en-US" sz="1200" dirty="0" smtClean="0"/>
              <a:t>@</a:t>
            </a:r>
            <a:r>
              <a:rPr lang="en-US" sz="1200" dirty="0" err="1" smtClean="0"/>
              <a:t>thewriteplaceaamu</a:t>
            </a:r>
            <a:endParaRPr lang="en-US" sz="1200" dirty="0"/>
          </a:p>
        </p:txBody>
      </p:sp>
      <p:sp>
        <p:nvSpPr>
          <p:cNvPr id="9" name="TextBox 8"/>
          <p:cNvSpPr txBox="1"/>
          <p:nvPr/>
        </p:nvSpPr>
        <p:spPr>
          <a:xfrm>
            <a:off x="6934200" y="3336257"/>
            <a:ext cx="1600029" cy="276999"/>
          </a:xfrm>
          <a:prstGeom prst="rect">
            <a:avLst/>
          </a:prstGeom>
          <a:noFill/>
        </p:spPr>
        <p:txBody>
          <a:bodyPr wrap="square" rtlCol="0">
            <a:spAutoFit/>
          </a:bodyPr>
          <a:lstStyle/>
          <a:p>
            <a:r>
              <a:rPr lang="en-US" sz="1200" dirty="0" smtClean="0"/>
              <a:t>@</a:t>
            </a:r>
            <a:r>
              <a:rPr lang="en-US" sz="1200" dirty="0" err="1" smtClean="0"/>
              <a:t>writeplaceaamu</a:t>
            </a:r>
            <a:endParaRPr lang="en-US" sz="1200" dirty="0"/>
          </a:p>
        </p:txBody>
      </p:sp>
      <p:pic>
        <p:nvPicPr>
          <p:cNvPr id="10" name="Picture 9"/>
          <p:cNvPicPr>
            <a:picLocks noChangeAspect="1"/>
          </p:cNvPicPr>
          <p:nvPr/>
        </p:nvPicPr>
        <p:blipFill rotWithShape="1">
          <a:blip r:embed="rId6">
            <a:extLst>
              <a:ext uri="{28A0092B-C50C-407E-A947-70E740481C1C}">
                <a14:useLocalDpi xmlns:a14="http://schemas.microsoft.com/office/drawing/2010/main" val="0"/>
              </a:ext>
            </a:extLst>
          </a:blip>
          <a:srcRect l="2206" t="7355" r="4251"/>
          <a:stretch/>
        </p:blipFill>
        <p:spPr>
          <a:xfrm>
            <a:off x="4572000" y="4038599"/>
            <a:ext cx="4191000" cy="1738933"/>
          </a:xfrm>
          <a:prstGeom prst="rect">
            <a:avLst/>
          </a:prstGeom>
        </p:spPr>
      </p:pic>
      <p:sp>
        <p:nvSpPr>
          <p:cNvPr id="11" name="TextBox 10"/>
          <p:cNvSpPr txBox="1"/>
          <p:nvPr/>
        </p:nvSpPr>
        <p:spPr>
          <a:xfrm>
            <a:off x="5760805" y="4493695"/>
            <a:ext cx="1905000" cy="523220"/>
          </a:xfrm>
          <a:prstGeom prst="rect">
            <a:avLst/>
          </a:prstGeom>
          <a:noFill/>
        </p:spPr>
        <p:txBody>
          <a:bodyPr wrap="square" rtlCol="0">
            <a:spAutoFit/>
          </a:bodyPr>
          <a:lstStyle/>
          <a:p>
            <a:pPr algn="ctr"/>
            <a:r>
              <a:rPr lang="en-US" sz="1400" dirty="0" smtClean="0">
                <a:hlinkClick r:id="rId7"/>
              </a:rPr>
              <a:t>www.aamu.edu/</a:t>
            </a:r>
            <a:endParaRPr lang="en-US" sz="1400" dirty="0" smtClean="0"/>
          </a:p>
          <a:p>
            <a:pPr algn="ctr"/>
            <a:r>
              <a:rPr lang="en-US" sz="1400" dirty="0" err="1" smtClean="0"/>
              <a:t>writingcenter</a:t>
            </a:r>
            <a:endParaRPr lang="en-US" sz="1400" dirty="0"/>
          </a:p>
        </p:txBody>
      </p:sp>
    </p:spTree>
    <p:extLst>
      <p:ext uri="{BB962C8B-B14F-4D97-AF65-F5344CB8AC3E}">
        <p14:creationId xmlns:p14="http://schemas.microsoft.com/office/powerpoint/2010/main" val="385598983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www.chatelaine.com/wp-content/uploads/2016/01/you-got-thi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24000"/>
            <a:ext cx="44958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4999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is an act of surrender…</a:t>
            </a:r>
            <a:endParaRPr lang="en-US" dirty="0"/>
          </a:p>
        </p:txBody>
      </p:sp>
      <p:sp>
        <p:nvSpPr>
          <p:cNvPr id="3" name="Content Placeholder 2"/>
          <p:cNvSpPr>
            <a:spLocks noGrp="1"/>
          </p:cNvSpPr>
          <p:nvPr>
            <p:ph idx="1"/>
          </p:nvPr>
        </p:nvSpPr>
        <p:spPr/>
        <p:txBody>
          <a:bodyPr>
            <a:normAutofit/>
          </a:bodyPr>
          <a:lstStyle/>
          <a:p>
            <a:r>
              <a:rPr lang="en-US" sz="2800" dirty="0" smtClean="0"/>
              <a:t>You have to approach your writing task with an attitude of openness and expectation</a:t>
            </a:r>
          </a:p>
          <a:p>
            <a:r>
              <a:rPr lang="en-US" sz="2800" dirty="0" smtClean="0"/>
              <a:t>Set aside pre-conceived ideas or negative attitudes</a:t>
            </a:r>
          </a:p>
          <a:p>
            <a:r>
              <a:rPr lang="en-US" sz="2800" dirty="0" smtClean="0"/>
              <a:t>Don’t begin by saying “I’m no good at this!”</a:t>
            </a:r>
            <a:endParaRPr lang="en-US" sz="2800" dirty="0"/>
          </a:p>
        </p:txBody>
      </p:sp>
    </p:spTree>
    <p:extLst>
      <p:ext uri="{BB962C8B-B14F-4D97-AF65-F5344CB8AC3E}">
        <p14:creationId xmlns:p14="http://schemas.microsoft.com/office/powerpoint/2010/main" val="206977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jenniferaustinauthor.files.wordpress.com/2014/11/not-giving-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209800"/>
            <a:ext cx="3429000" cy="443363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7800" y="2895600"/>
            <a:ext cx="2667000" cy="2308324"/>
          </a:xfrm>
          <a:prstGeom prst="rect">
            <a:avLst/>
          </a:prstGeom>
          <a:noFill/>
        </p:spPr>
        <p:txBody>
          <a:bodyPr wrap="square" rtlCol="0">
            <a:spAutoFit/>
          </a:bodyPr>
          <a:lstStyle/>
          <a:p>
            <a:r>
              <a:rPr lang="en-US" dirty="0" smtClean="0"/>
              <a:t>Also keep in mind that writing is not going away. You will have to do it again and again…</a:t>
            </a:r>
          </a:p>
          <a:p>
            <a:endParaRPr lang="en-US" dirty="0"/>
          </a:p>
          <a:p>
            <a:r>
              <a:rPr lang="en-US" dirty="0" smtClean="0"/>
              <a:t>You might as well surrender to the process!</a:t>
            </a:r>
            <a:endParaRPr lang="en-US" dirty="0"/>
          </a:p>
        </p:txBody>
      </p:sp>
    </p:spTree>
    <p:extLst>
      <p:ext uri="{BB962C8B-B14F-4D97-AF65-F5344CB8AC3E}">
        <p14:creationId xmlns:p14="http://schemas.microsoft.com/office/powerpoint/2010/main" val="19732112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Re-framing</a:t>
            </a:r>
            <a:endParaRPr lang="en-US" dirty="0"/>
          </a:p>
        </p:txBody>
      </p:sp>
      <p:sp>
        <p:nvSpPr>
          <p:cNvPr id="3" name="Content Placeholder 2"/>
          <p:cNvSpPr>
            <a:spLocks noGrp="1"/>
          </p:cNvSpPr>
          <p:nvPr>
            <p:ph idx="1"/>
          </p:nvPr>
        </p:nvSpPr>
        <p:spPr>
          <a:xfrm>
            <a:off x="1219200" y="2743200"/>
            <a:ext cx="6345260" cy="3530600"/>
          </a:xfrm>
        </p:spPr>
        <p:txBody>
          <a:bodyPr/>
          <a:lstStyle/>
          <a:p>
            <a:r>
              <a:rPr lang="en-US" dirty="0" smtClean="0"/>
              <a:t>Rather than  throwing out writing all together, think about the ways that writing is </a:t>
            </a:r>
            <a:r>
              <a:rPr lang="en-US" b="1" u="sng" dirty="0" smtClean="0"/>
              <a:t>useful</a:t>
            </a:r>
          </a:p>
          <a:p>
            <a:r>
              <a:rPr lang="en-US" dirty="0" smtClean="0"/>
              <a:t>Maybe you don’t like to write essays, but in what other ways do you </a:t>
            </a:r>
            <a:r>
              <a:rPr lang="en-US" b="1" u="sng" dirty="0" smtClean="0"/>
              <a:t>use</a:t>
            </a:r>
            <a:r>
              <a:rPr lang="en-US" dirty="0" smtClean="0"/>
              <a:t> writing to accomplish goals?</a:t>
            </a:r>
          </a:p>
          <a:p>
            <a:r>
              <a:rPr lang="en-US" dirty="0" smtClean="0"/>
              <a:t>Thinking about the value of writing in </a:t>
            </a:r>
            <a:r>
              <a:rPr lang="en-US" b="1" u="sng" dirty="0" smtClean="0"/>
              <a:t>use</a:t>
            </a:r>
            <a:r>
              <a:rPr lang="en-US" dirty="0" smtClean="0"/>
              <a:t> helps to diminish the negative attitudes we may have about it</a:t>
            </a:r>
          </a:p>
          <a:p>
            <a:r>
              <a:rPr lang="en-US" dirty="0" smtClean="0"/>
              <a:t>Also, think about the purpose of this writing assignment. It’s not just for the teacher, it’s meant to teach you something!</a:t>
            </a:r>
            <a:endParaRPr lang="en-US" dirty="0"/>
          </a:p>
        </p:txBody>
      </p:sp>
    </p:spTree>
    <p:extLst>
      <p:ext uri="{BB962C8B-B14F-4D97-AF65-F5344CB8AC3E}">
        <p14:creationId xmlns:p14="http://schemas.microsoft.com/office/powerpoint/2010/main" val="1493278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I begin?</a:t>
            </a:r>
            <a:endParaRPr lang="en-US" dirty="0"/>
          </a:p>
        </p:txBody>
      </p:sp>
      <p:pic>
        <p:nvPicPr>
          <p:cNvPr id="4" name="Content Placeholder 3" descr="I Quiz della Domenica nr.15 | Frz40's Blo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24400" y="2819400"/>
            <a:ext cx="3807353" cy="2284412"/>
          </a:xfrm>
        </p:spPr>
      </p:pic>
      <p:sp>
        <p:nvSpPr>
          <p:cNvPr id="5" name="TextBox 4"/>
          <p:cNvSpPr txBox="1"/>
          <p:nvPr/>
        </p:nvSpPr>
        <p:spPr>
          <a:xfrm>
            <a:off x="838200" y="2362200"/>
            <a:ext cx="3581400" cy="3416320"/>
          </a:xfrm>
          <a:prstGeom prst="rect">
            <a:avLst/>
          </a:prstGeom>
          <a:noFill/>
        </p:spPr>
        <p:txBody>
          <a:bodyPr wrap="square" rtlCol="0">
            <a:spAutoFit/>
          </a:bodyPr>
          <a:lstStyle/>
          <a:p>
            <a:r>
              <a:rPr lang="en-US" sz="2400" dirty="0" smtClean="0"/>
              <a:t>Give yourself AT LEAST 3 days before the due date to write</a:t>
            </a:r>
          </a:p>
          <a:p>
            <a:endParaRPr lang="en-US" sz="2400" dirty="0"/>
          </a:p>
          <a:p>
            <a:r>
              <a:rPr lang="en-US" sz="2400" dirty="0" smtClean="0"/>
              <a:t>Give yourself a different task for each day</a:t>
            </a:r>
          </a:p>
          <a:p>
            <a:endParaRPr lang="en-US" sz="2400" dirty="0"/>
          </a:p>
          <a:p>
            <a:r>
              <a:rPr lang="en-US" sz="2400" dirty="0" smtClean="0"/>
              <a:t>Be free!  Save editing for the last day</a:t>
            </a:r>
            <a:endParaRPr lang="en-US" sz="2400" dirty="0"/>
          </a:p>
        </p:txBody>
      </p:sp>
    </p:spTree>
    <p:extLst>
      <p:ext uri="{BB962C8B-B14F-4D97-AF65-F5344CB8AC3E}">
        <p14:creationId xmlns:p14="http://schemas.microsoft.com/office/powerpoint/2010/main" val="743410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only have 3 days…</a:t>
            </a:r>
            <a:endParaRPr lang="en-US" dirty="0"/>
          </a:p>
        </p:txBody>
      </p:sp>
      <p:sp>
        <p:nvSpPr>
          <p:cNvPr id="3" name="Content Placeholder 2"/>
          <p:cNvSpPr>
            <a:spLocks noGrp="1"/>
          </p:cNvSpPr>
          <p:nvPr>
            <p:ph idx="1"/>
          </p:nvPr>
        </p:nvSpPr>
        <p:spPr>
          <a:xfrm>
            <a:off x="609600" y="2456962"/>
            <a:ext cx="4317218" cy="4033393"/>
          </a:xfrm>
        </p:spPr>
        <p:txBody>
          <a:bodyPr>
            <a:normAutofit/>
          </a:bodyPr>
          <a:lstStyle/>
          <a:p>
            <a:r>
              <a:rPr lang="en-US" sz="2400" dirty="0" smtClean="0"/>
              <a:t>Day 1: think, pray, write</a:t>
            </a:r>
          </a:p>
          <a:p>
            <a:r>
              <a:rPr lang="en-US" sz="2400" dirty="0" smtClean="0"/>
              <a:t>Day 2: think, write, re-write</a:t>
            </a:r>
          </a:p>
          <a:p>
            <a:r>
              <a:rPr lang="en-US" sz="2400" dirty="0" smtClean="0"/>
              <a:t>Day 3: think, revise, edit (print &amp; rejoice!)</a:t>
            </a:r>
          </a:p>
          <a:p>
            <a:endParaRPr lang="en-US" sz="2400" dirty="0"/>
          </a:p>
          <a:p>
            <a:r>
              <a:rPr lang="en-US" sz="2400" dirty="0" smtClean="0"/>
              <a:t>Space out your work! Don’t try to do it all in one sitting</a:t>
            </a:r>
            <a:endParaRPr lang="en-US" sz="2400" dirty="0"/>
          </a:p>
        </p:txBody>
      </p:sp>
      <p:pic>
        <p:nvPicPr>
          <p:cNvPr id="4" name="Picture 2" descr="http://www.lawrettawrites.com/wp-content/uploads/2017/02/eat-pray-lov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3101974" cy="476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2224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have more than 3 days…</a:t>
            </a:r>
            <a:endParaRPr lang="en-US" dirty="0"/>
          </a:p>
        </p:txBody>
      </p:sp>
      <p:sp>
        <p:nvSpPr>
          <p:cNvPr id="3" name="Content Placeholder 2"/>
          <p:cNvSpPr>
            <a:spLocks noGrp="1"/>
          </p:cNvSpPr>
          <p:nvPr>
            <p:ph idx="1"/>
          </p:nvPr>
        </p:nvSpPr>
        <p:spPr/>
        <p:txBody>
          <a:bodyPr/>
          <a:lstStyle/>
          <a:p>
            <a:r>
              <a:rPr lang="en-US" sz="2800" dirty="0"/>
              <a:t>Day </a:t>
            </a:r>
            <a:r>
              <a:rPr lang="en-US" sz="2800" dirty="0" smtClean="0"/>
              <a:t>1-3: </a:t>
            </a:r>
            <a:r>
              <a:rPr lang="en-US" sz="2800" dirty="0"/>
              <a:t>think, </a:t>
            </a:r>
            <a:r>
              <a:rPr lang="en-US" sz="2800" dirty="0" smtClean="0"/>
              <a:t>pray, </a:t>
            </a:r>
            <a:r>
              <a:rPr lang="en-US" sz="2800" dirty="0"/>
              <a:t>write</a:t>
            </a:r>
          </a:p>
          <a:p>
            <a:r>
              <a:rPr lang="en-US" sz="2800" dirty="0"/>
              <a:t>Day </a:t>
            </a:r>
            <a:r>
              <a:rPr lang="en-US" sz="2800" dirty="0" smtClean="0"/>
              <a:t>3-5: think, write, re-write (read and take notes if doing research)</a:t>
            </a:r>
            <a:endParaRPr lang="en-US" sz="2800" dirty="0"/>
          </a:p>
          <a:p>
            <a:r>
              <a:rPr lang="en-US" sz="2800" dirty="0"/>
              <a:t>Day </a:t>
            </a:r>
            <a:r>
              <a:rPr lang="en-US" sz="2800" dirty="0" smtClean="0"/>
              <a:t>5-7: think &amp; revise</a:t>
            </a:r>
          </a:p>
          <a:p>
            <a:r>
              <a:rPr lang="en-US" sz="2800" dirty="0" smtClean="0"/>
              <a:t>Day 8: edit, print &amp; rejoice!</a:t>
            </a:r>
            <a:endParaRPr lang="en-US" sz="2800" dirty="0"/>
          </a:p>
          <a:p>
            <a:endParaRPr lang="en-US" dirty="0"/>
          </a:p>
        </p:txBody>
      </p:sp>
    </p:spTree>
    <p:extLst>
      <p:ext uri="{BB962C8B-B14F-4D97-AF65-F5344CB8AC3E}">
        <p14:creationId xmlns:p14="http://schemas.microsoft.com/office/powerpoint/2010/main" val="23516985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854" y="1219200"/>
            <a:ext cx="2987089" cy="838200"/>
          </a:xfrm>
        </p:spPr>
        <p:txBody>
          <a:bodyPr>
            <a:normAutofit/>
          </a:bodyPr>
          <a:lstStyle/>
          <a:p>
            <a:r>
              <a:rPr lang="en-US" sz="3600" dirty="0" smtClean="0"/>
              <a:t>LET US HELP!</a:t>
            </a:r>
            <a:endParaRPr lang="en-US" sz="3600" dirty="0"/>
          </a:p>
        </p:txBody>
      </p:sp>
      <p:sp>
        <p:nvSpPr>
          <p:cNvPr id="4" name="Text Placeholder 3"/>
          <p:cNvSpPr>
            <a:spLocks noGrp="1"/>
          </p:cNvSpPr>
          <p:nvPr>
            <p:ph type="body" sz="half" idx="2"/>
          </p:nvPr>
        </p:nvSpPr>
        <p:spPr>
          <a:xfrm>
            <a:off x="990600" y="2286000"/>
            <a:ext cx="2987089" cy="3352800"/>
          </a:xfrm>
        </p:spPr>
        <p:txBody>
          <a:bodyPr>
            <a:normAutofit lnSpcReduction="10000"/>
          </a:bodyPr>
          <a:lstStyle/>
          <a:p>
            <a:pPr marL="342900" indent="-342900">
              <a:buFont typeface="Arial" panose="020B0604020202020204" pitchFamily="34" charset="0"/>
              <a:buChar char="•"/>
            </a:pPr>
            <a:r>
              <a:rPr lang="en-US" sz="2400" dirty="0" smtClean="0"/>
              <a:t>The best time to come to the writing center is early in your process. </a:t>
            </a:r>
          </a:p>
          <a:p>
            <a:endParaRPr lang="en-US" sz="2400" dirty="0" smtClean="0"/>
          </a:p>
          <a:p>
            <a:pPr marL="342900" indent="-342900">
              <a:buFont typeface="Arial" panose="020B0604020202020204" pitchFamily="34" charset="0"/>
              <a:buChar char="•"/>
            </a:pPr>
            <a:r>
              <a:rPr lang="en-US" sz="2400" dirty="0" smtClean="0"/>
              <a:t>We do our best work at the beginning!</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2057400"/>
            <a:ext cx="4419600" cy="2930644"/>
          </a:xfrm>
          <a:prstGeom prst="rect">
            <a:avLst/>
          </a:prstGeom>
        </p:spPr>
      </p:pic>
    </p:spTree>
    <p:extLst>
      <p:ext uri="{BB962C8B-B14F-4D97-AF65-F5344CB8AC3E}">
        <p14:creationId xmlns:p14="http://schemas.microsoft.com/office/powerpoint/2010/main" val="701083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Effect transition="in" filter="fade">
                                      <p:cBhvr>
                                        <p:cTn id="14" dur="1000"/>
                                        <p:tgtEl>
                                          <p:spTgt spid="4">
                                            <p:txEl>
                                              <p:pRg st="2" end="2"/>
                                            </p:txEl>
                                          </p:spTgt>
                                        </p:tgtEl>
                                      </p:cBhvr>
                                    </p:animEffect>
                                    <p:anim calcmode="lin" valueType="num">
                                      <p:cBhvr>
                                        <p:cTn id="1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676</TotalTime>
  <Words>1169</Words>
  <Application>Microsoft Office PowerPoint</Application>
  <PresentationFormat>On-screen Show (4:3)</PresentationFormat>
  <Paragraphs>142</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Century Gothic</vt:lpstr>
      <vt:lpstr>Wingdings</vt:lpstr>
      <vt:lpstr>Wingdings 3</vt:lpstr>
      <vt:lpstr>Ion Boardroom</vt:lpstr>
      <vt:lpstr>The Writing Process  </vt:lpstr>
      <vt:lpstr>PowerPoint Presentation</vt:lpstr>
      <vt:lpstr>Writing is an act of surrender…</vt:lpstr>
      <vt:lpstr>PowerPoint Presentation</vt:lpstr>
      <vt:lpstr>Try Re-framing</vt:lpstr>
      <vt:lpstr>So, how do I begin?</vt:lpstr>
      <vt:lpstr>If you only have 3 days…</vt:lpstr>
      <vt:lpstr>If you have more than 3 days…</vt:lpstr>
      <vt:lpstr>LET US HELP!</vt:lpstr>
      <vt:lpstr>Day 1: think, pray, write</vt:lpstr>
      <vt:lpstr>PowerPoint Presentation</vt:lpstr>
      <vt:lpstr>PRACTICE!</vt:lpstr>
      <vt:lpstr>Day 2: think, write, re-write</vt:lpstr>
      <vt:lpstr>Day 2: if you’re doing research…</vt:lpstr>
      <vt:lpstr>PowerPoint Presentation</vt:lpstr>
      <vt:lpstr>How do I “Say More?”</vt:lpstr>
      <vt:lpstr>PowerPoint Presentation</vt:lpstr>
      <vt:lpstr>SEEI Example</vt:lpstr>
      <vt:lpstr>SEE-I</vt:lpstr>
      <vt:lpstr>Organize!</vt:lpstr>
      <vt:lpstr>Day 3: think, revise…edit</vt:lpstr>
      <vt:lpstr>PRACTICE!</vt:lpstr>
      <vt:lpstr>Draft</vt:lpstr>
      <vt:lpstr>What is a revision?</vt:lpstr>
      <vt:lpstr>Proofreading/Editing</vt:lpstr>
      <vt:lpstr>Reflections</vt:lpstr>
      <vt:lpstr>YOU KNOW WHERE TO FIND US!</vt:lpstr>
      <vt:lpstr>PowerPoint Presentation</vt:lpstr>
    </vt:vector>
  </TitlesOfParts>
  <Company>Bentley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Process – Never Ends</dc:title>
  <dc:creator>Kiietti L. Parker</dc:creator>
  <cp:lastModifiedBy>Kem Roper</cp:lastModifiedBy>
  <cp:revision>39</cp:revision>
  <dcterms:created xsi:type="dcterms:W3CDTF">2008-01-29T22:48:20Z</dcterms:created>
  <dcterms:modified xsi:type="dcterms:W3CDTF">2020-01-29T00:12:09Z</dcterms:modified>
</cp:coreProperties>
</file>