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96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56" r:id="rId18"/>
    <p:sldId id="259" r:id="rId19"/>
    <p:sldId id="260" r:id="rId20"/>
    <p:sldId id="261" r:id="rId21"/>
    <p:sldId id="262" r:id="rId22"/>
    <p:sldId id="264" r:id="rId23"/>
    <p:sldId id="283" r:id="rId24"/>
    <p:sldId id="263" r:id="rId25"/>
    <p:sldId id="265" r:id="rId26"/>
    <p:sldId id="282" r:id="rId27"/>
    <p:sldId id="266" r:id="rId28"/>
    <p:sldId id="267" r:id="rId29"/>
    <p:sldId id="268" r:id="rId30"/>
    <p:sldId id="271" r:id="rId31"/>
    <p:sldId id="269" r:id="rId32"/>
    <p:sldId id="270" r:id="rId33"/>
    <p:sldId id="275" r:id="rId34"/>
    <p:sldId id="273" r:id="rId35"/>
    <p:sldId id="274" r:id="rId36"/>
    <p:sldId id="276" r:id="rId37"/>
    <p:sldId id="272" r:id="rId38"/>
    <p:sldId id="277" r:id="rId39"/>
    <p:sldId id="278" r:id="rId40"/>
    <p:sldId id="279" r:id="rId41"/>
    <p:sldId id="297" r:id="rId42"/>
    <p:sldId id="280" r:id="rId43"/>
    <p:sldId id="281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mela Little" userId="7b5c72ea-db79-41d7-9da6-209561ec91cd" providerId="ADAL" clId="{10D976AA-3348-4D95-B2AC-A98BE5BD3195}"/>
    <pc:docChg chg="undo custSel addSld delSld modSld">
      <pc:chgData name="Pamela Little" userId="7b5c72ea-db79-41d7-9da6-209561ec91cd" providerId="ADAL" clId="{10D976AA-3348-4D95-B2AC-A98BE5BD3195}" dt="2022-10-18T21:14:20.990" v="91" actId="6549"/>
      <pc:docMkLst>
        <pc:docMk/>
      </pc:docMkLst>
      <pc:sldChg chg="modSp">
        <pc:chgData name="Pamela Little" userId="7b5c72ea-db79-41d7-9da6-209561ec91cd" providerId="ADAL" clId="{10D976AA-3348-4D95-B2AC-A98BE5BD3195}" dt="2022-10-06T17:10:34.678" v="37" actId="20577"/>
        <pc:sldMkLst>
          <pc:docMk/>
          <pc:sldMk cId="2310773132" sldId="263"/>
        </pc:sldMkLst>
        <pc:spChg chg="mod">
          <ac:chgData name="Pamela Little" userId="7b5c72ea-db79-41d7-9da6-209561ec91cd" providerId="ADAL" clId="{10D976AA-3348-4D95-B2AC-A98BE5BD3195}" dt="2022-10-06T17:10:34.678" v="37" actId="20577"/>
          <ac:spMkLst>
            <pc:docMk/>
            <pc:sldMk cId="2310773132" sldId="263"/>
            <ac:spMk id="3" creationId="{F7789313-90AE-47B4-AFAD-B82C0CF33CAF}"/>
          </ac:spMkLst>
        </pc:spChg>
      </pc:sldChg>
      <pc:sldChg chg="modSp">
        <pc:chgData name="Pamela Little" userId="7b5c72ea-db79-41d7-9da6-209561ec91cd" providerId="ADAL" clId="{10D976AA-3348-4D95-B2AC-A98BE5BD3195}" dt="2022-10-06T17:11:22.776" v="38" actId="6549"/>
        <pc:sldMkLst>
          <pc:docMk/>
          <pc:sldMk cId="3664158302" sldId="273"/>
        </pc:sldMkLst>
        <pc:spChg chg="mod">
          <ac:chgData name="Pamela Little" userId="7b5c72ea-db79-41d7-9da6-209561ec91cd" providerId="ADAL" clId="{10D976AA-3348-4D95-B2AC-A98BE5BD3195}" dt="2022-10-06T17:11:22.776" v="38" actId="6549"/>
          <ac:spMkLst>
            <pc:docMk/>
            <pc:sldMk cId="3664158302" sldId="273"/>
            <ac:spMk id="3" creationId="{00000000-0000-0000-0000-000000000000}"/>
          </ac:spMkLst>
        </pc:spChg>
      </pc:sldChg>
      <pc:sldChg chg="addSp modSp">
        <pc:chgData name="Pamela Little" userId="7b5c72ea-db79-41d7-9da6-209561ec91cd" providerId="ADAL" clId="{10D976AA-3348-4D95-B2AC-A98BE5BD3195}" dt="2022-10-06T17:14:56.359" v="90" actId="6549"/>
        <pc:sldMkLst>
          <pc:docMk/>
          <pc:sldMk cId="217764022" sldId="280"/>
        </pc:sldMkLst>
        <pc:spChg chg="add mod">
          <ac:chgData name="Pamela Little" userId="7b5c72ea-db79-41d7-9da6-209561ec91cd" providerId="ADAL" clId="{10D976AA-3348-4D95-B2AC-A98BE5BD3195}" dt="2022-10-06T17:14:42.128" v="87" actId="6549"/>
          <ac:spMkLst>
            <pc:docMk/>
            <pc:sldMk cId="217764022" sldId="280"/>
            <ac:spMk id="3" creationId="{B2ECB3FC-C60D-492D-84A5-0F92F307260B}"/>
          </ac:spMkLst>
        </pc:spChg>
        <pc:spChg chg="mod">
          <ac:chgData name="Pamela Little" userId="7b5c72ea-db79-41d7-9da6-209561ec91cd" providerId="ADAL" clId="{10D976AA-3348-4D95-B2AC-A98BE5BD3195}" dt="2022-10-06T17:14:56.359" v="90" actId="6549"/>
          <ac:spMkLst>
            <pc:docMk/>
            <pc:sldMk cId="217764022" sldId="280"/>
            <ac:spMk id="4" creationId="{00000000-0000-0000-0000-000000000000}"/>
          </ac:spMkLst>
        </pc:spChg>
      </pc:sldChg>
      <pc:sldChg chg="modSp">
        <pc:chgData name="Pamela Little" userId="7b5c72ea-db79-41d7-9da6-209561ec91cd" providerId="ADAL" clId="{10D976AA-3348-4D95-B2AC-A98BE5BD3195}" dt="2022-10-06T17:09:30.935" v="24"/>
        <pc:sldMkLst>
          <pc:docMk/>
          <pc:sldMk cId="2224137996" sldId="283"/>
        </pc:sldMkLst>
        <pc:spChg chg="mod">
          <ac:chgData name="Pamela Little" userId="7b5c72ea-db79-41d7-9da6-209561ec91cd" providerId="ADAL" clId="{10D976AA-3348-4D95-B2AC-A98BE5BD3195}" dt="2022-10-06T17:09:30.935" v="24"/>
          <ac:spMkLst>
            <pc:docMk/>
            <pc:sldMk cId="2224137996" sldId="283"/>
            <ac:spMk id="3" creationId="{DC255657-3447-4899-B513-6328781FE737}"/>
          </ac:spMkLst>
        </pc:spChg>
      </pc:sldChg>
      <pc:sldChg chg="modSp">
        <pc:chgData name="Pamela Little" userId="7b5c72ea-db79-41d7-9da6-209561ec91cd" providerId="ADAL" clId="{10D976AA-3348-4D95-B2AC-A98BE5BD3195}" dt="2022-10-18T21:14:20.990" v="91" actId="6549"/>
        <pc:sldMkLst>
          <pc:docMk/>
          <pc:sldMk cId="2237157783" sldId="296"/>
        </pc:sldMkLst>
        <pc:spChg chg="mod">
          <ac:chgData name="Pamela Little" userId="7b5c72ea-db79-41d7-9da6-209561ec91cd" providerId="ADAL" clId="{10D976AA-3348-4D95-B2AC-A98BE5BD3195}" dt="2022-10-18T21:14:20.990" v="91" actId="6549"/>
          <ac:spMkLst>
            <pc:docMk/>
            <pc:sldMk cId="2237157783" sldId="296"/>
            <ac:spMk id="3" creationId="{2BB33C93-3B8C-465B-B5E2-3B848455A939}"/>
          </ac:spMkLst>
        </pc:spChg>
      </pc:sldChg>
      <pc:sldChg chg="modSp">
        <pc:chgData name="Pamela Little" userId="7b5c72ea-db79-41d7-9da6-209561ec91cd" providerId="ADAL" clId="{10D976AA-3348-4D95-B2AC-A98BE5BD3195}" dt="2022-10-06T17:12:01.046" v="62" actId="20577"/>
        <pc:sldMkLst>
          <pc:docMk/>
          <pc:sldMk cId="2180949153" sldId="297"/>
        </pc:sldMkLst>
        <pc:spChg chg="mod">
          <ac:chgData name="Pamela Little" userId="7b5c72ea-db79-41d7-9da6-209561ec91cd" providerId="ADAL" clId="{10D976AA-3348-4D95-B2AC-A98BE5BD3195}" dt="2022-10-06T17:12:01.046" v="62" actId="20577"/>
          <ac:spMkLst>
            <pc:docMk/>
            <pc:sldMk cId="2180949153" sldId="297"/>
            <ac:spMk id="3" creationId="{2BBA76F1-D015-475A-9BC1-33417D6FEAF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360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7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734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263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08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519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73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21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39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0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34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7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82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13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8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241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6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1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view.officeapps.live.com/op/view.aspx?src=https%3A%2F%2Fstudyinthestates.dhs.gov%2Fassets%2FOPTPlanningTool-F.xlsx&amp;wdOrigin=BROWSELINK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egov.uscis.gov/cris/Dashboard/CaseStatus.do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mu.edu/ccrgi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beatrice.porter@aamu.edu" TargetMode="External"/><Relationship Id="rId2" Type="http://schemas.openxmlformats.org/officeDocument/2006/relationships/hyperlink" Target="mailto:pamela.little@aamu.edu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3550B-99F7-476B-BC40-070518E359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/>
              <a:t>Curricular Practical Training &amp; Optional Practical Training </a:t>
            </a:r>
            <a:br>
              <a:rPr lang="en-US" sz="3200" b="1" dirty="0"/>
            </a:br>
            <a:r>
              <a:rPr lang="en-US" sz="3200" b="1" dirty="0"/>
              <a:t>for F-1 Students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B33C93-3B8C-465B-B5E2-3B848455A9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en-US" sz="2000" dirty="0"/>
          </a:p>
          <a:p>
            <a:pPr algn="r"/>
            <a:r>
              <a:rPr lang="en-US" sz="2000" dirty="0"/>
              <a:t>Pamela Little, Ph.D., PDSO, RO</a:t>
            </a:r>
          </a:p>
        </p:txBody>
      </p:sp>
      <p:pic>
        <p:nvPicPr>
          <p:cNvPr id="4" name="Picture 16" descr="Shape, arrow&#10;&#10;Description automatically generated">
            <a:extLst>
              <a:ext uri="{FF2B5EF4-FFF2-40B4-BE49-F238E27FC236}">
                <a16:creationId xmlns:a16="http://schemas.microsoft.com/office/drawing/2014/main" id="{B61F95B2-0CB9-4AE7-BA3E-4DEA8C2F3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943" y="4978399"/>
            <a:ext cx="1114817" cy="113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57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Important Note!!!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Students who have been authorized for a cumulative period of </a:t>
            </a:r>
            <a:r>
              <a:rPr lang="en-US" b="1" dirty="0"/>
              <a:t>one year or more of full-time curricular practical training are ineligible to receive the optional practical training employment benefit</a:t>
            </a:r>
            <a:r>
              <a:rPr lang="en-US" dirty="0"/>
              <a:t>. Part-time curricular practical training does not have an effect on a student’s eligibility for optional practical training. </a:t>
            </a:r>
          </a:p>
        </p:txBody>
      </p:sp>
    </p:spTree>
    <p:extLst>
      <p:ext uri="{BB962C8B-B14F-4D97-AF65-F5344CB8AC3E}">
        <p14:creationId xmlns:p14="http://schemas.microsoft.com/office/powerpoint/2010/main" val="2537115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</a:rPr>
              <a:t>What types of CPT are available at AAMU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4244817"/>
          </a:xfrm>
        </p:spPr>
        <p:txBody>
          <a:bodyPr>
            <a:normAutofit/>
          </a:bodyPr>
          <a:lstStyle/>
          <a:p>
            <a:r>
              <a:rPr lang="en-US" dirty="0"/>
              <a:t>AAMU sponsored Cooperative Education Programs will count for CPT.</a:t>
            </a:r>
          </a:p>
          <a:p>
            <a:r>
              <a:rPr lang="en-US" dirty="0"/>
              <a:t>Other opportunities for CPT at AAMU are based on the academic requirements of a particular degree program. Students are expected to work directly with their academic department and/or the Office of Career Development Services and </a:t>
            </a:r>
            <a:r>
              <a:rPr lang="en-US" b="1" u="sng" dirty="0">
                <a:solidFill>
                  <a:srgbClr val="FF0000"/>
                </a:solidFill>
              </a:rPr>
              <a:t>not</a:t>
            </a:r>
            <a:r>
              <a:rPr lang="en-US" dirty="0"/>
              <a:t> seek employment through employers that do not have co-op agreements with AAMU to facilitate CPT. </a:t>
            </a:r>
          </a:p>
          <a:p>
            <a:r>
              <a:rPr lang="en-US" dirty="0"/>
              <a:t>When a student arranges employment outside of co-op, they may be eligible to use their Optional Practical Training work authorization benefit.   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598845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Please Note!!!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en-US" dirty="0"/>
              <a:t>DSO processing time for CPT authorization is </a:t>
            </a:r>
            <a:r>
              <a:rPr lang="en-US" b="1" dirty="0">
                <a:solidFill>
                  <a:srgbClr val="FF0000"/>
                </a:solidFill>
              </a:rPr>
              <a:t>10-14 business days.  </a:t>
            </a:r>
          </a:p>
        </p:txBody>
      </p:sp>
    </p:spTree>
    <p:extLst>
      <p:ext uri="{BB962C8B-B14F-4D97-AF65-F5344CB8AC3E}">
        <p14:creationId xmlns:p14="http://schemas.microsoft.com/office/powerpoint/2010/main" val="1055650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2B819D-CC31-407E-85A4-38D86944A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33B347-AE1B-487E-9813-FC88C0DD7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contourW="12700">
            <a:bevelT w="6350" h="6350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E02B2F-D95A-47B1-8DA1-163D34260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Remember…..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867580-55A6-4E67-A38E-4D1E3D4FB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10059139" cy="331893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CPT occurs </a:t>
            </a:r>
            <a:r>
              <a:rPr lang="en-US" i="1" dirty="0">
                <a:solidFill>
                  <a:schemeClr val="bg1"/>
                </a:solidFill>
              </a:rPr>
              <a:t>before</a:t>
            </a:r>
            <a:r>
              <a:rPr lang="en-US" dirty="0">
                <a:solidFill>
                  <a:schemeClr val="bg1"/>
                </a:solidFill>
              </a:rPr>
              <a:t> the student’s program end date on the Form I-20.</a:t>
            </a:r>
          </a:p>
          <a:p>
            <a:r>
              <a:rPr lang="en-US" dirty="0">
                <a:solidFill>
                  <a:schemeClr val="bg1"/>
                </a:solidFill>
              </a:rPr>
              <a:t>Training is an integral part of the school’s established curriculum.</a:t>
            </a:r>
          </a:p>
          <a:p>
            <a:r>
              <a:rPr lang="en-US" dirty="0">
                <a:solidFill>
                  <a:schemeClr val="bg1"/>
                </a:solidFill>
              </a:rPr>
              <a:t>DSO authorizes CPT in SEVIS, and the authorization prints on the student’s Form I-20.</a:t>
            </a:r>
          </a:p>
          <a:p>
            <a:r>
              <a:rPr lang="en-US" dirty="0">
                <a:solidFill>
                  <a:schemeClr val="bg1"/>
                </a:solidFill>
              </a:rPr>
              <a:t>Authorization is for </a:t>
            </a:r>
            <a:r>
              <a:rPr lang="en-US" i="1" dirty="0">
                <a:solidFill>
                  <a:schemeClr val="bg1"/>
                </a:solidFill>
              </a:rPr>
              <a:t>one specific employer and for a specific period of time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Student </a:t>
            </a:r>
            <a:r>
              <a:rPr lang="en-US" i="1" dirty="0">
                <a:solidFill>
                  <a:schemeClr val="bg1"/>
                </a:solidFill>
              </a:rPr>
              <a:t>must secure the training opportunity before CPT </a:t>
            </a:r>
            <a:r>
              <a:rPr lang="en-US" dirty="0">
                <a:solidFill>
                  <a:schemeClr val="bg1"/>
                </a:solidFill>
              </a:rPr>
              <a:t>can be authorized.</a:t>
            </a:r>
          </a:p>
          <a:p>
            <a:r>
              <a:rPr lang="en-US" dirty="0">
                <a:solidFill>
                  <a:schemeClr val="bg1"/>
                </a:solidFill>
              </a:rPr>
              <a:t>CPT must be authorized before the student can begin work.</a:t>
            </a:r>
          </a:p>
          <a:p>
            <a:r>
              <a:rPr lang="en-US" i="1" dirty="0">
                <a:solidFill>
                  <a:schemeClr val="bg1"/>
                </a:solidFill>
              </a:rPr>
              <a:t>One year of full-time CPT eliminates </a:t>
            </a:r>
            <a:r>
              <a:rPr lang="en-US" dirty="0">
                <a:solidFill>
                  <a:schemeClr val="bg1"/>
                </a:solidFill>
              </a:rPr>
              <a:t>a student’s eligibility for OPT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15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8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27" name="Straight Connector 34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36">
            <a:extLst>
              <a:ext uri="{FF2B5EF4-FFF2-40B4-BE49-F238E27FC236}">
                <a16:creationId xmlns:a16="http://schemas.microsoft.com/office/drawing/2014/main" id="{575E71FA-50BD-43F8-8C98-04339283A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8">
            <a:extLst>
              <a:ext uri="{FF2B5EF4-FFF2-40B4-BE49-F238E27FC236}">
                <a16:creationId xmlns:a16="http://schemas.microsoft.com/office/drawing/2014/main" id="{CF1AA7F6-A589-4BC8-BC72-2CA6DC908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53F5243F-7E41-439E-8991-C4F246D88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01A6B5F-1CF1-43AD-9E85-94E187210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F682A59-7E20-407C-A7F8-582295AC6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E4AC24E-0670-406E-822F-AAA6DA201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3290" y="1041401"/>
            <a:ext cx="307900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>
                <a:solidFill>
                  <a:srgbClr val="262626"/>
                </a:solidFill>
              </a:rPr>
              <a:t>Optional</a:t>
            </a:r>
            <a:r>
              <a:rPr lang="en-US">
                <a:solidFill>
                  <a:srgbClr val="262626"/>
                </a:solidFill>
              </a:rPr>
              <a:t> </a:t>
            </a:r>
            <a:r>
              <a:rPr lang="en-US" b="1">
                <a:solidFill>
                  <a:srgbClr val="262626"/>
                </a:solidFill>
              </a:rPr>
              <a:t>Practical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en-US" b="1">
                <a:solidFill>
                  <a:srgbClr val="262626"/>
                </a:solidFill>
              </a:rPr>
              <a:t>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7999431" y="3657596"/>
            <a:ext cx="3092865" cy="193346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100" kern="1200" cap="none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100" kern="1200" cap="none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100" kern="1200" cap="none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89B1776-F953-4C0F-8E85-E9C66B1EF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6432130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EB90BDF-A295-4FDC-963E-442A4AE37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2683" y="1438081"/>
            <a:ext cx="5784083" cy="3803034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97356D0-D934-42B9-8291-DF34A3AC0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16" descr="Shape, arrow&#10;&#10;Description automatically generated">
            <a:extLst>
              <a:ext uri="{FF2B5EF4-FFF2-40B4-BE49-F238E27FC236}">
                <a16:creationId xmlns:a16="http://schemas.microsoft.com/office/drawing/2014/main" id="{2823CAE1-6E51-46F6-8A60-C0AAC41AA1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5496" y="5123135"/>
            <a:ext cx="1114817" cy="113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FBA08D-A5B6-4653-B67A-586BBC3F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Webinar Content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6F050-72D2-4310-A8B7-3B03CC668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326361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anose="020B0604020202020204" pitchFamily="34" charset="0"/>
              <a:buChar char="q"/>
            </a:pPr>
            <a:r>
              <a:rPr lang="en-US">
                <a:cs typeface="Calibri" panose="020F0502020204030204"/>
              </a:rPr>
              <a:t>Overview/Key Terms</a:t>
            </a:r>
            <a:endParaRPr lang="en-US"/>
          </a:p>
          <a:p>
            <a:pPr>
              <a:buFont typeface="Wingdings" panose="020B0604020202020204" pitchFamily="34" charset="0"/>
              <a:buChar char="q"/>
            </a:pPr>
            <a:r>
              <a:rPr lang="en-US">
                <a:cs typeface="Calibri" panose="020F0502020204030204"/>
              </a:rPr>
              <a:t>How to Apply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en-US">
                <a:cs typeface="Calibri" panose="020F0502020204030204"/>
              </a:rPr>
              <a:t>After the Application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en-US">
                <a:cs typeface="Calibri" panose="020F0502020204030204"/>
              </a:rPr>
              <a:t>Employment Requirements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en-US">
                <a:cs typeface="Calibri" panose="020F0502020204030204"/>
              </a:rPr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3082526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9493-3E7A-4C89-9DC4-F3A7D0AC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cs typeface="Calibri Light"/>
              </a:rPr>
              <a:t>Important Terms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3555D-7A61-489C-AC4C-6105E8D3E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32636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cs typeface="Calibri"/>
              </a:rPr>
              <a:t>EAD:	Employment Authorization Document (work card)</a:t>
            </a:r>
          </a:p>
          <a:p>
            <a:r>
              <a:rPr lang="en-US">
                <a:cs typeface="Calibri"/>
              </a:rPr>
              <a:t>USCIS	US Citizenship and Immigration Services</a:t>
            </a:r>
          </a:p>
          <a:p>
            <a:r>
              <a:rPr lang="en-US">
                <a:cs typeface="Calibri"/>
              </a:rPr>
              <a:t>I-765	Application for EAD</a:t>
            </a:r>
          </a:p>
          <a:p>
            <a:r>
              <a:rPr lang="en-US">
                <a:cs typeface="Calibri"/>
              </a:rPr>
              <a:t>RFE		Request for Evidence from USCIS</a:t>
            </a:r>
          </a:p>
          <a:p>
            <a:r>
              <a:rPr lang="en-US">
                <a:cs typeface="Calibri"/>
              </a:rPr>
              <a:t>NOID	Notice of Intent to Deny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9253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3E032-1A83-4677-95B7-E3E8493E1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cs typeface="Calibri Light"/>
              </a:rPr>
              <a:t>What is Optional Practical Training?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CB1AB-289F-4478-807F-827B28B7A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32636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>
                <a:cs typeface="Calibri"/>
              </a:rPr>
              <a:t>Optional Practical Training (OPT)</a:t>
            </a:r>
            <a:endParaRPr lang="en-US"/>
          </a:p>
          <a:p>
            <a:pPr marL="0" indent="0">
              <a:buNone/>
            </a:pPr>
            <a:r>
              <a:rPr lang="en-US">
                <a:cs typeface="Calibri"/>
              </a:rPr>
              <a:t>"is temporary employment for practical training directly related to a student's major area of study."</a:t>
            </a:r>
          </a:p>
        </p:txBody>
      </p:sp>
    </p:spTree>
    <p:extLst>
      <p:ext uri="{BB962C8B-B14F-4D97-AF65-F5344CB8AC3E}">
        <p14:creationId xmlns:p14="http://schemas.microsoft.com/office/powerpoint/2010/main" val="3595024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9EEB7F-9E91-45B8-A663-FA5740F9F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cs typeface="Calibri Light"/>
              </a:rPr>
              <a:t>Eligibility Criteria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D39DD-A93E-4595-AFD2-D897F3835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32636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cs typeface="Calibri"/>
              </a:rPr>
              <a:t>Must be in legal F-1 status</a:t>
            </a:r>
          </a:p>
          <a:p>
            <a:r>
              <a:rPr lang="en-US" sz="2200">
                <a:cs typeface="Calibri"/>
              </a:rPr>
              <a:t>Must have completed one academic year of full-time enrollment, or be within 90 days of doing so</a:t>
            </a:r>
          </a:p>
          <a:p>
            <a:r>
              <a:rPr lang="en-US" sz="2200">
                <a:cs typeface="Calibri"/>
              </a:rPr>
              <a:t>Have not received 12 months or more of full time CPT at your current degree level</a:t>
            </a:r>
          </a:p>
          <a:p>
            <a:r>
              <a:rPr lang="en-US" sz="2200">
                <a:cs typeface="Calibri"/>
              </a:rPr>
              <a:t>Completed all coursework or be able to graduate within the same semester</a:t>
            </a:r>
          </a:p>
          <a:p>
            <a:endParaRPr lang="en-US" sz="2200">
              <a:cs typeface="Calibri"/>
            </a:endParaRPr>
          </a:p>
          <a:p>
            <a:r>
              <a:rPr lang="en-US" sz="2200" b="1">
                <a:cs typeface="Calibri"/>
              </a:rPr>
              <a:t>NOTE:</a:t>
            </a:r>
            <a:r>
              <a:rPr lang="en-US" sz="2200">
                <a:cs typeface="Calibri"/>
              </a:rPr>
              <a:t>  You do not need a job offer to apply for OPT.</a:t>
            </a:r>
          </a:p>
        </p:txBody>
      </p:sp>
    </p:spTree>
    <p:extLst>
      <p:ext uri="{BB962C8B-B14F-4D97-AF65-F5344CB8AC3E}">
        <p14:creationId xmlns:p14="http://schemas.microsoft.com/office/powerpoint/2010/main" val="22798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D6DABB5-1FC3-4E21-AC84-4685B03C9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4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5790B5-250E-45E6-A05D-C3D1D459B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8158C4B-1BFE-4F6D-B2C1-0066FA119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2" name="Rounded Rectangle 17">
              <a:extLst>
                <a:ext uri="{FF2B5EF4-FFF2-40B4-BE49-F238E27FC236}">
                  <a16:creationId xmlns:a16="http://schemas.microsoft.com/office/drawing/2014/main" id="{4A8E3562-03A2-4AF3-89BB-B227ED326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D9DF111-5BF8-4312-BECB-94BBCF29E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4" name="Rounded Rectangle 20">
              <a:extLst>
                <a:ext uri="{FF2B5EF4-FFF2-40B4-BE49-F238E27FC236}">
                  <a16:creationId xmlns:a16="http://schemas.microsoft.com/office/drawing/2014/main" id="{9EEB3A31-82B4-41D6-BEAB-3CC49BBCB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8C66B30-E9F1-40DD-A809-6A1282E23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 dirty="0"/>
              <a:t>Applying for Post OPT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4319AF2-886A-4C5D-B34C-17FCB0267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02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8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27" name="Straight Connector 34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36">
            <a:extLst>
              <a:ext uri="{FF2B5EF4-FFF2-40B4-BE49-F238E27FC236}">
                <a16:creationId xmlns:a16="http://schemas.microsoft.com/office/drawing/2014/main" id="{575E71FA-50BD-43F8-8C98-04339283A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34" name="Group 38">
            <a:extLst>
              <a:ext uri="{FF2B5EF4-FFF2-40B4-BE49-F238E27FC236}">
                <a16:creationId xmlns:a16="http://schemas.microsoft.com/office/drawing/2014/main" id="{CF1AA7F6-A589-4BC8-BC72-2CA6DC908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53F5243F-7E41-439E-8991-C4F246D88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01A6B5F-1CF1-43AD-9E85-94E187210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F682A59-7E20-407C-A7F8-582295AC6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E4AC24E-0670-406E-822F-AAA6DA201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3290" y="1041401"/>
            <a:ext cx="307900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rgbClr val="262626"/>
                </a:solidFill>
              </a:rPr>
              <a:t>Curricular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en-US" b="1" dirty="0">
                <a:solidFill>
                  <a:srgbClr val="262626"/>
                </a:solidFill>
              </a:rPr>
              <a:t>Practical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en-US" b="1" dirty="0">
                <a:solidFill>
                  <a:srgbClr val="262626"/>
                </a:solidFill>
              </a:rPr>
              <a:t>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7999431" y="3657596"/>
            <a:ext cx="3092865" cy="193346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100" kern="1200" cap="none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100" kern="1200" cap="none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100" kern="1200" cap="none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89B1776-F953-4C0F-8E85-E9C66B1EF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6432130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EB90BDF-A295-4FDC-963E-442A4AE37E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449" y="1438081"/>
            <a:ext cx="5704551" cy="3803034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97356D0-D934-42B9-8291-DF34A3AC0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16" descr="Shape, arrow&#10;&#10;Description automatically generated">
            <a:extLst>
              <a:ext uri="{FF2B5EF4-FFF2-40B4-BE49-F238E27FC236}">
                <a16:creationId xmlns:a16="http://schemas.microsoft.com/office/drawing/2014/main" id="{2823CAE1-6E51-46F6-8A60-C0AAC41AA1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5496" y="5123135"/>
            <a:ext cx="1114817" cy="113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91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55657-3447-4899-B513-6328781FE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The OPT Planning Tool is a helpful resource you should use when preparing to apply for OPT.</a:t>
            </a:r>
          </a:p>
          <a:p>
            <a:pPr marL="0" indent="0" algn="ctr">
              <a:buNone/>
            </a:pPr>
            <a:r>
              <a:rPr lang="en-US" sz="4800" dirty="0">
                <a:hlinkClick r:id="rId2"/>
              </a:rPr>
              <a:t>OPTPlanningTool-F.xlsx (live.com)</a:t>
            </a:r>
            <a:endParaRPr lang="en-US" sz="4800" dirty="0"/>
          </a:p>
          <a:p>
            <a:pPr marL="0" indent="0" algn="ctr">
              <a:buNone/>
            </a:pP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224137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0E076F-74D9-453B-BF71-FB37551AF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Step One</a:t>
            </a:r>
            <a:r>
              <a:rPr lang="en-US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89313-90AE-47B4-AFAD-B82C0CF33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414043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dirty="0">
                <a:ea typeface="Calibri" panose="020F0502020204030204" pitchFamily="34" charset="0"/>
                <a:cs typeface="Times New Roman"/>
              </a:rPr>
              <a:t>Submit an OPT Application Cover/Post Completion Form and the I-765 Application to your designated DSO.</a:t>
            </a:r>
            <a:r>
              <a:rPr lang="en-US" sz="2200" dirty="0">
                <a:latin typeface="Calibri"/>
                <a:ea typeface="Calibri" panose="020F0502020204030204" pitchFamily="34" charset="0"/>
                <a:cs typeface="Times New Roman"/>
              </a:rPr>
              <a:t>  </a:t>
            </a:r>
            <a:r>
              <a:rPr lang="en-US" sz="2200" dirty="0"/>
              <a:t>You will be informed when your I-20s for post completion OPT are ready.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The start date of post completion OPT for fall/spring completion must fall in your </a:t>
            </a:r>
            <a:r>
              <a:rPr lang="en-US" sz="2200" b="1" dirty="0"/>
              <a:t>60-day grace period </a:t>
            </a:r>
            <a:r>
              <a:rPr lang="en-US" sz="2200" dirty="0"/>
              <a:t>(e.g. if your fall completion date is December 15, 2022, then you may select any date in the following range of December 16, 2022 through February 13, 2023).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You can apply to post completion OPT </a:t>
            </a:r>
            <a:r>
              <a:rPr lang="en-US" sz="2200" b="1" dirty="0"/>
              <a:t>no earlier than 90 days before your completion date</a:t>
            </a:r>
            <a:r>
              <a:rPr lang="en-US" sz="2200" dirty="0"/>
              <a:t> and is the earliest that your I-20s for post completion OPT can be issued (e.g. </a:t>
            </a:r>
            <a:r>
              <a:rPr lang="en-US" sz="2200" dirty="0">
                <a:ea typeface="+mn-lt"/>
                <a:cs typeface="+mn-lt"/>
              </a:rPr>
              <a:t>if your spring completion date is April 30, 2023, then you may select any date in the following range of January 30, 2023 through April 30, 2023).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endParaRPr lang="en-US" sz="1700" dirty="0"/>
          </a:p>
          <a:p>
            <a:pPr lvl="1">
              <a:lnSpc>
                <a:spcPct val="90000"/>
              </a:lnSpc>
            </a:pPr>
            <a:endParaRPr lang="en-US" sz="1700" dirty="0"/>
          </a:p>
          <a:p>
            <a:pPr lvl="1">
              <a:lnSpc>
                <a:spcPct val="9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310773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Step Two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95400" y="2503714"/>
            <a:ext cx="9601198" cy="948796"/>
          </a:xfrm>
        </p:spPr>
        <p:txBody>
          <a:bodyPr/>
          <a:lstStyle/>
          <a:p>
            <a:r>
              <a:rPr lang="en-US" dirty="0"/>
              <a:t>Receive and sign your I-20s from your DSO and assemble your application packet to USCIS.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295400" y="3464892"/>
            <a:ext cx="4718304" cy="2632605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 </a:t>
            </a:r>
            <a:r>
              <a:rPr lang="en-US" b="1" dirty="0"/>
              <a:t>Send by US Mail to: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USCIS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 Box 660867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Dallas, TX 75266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294" y="3452510"/>
            <a:ext cx="4718304" cy="263260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b="1"/>
              <a:t>Send by FedEx to:</a:t>
            </a:r>
            <a:r>
              <a:rPr lang="en-US"/>
              <a:t> 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USCIS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Attn: AOS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2501 S. State Hwy. 121 Business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Suite 400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Lewisville, TX 75067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60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0C8B202-D3A5-4B76-85DE-967C4C348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934" y="789043"/>
            <a:ext cx="9601196" cy="2007423"/>
          </a:xfrm>
        </p:spPr>
        <p:txBody>
          <a:bodyPr>
            <a:normAutofit fontScale="90000"/>
          </a:bodyPr>
          <a:lstStyle/>
          <a:p>
            <a:r>
              <a:rPr lang="en-US" sz="2700" b="1" dirty="0"/>
              <a:t>U.S. Citizenship and Immigration Services (USCIS) has announced that F-1 students who are applying for optional practical training (OPT) authorization can file the Form I-765, “Application for Employment Authorization,” online if filing under the following categories: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70924D3-2D75-4E4B-A498-17FF17C7A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1934" y="2548054"/>
            <a:ext cx="9601196" cy="331893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C5D5F"/>
                </a:solidFill>
                <a:latin typeface="Public Sans Web"/>
              </a:rPr>
              <a:t>Pre-Completion OPT;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C5D5F"/>
                </a:solidFill>
                <a:latin typeface="Public Sans Web"/>
              </a:rPr>
              <a:t>Post-Completion OPT; 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C5D5F"/>
                </a:solidFill>
                <a:latin typeface="Public Sans Web"/>
              </a:rPr>
              <a:t>24-Month Extension of OPT for science, technology, engineering and mathematics (STEM) students.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99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Important Note!!!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Keep a copy of each part of the application for your file and send the application via certified mail so you can see the date it gets to USCIS.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The cost is generally around $5.00 or $6.00 dollars at the US Post Office for this service.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58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1" dirty="0">
                <a:solidFill>
                  <a:srgbClr val="FFFFFF"/>
                </a:solidFill>
              </a:rPr>
              <a:t>What should my OPT application to USCIS include?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424481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Completed and signed Form I-765 application for employment authorization document </a:t>
            </a:r>
          </a:p>
          <a:p>
            <a:pPr lvl="0">
              <a:lnSpc>
                <a:spcPct val="90000"/>
              </a:lnSpc>
            </a:pPr>
            <a:r>
              <a:rPr lang="en-US" sz="2200" dirty="0"/>
              <a:t>Check or money order payable to “Department of Homeland Security” in the amount of $410</a:t>
            </a:r>
          </a:p>
          <a:p>
            <a:pPr lvl="0">
              <a:lnSpc>
                <a:spcPct val="90000"/>
              </a:lnSpc>
            </a:pPr>
            <a:r>
              <a:rPr lang="en-US" sz="2200" dirty="0"/>
              <a:t>Two passport-size photos with your name and DOB on back taken in the last 6 months.</a:t>
            </a:r>
          </a:p>
          <a:p>
            <a:pPr lvl="0">
              <a:lnSpc>
                <a:spcPct val="90000"/>
              </a:lnSpc>
            </a:pPr>
            <a:r>
              <a:rPr lang="en-US" sz="2200" dirty="0"/>
              <a:t>Signed and updated I-20 showing OPT information on page 3</a:t>
            </a:r>
          </a:p>
          <a:p>
            <a:pPr lvl="0">
              <a:lnSpc>
                <a:spcPct val="90000"/>
              </a:lnSpc>
            </a:pPr>
            <a:r>
              <a:rPr lang="en-US" sz="2200" dirty="0"/>
              <a:t>Photocopy of passport photo page</a:t>
            </a:r>
          </a:p>
          <a:p>
            <a:pPr lvl="0">
              <a:lnSpc>
                <a:spcPct val="90000"/>
              </a:lnSpc>
            </a:pPr>
            <a:r>
              <a:rPr lang="en-US" sz="2200" dirty="0"/>
              <a:t>Photocopy of F1 visa</a:t>
            </a:r>
          </a:p>
          <a:p>
            <a:pPr lvl="0">
              <a:lnSpc>
                <a:spcPct val="90000"/>
              </a:lnSpc>
            </a:pPr>
            <a:r>
              <a:rPr lang="en-US" sz="2200" dirty="0"/>
              <a:t>Electronic I-94 printout (most recent) OR photocopy of I-94 card</a:t>
            </a:r>
          </a:p>
          <a:p>
            <a:pPr lvl="0">
              <a:lnSpc>
                <a:spcPct val="90000"/>
              </a:lnSpc>
            </a:pPr>
            <a:r>
              <a:rPr lang="en-US" sz="2200" dirty="0"/>
              <a:t>Photocopies of any previous EAD cards (front and back)</a:t>
            </a:r>
          </a:p>
          <a:p>
            <a:pPr>
              <a:lnSpc>
                <a:spcPct val="90000"/>
              </a:lnSpc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747889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Please Note!!!!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en-US"/>
              <a:t>The post OPT application will be denied if USCIS receives it after it’s been 30 days since the I-20 was printed with post OPT endorsement from the school.</a:t>
            </a:r>
          </a:p>
          <a:p>
            <a:r>
              <a:rPr lang="en-US"/>
              <a:t>The address you put on the Form I-765 is where your card will be sent.  Plan to be at this address; otherwise, write an address you will have access to for at least 4 – 5 months.</a:t>
            </a:r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72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>
                <a:solidFill>
                  <a:srgbClr val="FFFFFF"/>
                </a:solidFill>
              </a:rPr>
              <a:t>What happens after I send my OPT application to USCIS?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3263612"/>
          </a:xfrm>
        </p:spPr>
        <p:txBody>
          <a:bodyPr>
            <a:normAutofit/>
          </a:bodyPr>
          <a:lstStyle/>
          <a:p>
            <a:r>
              <a:rPr lang="en-US" dirty="0"/>
              <a:t>No edits can be made to the request</a:t>
            </a:r>
          </a:p>
          <a:p>
            <a:r>
              <a:rPr lang="en-US" dirty="0"/>
              <a:t>Receive your I-797C (receipt notice) within a few weeks</a:t>
            </a:r>
          </a:p>
          <a:p>
            <a:pPr lvl="1"/>
            <a:r>
              <a:rPr lang="en-US" dirty="0"/>
              <a:t>Check accuracy of spelling of name, date of birth, and that the receipt number SRC for tracking works on the USCIS website </a:t>
            </a:r>
            <a:r>
              <a:rPr lang="en-US" u="sng" dirty="0">
                <a:hlinkClick r:id="rId2"/>
              </a:rPr>
              <a:t>https://egov.uscis.gov/cris/Dashboard/CaseStatus.do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It is your responsibility to contact the Customer Service number if any information is incorrect.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5515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Filing Tips from USCIS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42343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Form must be handwritten or typed in </a:t>
            </a:r>
            <a:r>
              <a:rPr lang="en-US" b="1"/>
              <a:t>black ink</a:t>
            </a:r>
          </a:p>
          <a:p>
            <a:pPr>
              <a:lnSpc>
                <a:spcPct val="90000"/>
              </a:lnSpc>
            </a:pPr>
            <a:r>
              <a:rPr lang="en-US"/>
              <a:t>If you make an error, please start over with a clean form.  DO NOT use highlighters or correction fluid/tape</a:t>
            </a:r>
          </a:p>
          <a:p>
            <a:pPr>
              <a:lnSpc>
                <a:spcPct val="90000"/>
              </a:lnSpc>
            </a:pPr>
            <a:r>
              <a:rPr lang="en-US"/>
              <a:t>Sign the I-765 in black ink.  DO NOT TYPE YOUR SIGNATURE!!</a:t>
            </a:r>
          </a:p>
          <a:p>
            <a:pPr>
              <a:lnSpc>
                <a:spcPct val="90000"/>
              </a:lnSpc>
            </a:pPr>
            <a:r>
              <a:rPr lang="en-US"/>
              <a:t>Per USCIS instructions:  All questions should be answered unless otherwise stated in the Form I-765 instructions.  </a:t>
            </a:r>
          </a:p>
          <a:p>
            <a:pPr>
              <a:lnSpc>
                <a:spcPct val="90000"/>
              </a:lnSpc>
            </a:pPr>
            <a:r>
              <a:rPr lang="en-US"/>
              <a:t>For questions that do not apply to you: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Alphabetical answer:  Put “N/A”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Numerical answer:  Put “None”</a:t>
            </a:r>
          </a:p>
        </p:txBody>
      </p:sp>
    </p:spTree>
    <p:extLst>
      <p:ext uri="{BB962C8B-B14F-4D97-AF65-F5344CB8AC3E}">
        <p14:creationId xmlns:p14="http://schemas.microsoft.com/office/powerpoint/2010/main" val="2544811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Filing Tips from USCIS cont'd</a:t>
            </a:r>
            <a:r>
              <a:rPr lang="en-US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3263612"/>
          </a:xfrm>
        </p:spPr>
        <p:txBody>
          <a:bodyPr>
            <a:normAutofit/>
          </a:bodyPr>
          <a:lstStyle/>
          <a:p>
            <a:r>
              <a:rPr lang="en-US"/>
              <a:t>Submit COPIES unless original documents requested</a:t>
            </a:r>
          </a:p>
          <a:p>
            <a:r>
              <a:rPr lang="en-US"/>
              <a:t>USCIS prefers single sided copies</a:t>
            </a:r>
          </a:p>
          <a:p>
            <a:r>
              <a:rPr lang="en-US"/>
              <a:t>Submit ALL pages of Form I-765</a:t>
            </a:r>
          </a:p>
          <a:p>
            <a:r>
              <a:rPr lang="en-US"/>
              <a:t>DO NOT USE STAPLES.  Use paper clips or binder clips instead.</a:t>
            </a:r>
          </a:p>
        </p:txBody>
      </p:sp>
    </p:spTree>
    <p:extLst>
      <p:ext uri="{BB962C8B-B14F-4D97-AF65-F5344CB8AC3E}">
        <p14:creationId xmlns:p14="http://schemas.microsoft.com/office/powerpoint/2010/main" val="3717419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FBA08D-A5B6-4653-B67A-586BBC3F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Webinar Content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6F050-72D2-4310-A8B7-3B03CC668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326361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anose="020B0604020202020204" pitchFamily="34" charset="0"/>
              <a:buChar char="q"/>
            </a:pPr>
            <a:r>
              <a:rPr lang="en-US" dirty="0">
                <a:cs typeface="Calibri" panose="020F0502020204030204"/>
              </a:rPr>
              <a:t>Overview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en-US" dirty="0">
                <a:cs typeface="Calibri" panose="020F0502020204030204"/>
              </a:rPr>
              <a:t>Eligibility Criteria</a:t>
            </a:r>
            <a:endParaRPr lang="en-US" dirty="0"/>
          </a:p>
          <a:p>
            <a:pPr>
              <a:buFont typeface="Wingdings" panose="020B0604020202020204" pitchFamily="34" charset="0"/>
              <a:buChar char="q"/>
            </a:pPr>
            <a:r>
              <a:rPr lang="en-US" dirty="0">
                <a:cs typeface="Calibri" panose="020F0502020204030204"/>
              </a:rPr>
              <a:t>How to Apply</a:t>
            </a:r>
          </a:p>
        </p:txBody>
      </p:sp>
    </p:spTree>
    <p:extLst>
      <p:ext uri="{BB962C8B-B14F-4D97-AF65-F5344CB8AC3E}">
        <p14:creationId xmlns:p14="http://schemas.microsoft.com/office/powerpoint/2010/main" val="1506231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en-US" sz="4100" b="1">
                <a:solidFill>
                  <a:srgbClr val="FFFFFF"/>
                </a:solidFill>
              </a:rPr>
              <a:t>When should USCIS receive OPT application?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3263612"/>
          </a:xfrm>
        </p:spPr>
        <p:txBody>
          <a:bodyPr>
            <a:normAutofit/>
          </a:bodyPr>
          <a:lstStyle/>
          <a:p>
            <a:r>
              <a:rPr lang="en-US"/>
              <a:t>Within 30 days of DSO issuing the new I-20</a:t>
            </a:r>
          </a:p>
          <a:p>
            <a:r>
              <a:rPr lang="en-US"/>
              <a:t>No earlier than 90 days before program end date on OPT I-20</a:t>
            </a:r>
          </a:p>
          <a:p>
            <a:r>
              <a:rPr lang="en-US"/>
              <a:t>No later than 60 days after program end date</a:t>
            </a:r>
          </a:p>
        </p:txBody>
      </p:sp>
    </p:spTree>
    <p:extLst>
      <p:ext uri="{BB962C8B-B14F-4D97-AF65-F5344CB8AC3E}">
        <p14:creationId xmlns:p14="http://schemas.microsoft.com/office/powerpoint/2010/main" val="4844162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Please Note!!!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en-US" dirty="0"/>
              <a:t>USCIS processing of EAD is 90-150 calendar days from receipt of Form I-765.  You should file as soon as graduation date has been determined.</a:t>
            </a:r>
          </a:p>
          <a:p>
            <a:r>
              <a:rPr lang="en-US" dirty="0"/>
              <a:t>Be sure to complete the correct edition.  The edition date can be found at the bottom of the form.</a:t>
            </a:r>
          </a:p>
        </p:txBody>
      </p:sp>
    </p:spTree>
    <p:extLst>
      <p:ext uri="{BB962C8B-B14F-4D97-AF65-F5344CB8AC3E}">
        <p14:creationId xmlns:p14="http://schemas.microsoft.com/office/powerpoint/2010/main" val="3664158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If you are denied….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3263612"/>
          </a:xfrm>
        </p:spPr>
        <p:txBody>
          <a:bodyPr>
            <a:normAutofit/>
          </a:bodyPr>
          <a:lstStyle/>
          <a:p>
            <a:r>
              <a:rPr lang="en-US"/>
              <a:t>...and you are still within the 60 day grace period you can re-apply</a:t>
            </a:r>
          </a:p>
          <a:p>
            <a:r>
              <a:rPr lang="en-US"/>
              <a:t>...and you are outside your grace period, you will need to leave the US by the date provided by USCIS in the denial letter</a:t>
            </a:r>
          </a:p>
        </p:txBody>
      </p:sp>
    </p:spTree>
    <p:extLst>
      <p:ext uri="{BB962C8B-B14F-4D97-AF65-F5344CB8AC3E}">
        <p14:creationId xmlns:p14="http://schemas.microsoft.com/office/powerpoint/2010/main" val="40037368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If you receive an RFE/NOID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3263612"/>
          </a:xfrm>
        </p:spPr>
        <p:txBody>
          <a:bodyPr>
            <a:normAutofit/>
          </a:bodyPr>
          <a:lstStyle/>
          <a:p>
            <a:r>
              <a:rPr lang="en-US" dirty="0"/>
              <a:t>RFE = Request For Evidence</a:t>
            </a:r>
          </a:p>
          <a:p>
            <a:r>
              <a:rPr lang="en-US" dirty="0"/>
              <a:t>NOID = Notice of Intent to Deny</a:t>
            </a:r>
          </a:p>
          <a:p>
            <a:r>
              <a:rPr lang="en-US" dirty="0"/>
              <a:t>USCIS wants more evidence about something.  This is the importance of keeping copies of everything you send.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098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Approval Notice and EAD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326361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USCIS will mail you an approval notice (I-797A) and an Employment Authorization Card (EAD)</a:t>
            </a:r>
          </a:p>
          <a:p>
            <a:pPr>
              <a:lnSpc>
                <a:spcPct val="90000"/>
              </a:lnSpc>
            </a:pPr>
            <a:r>
              <a:rPr lang="en-US" dirty="0"/>
              <a:t>Review the card to ensure all information is accurate and check the start and end dates of your card</a:t>
            </a:r>
          </a:p>
          <a:p>
            <a:pPr>
              <a:lnSpc>
                <a:spcPct val="90000"/>
              </a:lnSpc>
            </a:pPr>
            <a:r>
              <a:rPr lang="en-US" dirty="0"/>
              <a:t>Submit a copy to your DSO and begin reporting your employment information in the SEVIS portal.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Per immigration regulations, detailed information about employment must be reported once the start date on your card begins: employment (or unemployment), living address, any change of status.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During post-completion OPT, F-1 maintenance of status is dependent upon employment</a:t>
            </a:r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2290711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OPT Employment Requirements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3263612"/>
          </a:xfrm>
        </p:spPr>
        <p:txBody>
          <a:bodyPr>
            <a:normAutofit/>
          </a:bodyPr>
          <a:lstStyle/>
          <a:p>
            <a:r>
              <a:rPr lang="en-US"/>
              <a:t>Must work 20 hours or more per week</a:t>
            </a:r>
          </a:p>
          <a:p>
            <a:r>
              <a:rPr lang="en-US"/>
              <a:t>Job must be a position directly related to your course of study</a:t>
            </a:r>
          </a:p>
          <a:p>
            <a:r>
              <a:rPr lang="en-US"/>
              <a:t>Job may be paid or unpaid</a:t>
            </a:r>
          </a:p>
          <a:p>
            <a:r>
              <a:rPr lang="en-US"/>
              <a:t>Job cannot be a student worker or graduate assistant position, but can be on campus</a:t>
            </a:r>
          </a:p>
        </p:txBody>
      </p:sp>
    </p:spTree>
    <p:extLst>
      <p:ext uri="{BB962C8B-B14F-4D97-AF65-F5344CB8AC3E}">
        <p14:creationId xmlns:p14="http://schemas.microsoft.com/office/powerpoint/2010/main" val="3508188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Federal Requirement While on OPT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3263612"/>
          </a:xfrm>
        </p:spPr>
        <p:txBody>
          <a:bodyPr>
            <a:normAutofit/>
          </a:bodyPr>
          <a:lstStyle/>
          <a:p>
            <a:r>
              <a:rPr lang="en-US"/>
              <a:t>Provide DSO with a copy of your EAD card as soon as its received</a:t>
            </a:r>
          </a:p>
          <a:p>
            <a:r>
              <a:rPr lang="en-US"/>
              <a:t>Report employment within 10 days of any change via the SEVP portal</a:t>
            </a:r>
          </a:p>
          <a:p>
            <a:r>
              <a:rPr lang="en-US"/>
              <a:t>Update your student address with DSO within 10 days of moving</a:t>
            </a:r>
          </a:p>
          <a:p>
            <a:r>
              <a:rPr lang="en-US"/>
              <a:t>After 90 days of no employment being reported, your SEVIS record will auto terminate.</a:t>
            </a:r>
          </a:p>
        </p:txBody>
      </p:sp>
    </p:spTree>
    <p:extLst>
      <p:ext uri="{BB962C8B-B14F-4D97-AF65-F5344CB8AC3E}">
        <p14:creationId xmlns:p14="http://schemas.microsoft.com/office/powerpoint/2010/main" val="16949022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2B819D-CC31-407E-85A4-38D86944A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33B347-AE1B-487E-9813-FC88C0DD7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contourW="12700">
            <a:bevelT w="6350" h="6350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E02B2F-D95A-47B1-8DA1-163D34260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Remember…..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867580-55A6-4E67-A38E-4D1E3D4FB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It is YOUR responsibility to ensure you submit all documents required for OPT approval in a timely manner. </a:t>
            </a:r>
          </a:p>
          <a:p>
            <a:r>
              <a:rPr lang="en-US" dirty="0">
                <a:solidFill>
                  <a:schemeClr val="bg1"/>
                </a:solidFill>
              </a:rPr>
              <a:t>It is NOT your DSO’s responsibility to complete this process for you.</a:t>
            </a:r>
          </a:p>
        </p:txBody>
      </p:sp>
    </p:spTree>
    <p:extLst>
      <p:ext uri="{BB962C8B-B14F-4D97-AF65-F5344CB8AC3E}">
        <p14:creationId xmlns:p14="http://schemas.microsoft.com/office/powerpoint/2010/main" val="35469042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A76F1-D015-475A-9BC1-33417D6FE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All required forms to apply for CPT and OPT can be found on the Community College Relations and Global Initiatives webpage.</a:t>
            </a:r>
          </a:p>
          <a:p>
            <a:r>
              <a:rPr lang="en-US" b="1" dirty="0">
                <a:hlinkClick r:id="rId2"/>
              </a:rPr>
              <a:t>www.aamu.edu/ccrgi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809491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DSO contact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Dr. Pamela Little</a:t>
            </a:r>
          </a:p>
          <a:p>
            <a:r>
              <a:rPr lang="en-US" dirty="0"/>
              <a:t>111 Ralph Lee</a:t>
            </a:r>
          </a:p>
          <a:p>
            <a:r>
              <a:rPr lang="en-US" dirty="0">
                <a:hlinkClick r:id="rId2"/>
              </a:rPr>
              <a:t>pamela.little@aamu.edu</a:t>
            </a:r>
            <a:endParaRPr lang="en-US" dirty="0"/>
          </a:p>
          <a:p>
            <a:r>
              <a:rPr lang="en-US" dirty="0"/>
              <a:t>256-372-4869</a:t>
            </a:r>
          </a:p>
          <a:p>
            <a:r>
              <a:rPr lang="en-US" dirty="0"/>
              <a:t>Students last name M-Z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CB3FC-C60D-492D-84A5-0F92F30726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Ms. Beatrice Porter</a:t>
            </a:r>
          </a:p>
          <a:p>
            <a:r>
              <a:rPr lang="en-US" dirty="0"/>
              <a:t>306 Patton Hall </a:t>
            </a:r>
          </a:p>
          <a:p>
            <a:r>
              <a:rPr lang="en-US" dirty="0">
                <a:hlinkClick r:id="rId3"/>
              </a:rPr>
              <a:t>beatrice.porter@aamu.edu</a:t>
            </a:r>
            <a:endParaRPr lang="en-US" dirty="0"/>
          </a:p>
          <a:p>
            <a:r>
              <a:rPr lang="en-US" dirty="0"/>
              <a:t>(256) 372-8122</a:t>
            </a:r>
          </a:p>
          <a:p>
            <a:r>
              <a:rPr lang="en-US" dirty="0"/>
              <a:t>Students last name A-L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64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3E032-1A83-4677-95B7-E3E8493E1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cs typeface="Calibri Light"/>
              </a:rPr>
              <a:t>What is Curricular Practical Training?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CB1AB-289F-4478-807F-827B28B7A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326361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cs typeface="Calibri"/>
              </a:rPr>
              <a:t>Curricular Practical Training (CPT)…</a:t>
            </a:r>
            <a:endParaRPr lang="en-US" dirty="0"/>
          </a:p>
          <a:p>
            <a:r>
              <a:rPr lang="en-US" dirty="0"/>
              <a:t>is an </a:t>
            </a:r>
            <a:r>
              <a:rPr lang="en-US" b="1" dirty="0">
                <a:solidFill>
                  <a:srgbClr val="FF0000"/>
                </a:solidFill>
              </a:rPr>
              <a:t>integral part of an established curriculum. </a:t>
            </a:r>
            <a:r>
              <a:rPr lang="en-US" dirty="0"/>
              <a:t>CPT is defined to be alternate work/study, internship, cooperative education, or any other type of </a:t>
            </a:r>
            <a:r>
              <a:rPr lang="en-US" b="1" dirty="0">
                <a:solidFill>
                  <a:srgbClr val="FF0000"/>
                </a:solidFill>
              </a:rPr>
              <a:t>required internship </a:t>
            </a:r>
            <a:r>
              <a:rPr lang="en-US" dirty="0"/>
              <a:t>or practicum which is offered by sponsoring employers through cooperative agreements with the school.</a:t>
            </a:r>
          </a:p>
          <a:p>
            <a:r>
              <a:rPr lang="en-US" dirty="0"/>
              <a:t>The purpose of CPT is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dirty="0"/>
              <a:t> to provide off campus employment for students. CPT authorization is to fulfill an internship requirement of an international student’s academic program.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35039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9">
            <a:extLst>
              <a:ext uri="{FF2B5EF4-FFF2-40B4-BE49-F238E27FC236}">
                <a16:creationId xmlns:a16="http://schemas.microsoft.com/office/drawing/2014/main" id="{F733538D-5433-42E7-AA08-DC5FDEDA4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.jpeg">
            <a:extLst>
              <a:ext uri="{FF2B5EF4-FFF2-40B4-BE49-F238E27FC236}">
                <a16:creationId xmlns:a16="http://schemas.microsoft.com/office/drawing/2014/main" id="{E3BBEFA4-318B-4774-B4CD-D55E7455EC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75" r="12557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10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9EEB7F-9E91-45B8-A663-FA5740F9F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cs typeface="Calibri Light"/>
              </a:rPr>
              <a:t>Eligibility Criteria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D39DD-A93E-4595-AFD2-D897F3835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326361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2200" dirty="0">
                <a:cs typeface="Calibri"/>
              </a:rPr>
              <a:t>Must be in legal F-1 status</a:t>
            </a:r>
          </a:p>
          <a:p>
            <a:r>
              <a:rPr lang="en-US" sz="2200" dirty="0">
                <a:cs typeface="Calibri"/>
              </a:rPr>
              <a:t>Must have completed one academic year of full-time enrollment</a:t>
            </a:r>
          </a:p>
          <a:p>
            <a:r>
              <a:rPr lang="en-US" dirty="0"/>
              <a:t>Not studying English as a second language</a:t>
            </a:r>
          </a:p>
          <a:p>
            <a:pPr lvl="0"/>
            <a:r>
              <a:rPr lang="en-US" dirty="0"/>
              <a:t>Has secured a training position</a:t>
            </a:r>
          </a:p>
          <a:p>
            <a:endParaRPr lang="en-US" sz="2200" dirty="0">
              <a:cs typeface="Calibri"/>
            </a:endParaRPr>
          </a:p>
          <a:p>
            <a:pPr marL="0" indent="0">
              <a:buNone/>
            </a:pPr>
            <a:r>
              <a:rPr lang="en-US" sz="2200" b="1" dirty="0">
                <a:cs typeface="Calibri"/>
              </a:rPr>
              <a:t>NOTE:</a:t>
            </a:r>
            <a:r>
              <a:rPr lang="en-US" sz="2200" dirty="0">
                <a:cs typeface="Calibri"/>
              </a:rPr>
              <a:t> </a:t>
            </a:r>
            <a:r>
              <a:rPr lang="en-US" dirty="0"/>
              <a:t>CPT authorization is only required when the training is inside the United States. For  example, a summer internship in a student’s home country does not need CPT authorization.</a:t>
            </a:r>
            <a:endParaRPr lang="en-US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7376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D6DABB5-1FC3-4E21-AC84-4685B03C9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4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5790B5-250E-45E6-A05D-C3D1D459B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8158C4B-1BFE-4F6D-B2C1-0066FA119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2" name="Rounded Rectangle 17">
              <a:extLst>
                <a:ext uri="{FF2B5EF4-FFF2-40B4-BE49-F238E27FC236}">
                  <a16:creationId xmlns:a16="http://schemas.microsoft.com/office/drawing/2014/main" id="{4A8E3562-03A2-4AF3-89BB-B227ED326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D9DF111-5BF8-4312-BECB-94BBCF29E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4" name="Rounded Rectangle 20">
              <a:extLst>
                <a:ext uri="{FF2B5EF4-FFF2-40B4-BE49-F238E27FC236}">
                  <a16:creationId xmlns:a16="http://schemas.microsoft.com/office/drawing/2014/main" id="{9EEB3A31-82B4-41D6-BEAB-3CC49BBCB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8C66B30-E9F1-40DD-A809-6A1282E23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 dirty="0"/>
              <a:t>Applying for CPT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4319AF2-886A-4C5D-B34C-17FCB0267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054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25AD146-81E4-45DC-B8F2-D604D3669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668029"/>
              </p:ext>
            </p:extLst>
          </p:nvPr>
        </p:nvGraphicFramePr>
        <p:xfrm>
          <a:off x="893685" y="756210"/>
          <a:ext cx="10404630" cy="5544184"/>
        </p:xfrm>
        <a:graphic>
          <a:graphicData uri="http://schemas.openxmlformats.org/drawingml/2006/table">
            <a:tbl>
              <a:tblPr firstRow="1" firstCol="1" bandRow="1"/>
              <a:tblGrid>
                <a:gridCol w="3468210">
                  <a:extLst>
                    <a:ext uri="{9D8B030D-6E8A-4147-A177-3AD203B41FA5}">
                      <a16:colId xmlns:a16="http://schemas.microsoft.com/office/drawing/2014/main" val="3981273905"/>
                    </a:ext>
                  </a:extLst>
                </a:gridCol>
                <a:gridCol w="3468210">
                  <a:extLst>
                    <a:ext uri="{9D8B030D-6E8A-4147-A177-3AD203B41FA5}">
                      <a16:colId xmlns:a16="http://schemas.microsoft.com/office/drawing/2014/main" val="1381553280"/>
                    </a:ext>
                  </a:extLst>
                </a:gridCol>
                <a:gridCol w="3468210">
                  <a:extLst>
                    <a:ext uri="{9D8B030D-6E8A-4147-A177-3AD203B41FA5}">
                      <a16:colId xmlns:a16="http://schemas.microsoft.com/office/drawing/2014/main" val="3162970821"/>
                    </a:ext>
                  </a:extLst>
                </a:gridCol>
              </a:tblGrid>
              <a:tr h="5214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WHO’S RESPONSIBLE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ACTION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988228"/>
                  </a:ext>
                </a:extLst>
              </a:tr>
              <a:tr h="5214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Student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Contacts DSO and requests CPT.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041145"/>
                  </a:ext>
                </a:extLst>
              </a:tr>
              <a:tr h="6385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DSO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Reviews request and determines student’s eligibility for CPT.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186116"/>
                  </a:ext>
                </a:extLst>
              </a:tr>
              <a:tr h="1605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DSO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Authorizes CPT in SEVIS for a specific employer.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Prints and signs Form I-20 with CPT authorization.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Note:  This process may take 10-14 business days.</a:t>
                      </a:r>
                      <a:endParaRPr lang="en-US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921074"/>
                  </a:ext>
                </a:extLst>
              </a:tr>
              <a:tr h="15162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Student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Begins work on or after the CPT start date.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Note: The student cannot start work prior to the start date. All work must end by the CPT end date.</a:t>
                      </a:r>
                      <a:endParaRPr lang="en-US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5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724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704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0E076F-74D9-453B-BF71-FB37551AF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IMMIGRATION CRITERIA AND ELIGIBILITY FOR CPT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89313-90AE-47B4-AFAD-B82C0CF33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414043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1" indent="0" algn="ctr">
              <a:lnSpc>
                <a:spcPct val="90000"/>
              </a:lnSpc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Hours </a:t>
            </a:r>
          </a:p>
          <a:p>
            <a:r>
              <a:rPr lang="en-US" b="1" dirty="0"/>
              <a:t> </a:t>
            </a:r>
            <a:r>
              <a:rPr lang="en-US" dirty="0"/>
              <a:t>CPT may be authorized for part-time (20 hours or less) or full-time employment (more than 20 hours).  </a:t>
            </a:r>
          </a:p>
          <a:p>
            <a:r>
              <a:rPr lang="en-US" dirty="0"/>
              <a:t>Employment is limited to part-time/20 hours or less during the fall and spring semesters.  </a:t>
            </a:r>
          </a:p>
          <a:p>
            <a:r>
              <a:rPr lang="en-US" dirty="0"/>
              <a:t>Students authorized for CPT through a Cooperative Education Program (Co-op) for alternating work/study can work full-time during the fall or spring semester if it is their scheduled work term. </a:t>
            </a:r>
            <a:endParaRPr lang="en-US" sz="3600" dirty="0"/>
          </a:p>
          <a:p>
            <a:pPr lvl="1">
              <a:lnSpc>
                <a:spcPct val="90000"/>
              </a:lnSpc>
            </a:pPr>
            <a:endParaRPr lang="en-US" sz="1700" dirty="0"/>
          </a:p>
          <a:p>
            <a:pPr lvl="1">
              <a:lnSpc>
                <a:spcPct val="9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28970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0E076F-74D9-453B-BF71-FB37551AF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IMMIGRATION CRITERIA AND ELIGIBILITY FOR CPT cont’d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89313-90AE-47B4-AFAD-B82C0CF33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257" y="2286000"/>
            <a:ext cx="9601196" cy="414043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1" indent="0" algn="ctr">
              <a:lnSpc>
                <a:spcPct val="90000"/>
              </a:lnSpc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Enrollment</a:t>
            </a:r>
          </a:p>
          <a:p>
            <a:r>
              <a:rPr lang="en-US" b="1" dirty="0"/>
              <a:t> </a:t>
            </a:r>
            <a:r>
              <a:rPr lang="en-US" dirty="0"/>
              <a:t>Students pursuing CPT during a regular academic term must be enrolled full-time for academic credit (12 hours for undergraduate and 9 hours for graduate students) to maintain F-1 status. Co-op enrollment counts as full-time for F-1 maintenance of status.  </a:t>
            </a:r>
            <a:endParaRPr lang="en-US" sz="1800" dirty="0"/>
          </a:p>
          <a:p>
            <a:r>
              <a:rPr lang="en-US" dirty="0"/>
              <a:t>Students authorized for CPT based on an alternating Co-op schedule are required to enroll full-time in coursework in the semester following the period of authorized CPT/Co-op. </a:t>
            </a:r>
            <a:endParaRPr lang="en-US" sz="1800" dirty="0"/>
          </a:p>
          <a:p>
            <a:r>
              <a:rPr lang="en-US" dirty="0"/>
              <a:t>During the summer semester full-time enrollment in coursework is traditionally not required for an F-1 student, unless it is the semester following an alternating Co-op work semester.</a:t>
            </a:r>
            <a:endParaRPr lang="en-US" sz="1700" dirty="0"/>
          </a:p>
          <a:p>
            <a:pPr lvl="1">
              <a:lnSpc>
                <a:spcPct val="9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6646110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9DA25EDC0D7D4795C374E81DE44DD9" ma:contentTypeVersion="14" ma:contentTypeDescription="Create a new document." ma:contentTypeScope="" ma:versionID="7d6351a9fc83601f073931413ba82cb2">
  <xsd:schema xmlns:xsd="http://www.w3.org/2001/XMLSchema" xmlns:xs="http://www.w3.org/2001/XMLSchema" xmlns:p="http://schemas.microsoft.com/office/2006/metadata/properties" xmlns:ns3="4755db56-5d43-4b18-8cbc-d5998d0db563" xmlns:ns4="4a3897b3-c04b-4dfe-945e-bc507f0ff7c9" targetNamespace="http://schemas.microsoft.com/office/2006/metadata/properties" ma:root="true" ma:fieldsID="1ed4b2db736b90e4e25d7c1169889c58" ns3:_="" ns4:_="">
    <xsd:import namespace="4755db56-5d43-4b18-8cbc-d5998d0db563"/>
    <xsd:import namespace="4a3897b3-c04b-4dfe-945e-bc507f0ff7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5db56-5d43-4b18-8cbc-d5998d0db5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3897b3-c04b-4dfe-945e-bc507f0ff7c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AAD4E1-6DB7-41C0-9D47-D38A79E7A2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55db56-5d43-4b18-8cbc-d5998d0db563"/>
    <ds:schemaRef ds:uri="4a3897b3-c04b-4dfe-945e-bc507f0ff7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9C6E80-49AB-4206-ADB8-61937331A1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6F8D67-DB61-42F4-A3F0-255036335AB2}">
  <ds:schemaRefs>
    <ds:schemaRef ds:uri="http://purl.org/dc/terms/"/>
    <ds:schemaRef ds:uri="http://schemas.microsoft.com/office/2006/documentManagement/types"/>
    <ds:schemaRef ds:uri="http://www.w3.org/XML/1998/namespace"/>
    <ds:schemaRef ds:uri="4755db56-5d43-4b18-8cbc-d5998d0db563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4a3897b3-c04b-4dfe-945e-bc507f0ff7c9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93</TotalTime>
  <Words>2140</Words>
  <Application>Microsoft Office PowerPoint</Application>
  <PresentationFormat>Widescreen</PresentationFormat>
  <Paragraphs>201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Calibri Light</vt:lpstr>
      <vt:lpstr>Garamond</vt:lpstr>
      <vt:lpstr>Public Sans Web</vt:lpstr>
      <vt:lpstr>Symbol</vt:lpstr>
      <vt:lpstr>Times New Roman</vt:lpstr>
      <vt:lpstr>Wingdings</vt:lpstr>
      <vt:lpstr>Organic</vt:lpstr>
      <vt:lpstr>Curricular Practical Training &amp; Optional Practical Training  for F-1 Students</vt:lpstr>
      <vt:lpstr>Curricular Practical Training</vt:lpstr>
      <vt:lpstr>Webinar Content</vt:lpstr>
      <vt:lpstr>What is Curricular Practical Training?</vt:lpstr>
      <vt:lpstr>Eligibility Criteria</vt:lpstr>
      <vt:lpstr>Applying for CPT</vt:lpstr>
      <vt:lpstr>PowerPoint Presentation</vt:lpstr>
      <vt:lpstr>IMMIGRATION CRITERIA AND ELIGIBILITY FOR CPT</vt:lpstr>
      <vt:lpstr>IMMIGRATION CRITERIA AND ELIGIBILITY FOR CPT cont’d</vt:lpstr>
      <vt:lpstr>Important Note!!!</vt:lpstr>
      <vt:lpstr>What types of CPT are available at AAMU</vt:lpstr>
      <vt:lpstr>Please Note!!!</vt:lpstr>
      <vt:lpstr>Remember…..</vt:lpstr>
      <vt:lpstr>Optional Practical Training</vt:lpstr>
      <vt:lpstr>Webinar Content</vt:lpstr>
      <vt:lpstr>Important Terms</vt:lpstr>
      <vt:lpstr>What is Optional Practical Training?</vt:lpstr>
      <vt:lpstr>Eligibility Criteria</vt:lpstr>
      <vt:lpstr>Applying for Post OPT</vt:lpstr>
      <vt:lpstr>PowerPoint Presentation</vt:lpstr>
      <vt:lpstr>Step One </vt:lpstr>
      <vt:lpstr>Step Two</vt:lpstr>
      <vt:lpstr>U.S. Citizenship and Immigration Services (USCIS) has announced that F-1 students who are applying for optional practical training (OPT) authorization can file the Form I-765, “Application for Employment Authorization,” online if filing under the following categories: </vt:lpstr>
      <vt:lpstr>Important Note!!!</vt:lpstr>
      <vt:lpstr>What should my OPT application to USCIS include?</vt:lpstr>
      <vt:lpstr>Please Note!!!!</vt:lpstr>
      <vt:lpstr>What happens after I send my OPT application to USCIS?</vt:lpstr>
      <vt:lpstr>Filing Tips from USCIS</vt:lpstr>
      <vt:lpstr>Filing Tips from USCIS cont'd </vt:lpstr>
      <vt:lpstr>When should USCIS receive OPT application?</vt:lpstr>
      <vt:lpstr>Please Note!!!</vt:lpstr>
      <vt:lpstr>If you are denied….</vt:lpstr>
      <vt:lpstr>If you receive an RFE/NOID</vt:lpstr>
      <vt:lpstr>Approval Notice and EAD</vt:lpstr>
      <vt:lpstr>OPT Employment Requirements</vt:lpstr>
      <vt:lpstr>Federal Requirement While on OPT</vt:lpstr>
      <vt:lpstr>Remember…..</vt:lpstr>
      <vt:lpstr>PowerPoint Presentation</vt:lpstr>
      <vt:lpstr>DSO contact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 Little</dc:creator>
  <cp:lastModifiedBy>Pamela Little</cp:lastModifiedBy>
  <cp:revision>244</cp:revision>
  <dcterms:created xsi:type="dcterms:W3CDTF">2020-10-02T01:45:48Z</dcterms:created>
  <dcterms:modified xsi:type="dcterms:W3CDTF">2022-10-18T21:14:57Z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0x010100A29DA25EDC0D7D4795C374E81DE44DD9</vt:lpwstr>
  </property>
</Properties>
</file>