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906" r:id="rId4"/>
  </p:sldMasterIdLst>
  <p:sldIdLst>
    <p:sldId id="256" r:id="rId5"/>
    <p:sldId id="257" r:id="rId6"/>
    <p:sldId id="258" r:id="rId7"/>
    <p:sldId id="259" r:id="rId8"/>
    <p:sldId id="264" r:id="rId9"/>
    <p:sldId id="260" r:id="rId10"/>
    <p:sldId id="269" r:id="rId11"/>
    <p:sldId id="270" r:id="rId12"/>
    <p:sldId id="271" r:id="rId13"/>
    <p:sldId id="265" r:id="rId14"/>
    <p:sldId id="262" r:id="rId15"/>
    <p:sldId id="268" r:id="rId16"/>
    <p:sldId id="266" r:id="rId17"/>
    <p:sldId id="263"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95062D8-94C9-3F58-DC67-DA80FF828383}" v="130" dt="2020-08-21T16:22:24.076"/>
    <p1510:client id="{EC37EF87-D995-8F18-1E5A-1628649D0A1F}" v="519" dt="2020-08-21T20:01:38.17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8" autoAdjust="0"/>
    <p:restoredTop sz="94660"/>
  </p:normalViewPr>
  <p:slideViewPr>
    <p:cSldViewPr snapToGrid="0">
      <p:cViewPr varScale="1">
        <p:scale>
          <a:sx n="67" d="100"/>
          <a:sy n="67" d="100"/>
        </p:scale>
        <p:origin x="636"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4D57BDD-E64A-4D27-8978-82FFCA18A12C}" type="datetimeFigureOut">
              <a:rPr lang="en-US" smtClean="0"/>
              <a:t>9/8/2022</a:t>
            </a:fld>
            <a:endParaRPr lang="en-US"/>
          </a:p>
        </p:txBody>
      </p:sp>
      <p:sp>
        <p:nvSpPr>
          <p:cNvPr id="5" name="Footer Placeholder 4"/>
          <p:cNvSpPr>
            <a:spLocks noGrp="1"/>
          </p:cNvSpPr>
          <p:nvPr>
            <p:ph type="ftr" sz="quarter" idx="11"/>
          </p:nvPr>
        </p:nvSpPr>
        <p:spPr>
          <a:xfrm>
            <a:off x="2416500" y="329307"/>
            <a:ext cx="4973915" cy="309201"/>
          </a:xfrm>
        </p:spPr>
        <p:txBody>
          <a:bodyPr/>
          <a:lstStyle/>
          <a:p>
            <a:endParaRPr lang="en-US"/>
          </a:p>
        </p:txBody>
      </p:sp>
      <p:sp>
        <p:nvSpPr>
          <p:cNvPr id="6" name="Slide Number Placeholder 5"/>
          <p:cNvSpPr>
            <a:spLocks noGrp="1"/>
          </p:cNvSpPr>
          <p:nvPr>
            <p:ph type="sldNum" sz="quarter" idx="12"/>
          </p:nvPr>
        </p:nvSpPr>
        <p:spPr>
          <a:xfrm>
            <a:off x="1437664" y="798973"/>
            <a:ext cx="811019" cy="503578"/>
          </a:xfrm>
        </p:spPr>
        <p:txBody>
          <a:bodyPr/>
          <a:lstStyle/>
          <a:p>
            <a:fld id="{D643A852-0206-46AC-B0EB-645612933129}" type="slidenum">
              <a:rPr lang="en-US" smtClean="0"/>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8632385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4D57BDD-E64A-4D27-8978-82FFCA18A12C}" type="datetimeFigureOut">
              <a:rPr lang="en-US" smtClean="0"/>
              <a:t>9/8/2022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43A852-0206-46AC-B0EB-645612933129}" type="slidenum">
              <a:rPr lang="en-US" smtClean="0"/>
              <a:t>‹#›</a:t>
            </a:fld>
            <a:endParaRPr lang="en-US"/>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2592416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4D57BDD-E64A-4D27-8978-82FFCA18A12C}" type="datetimeFigureOut">
              <a:rPr lang="en-US" smtClean="0"/>
              <a:t>9/8/2022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43A852-0206-46AC-B0EB-645612933129}" type="slidenum">
              <a:rPr lang="en-US" smtClean="0"/>
              <a:t>‹#›</a:t>
            </a:fld>
            <a:endParaRPr lang="en-US"/>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22957731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4D57BDD-E64A-4D27-8978-82FFCA18A12C}" type="datetimeFigureOut">
              <a:rPr lang="en-US" smtClean="0"/>
              <a:pPr/>
              <a:t>9/8/2022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643A852-0206-46AC-B0EB-645612933129}" type="slidenum">
              <a:rPr lang="en-US" smtClean="0"/>
              <a:pPr/>
              <a:t>‹#›</a:t>
            </a:fld>
            <a:endParaRPr lang="en-US" dirty="0"/>
          </a:p>
        </p:txBody>
      </p:sp>
    </p:spTree>
    <p:extLst>
      <p:ext uri="{BB962C8B-B14F-4D97-AF65-F5344CB8AC3E}">
        <p14:creationId xmlns:p14="http://schemas.microsoft.com/office/powerpoint/2010/main" val="3281483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4D57BDD-E64A-4D27-8978-82FFCA18A12C}" type="datetimeFigureOut">
              <a:rPr lang="en-US" smtClean="0"/>
              <a:t>9/8/2022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43A852-0206-46AC-B0EB-645612933129}" type="slidenum">
              <a:rPr lang="en-US" smtClean="0"/>
              <a:t>‹#›</a:t>
            </a:fld>
            <a:endParaRPr lang="en-US"/>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7522386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4D57BDD-E64A-4D27-8978-82FFCA18A12C}" type="datetimeFigureOut">
              <a:rPr lang="en-US" smtClean="0"/>
              <a:t>9/8/2022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43A852-0206-46AC-B0EB-645612933129}" type="slidenum">
              <a:rPr lang="en-US" smtClean="0"/>
              <a:t>‹#›</a:t>
            </a:fld>
            <a:endParaRPr lang="en-US"/>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2442251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4D57BDD-E64A-4D27-8978-82FFCA18A12C}" type="datetimeFigureOut">
              <a:rPr lang="en-US" smtClean="0"/>
              <a:t>9/8/2022</a:t>
            </a:fld>
            <a:endParaRPr 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643A852-0206-46AC-B0EB-645612933129}" type="slidenum">
              <a:rPr lang="en-US" smtClean="0"/>
              <a:t>‹#›</a:t>
            </a:fld>
            <a:endParaRPr lang="en-US"/>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1808557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4D57BDD-E64A-4D27-8978-82FFCA18A12C}" type="datetimeFigureOut">
              <a:rPr lang="en-US" smtClean="0"/>
              <a:t>9/8/2022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643A852-0206-46AC-B0EB-645612933129}" type="slidenum">
              <a:rPr lang="en-US" smtClean="0"/>
              <a:t>‹#›</a:t>
            </a:fld>
            <a:endParaRPr lang="en-US"/>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5748140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4D57BDD-E64A-4D27-8978-82FFCA18A12C}" type="datetimeFigureOut">
              <a:rPr lang="en-US" smtClean="0"/>
              <a:t>9/8/2022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643A852-0206-46AC-B0EB-645612933129}" type="slidenum">
              <a:rPr lang="en-US" smtClean="0"/>
              <a:t>‹#›</a:t>
            </a:fld>
            <a:endParaRPr lang="en-US"/>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3682058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4D57BDD-E64A-4D27-8978-82FFCA18A12C}" type="datetimeFigureOut">
              <a:rPr lang="en-US" smtClean="0"/>
              <a:t>9/8/2022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643A852-0206-46AC-B0EB-645612933129}" type="slidenum">
              <a:rPr lang="en-US" smtClean="0"/>
              <a:t>‹#›</a:t>
            </a:fld>
            <a:endParaRPr lang="en-US"/>
          </a:p>
        </p:txBody>
      </p:sp>
    </p:spTree>
    <p:extLst>
      <p:ext uri="{BB962C8B-B14F-4D97-AF65-F5344CB8AC3E}">
        <p14:creationId xmlns:p14="http://schemas.microsoft.com/office/powerpoint/2010/main" val="21358750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4D57BDD-E64A-4D27-8978-82FFCA18A12C}" type="datetimeFigureOut">
              <a:rPr lang="en-US" smtClean="0"/>
              <a:t>9/8/2022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643A852-0206-46AC-B0EB-645612933129}" type="slidenum">
              <a:rPr lang="en-US" smtClean="0"/>
              <a:t>‹#›</a:t>
            </a:fld>
            <a:endParaRPr lang="en-US"/>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4367080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F4D57BDD-E64A-4D27-8978-82FFCA18A12C}" type="datetimeFigureOut">
              <a:rPr lang="en-US" smtClean="0"/>
              <a:t>9/8/2022</a:t>
            </a:fld>
            <a:endParaRPr lang="en-US"/>
          </a:p>
        </p:txBody>
      </p:sp>
      <p:sp>
        <p:nvSpPr>
          <p:cNvPr id="6" name="Footer Placeholder 5"/>
          <p:cNvSpPr>
            <a:spLocks noGrp="1"/>
          </p:cNvSpPr>
          <p:nvPr>
            <p:ph type="ftr" sz="quarter" idx="11"/>
          </p:nvPr>
        </p:nvSpPr>
        <p:spPr>
          <a:xfrm>
            <a:off x="1447382" y="318640"/>
            <a:ext cx="5541004" cy="320931"/>
          </a:xfrm>
        </p:spPr>
        <p:txBody>
          <a:bodyPr/>
          <a:lstStyle/>
          <a:p>
            <a:endParaRPr lang="en-US"/>
          </a:p>
        </p:txBody>
      </p:sp>
      <p:sp>
        <p:nvSpPr>
          <p:cNvPr id="7" name="Slide Number Placeholder 6"/>
          <p:cNvSpPr>
            <a:spLocks noGrp="1"/>
          </p:cNvSpPr>
          <p:nvPr>
            <p:ph type="sldNum" sz="quarter" idx="12"/>
          </p:nvPr>
        </p:nvSpPr>
        <p:spPr/>
        <p:txBody>
          <a:bodyPr/>
          <a:lstStyle/>
          <a:p>
            <a:fld id="{D643A852-0206-46AC-B0EB-645612933129}" type="slidenum">
              <a:rPr lang="en-US" smtClean="0"/>
              <a:t>‹#›</a:t>
            </a:fld>
            <a:endParaRPr lang="en-US"/>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3114761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4">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F4D57BDD-E64A-4D27-8978-82FFCA18A12C}" type="datetimeFigureOut">
              <a:rPr lang="en-US" smtClean="0"/>
              <a:pPr/>
              <a:t>9/8/2022</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D643A852-0206-46AC-B0EB-645612933129}" type="slidenum">
              <a:rPr lang="en-US" smtClean="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39082696"/>
      </p:ext>
    </p:extLst>
  </p:cSld>
  <p:clrMap bg1="lt1" tx1="dk1" bg2="lt2" tx2="dk2" accent1="accent1" accent2="accent2" accent3="accent3" accent4="accent4" accent5="accent5" accent6="accent6" hlink="hlink" folHlink="folHlink"/>
  <p:sldLayoutIdLst>
    <p:sldLayoutId id="2147483907" r:id="rId1"/>
    <p:sldLayoutId id="2147483908" r:id="rId2"/>
    <p:sldLayoutId id="2147483909" r:id="rId3"/>
    <p:sldLayoutId id="2147483910" r:id="rId4"/>
    <p:sldLayoutId id="2147483911" r:id="rId5"/>
    <p:sldLayoutId id="2147483912" r:id="rId6"/>
    <p:sldLayoutId id="2147483913" r:id="rId7"/>
    <p:sldLayoutId id="2147483914" r:id="rId8"/>
    <p:sldLayoutId id="2147483915" r:id="rId9"/>
    <p:sldLayoutId id="2147483916" r:id="rId10"/>
    <p:sldLayoutId id="2147483917" r:id="rId11"/>
    <p:sldLayoutId id="2147483918" r:id="rId12"/>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www.aamu.edu/about/administrative-offices/community-colleges-relations-global-initiatives/international-students/bulldog-international-newsletter.html" TargetMode="External"/><Relationship Id="rId2" Type="http://schemas.openxmlformats.org/officeDocument/2006/relationships/hyperlink" Target="https://www.aamu.edu/about/administrative-offices/community-colleges-relations-global-initiatives/" TargetMode="External"/><Relationship Id="rId1" Type="http://schemas.openxmlformats.org/officeDocument/2006/relationships/slideLayout" Target="../slideLayouts/slideLayout2.xml"/><Relationship Id="rId5" Type="http://schemas.openxmlformats.org/officeDocument/2006/relationships/hyperlink" Target="https://www.uscis.gov/" TargetMode="External"/><Relationship Id="rId4" Type="http://schemas.openxmlformats.org/officeDocument/2006/relationships/hyperlink" Target="https://studyinthestates.dhs.gov/"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mailto:beatrice.porter@aamu.edu" TargetMode="External"/><Relationship Id="rId2" Type="http://schemas.openxmlformats.org/officeDocument/2006/relationships/hyperlink" Target="mailto:pamela.little@aamu.edu" TargetMode="Externa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hyperlink" Target="https://www.madisoncountyal.gov/departments/license-department" TargetMode="External"/><Relationship Id="rId2" Type="http://schemas.openxmlformats.org/officeDocument/2006/relationships/hyperlink" Target="https://i94.cbp.dhs.gov/"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752FD7-76EF-4EBF-8807-5A08A9C8EA09}"/>
              </a:ext>
            </a:extLst>
          </p:cNvPr>
          <p:cNvSpPr>
            <a:spLocks noGrp="1"/>
          </p:cNvSpPr>
          <p:nvPr>
            <p:ph type="ctrTitle"/>
          </p:nvPr>
        </p:nvSpPr>
        <p:spPr>
          <a:xfrm>
            <a:off x="627776" y="3999500"/>
            <a:ext cx="5532329" cy="1993726"/>
          </a:xfrm>
        </p:spPr>
        <p:txBody>
          <a:bodyPr vert="horz" lIns="91440" tIns="45720" rIns="91440" bIns="45720" rtlCol="0" anchor="t" anchorCtr="0">
            <a:normAutofit/>
          </a:bodyPr>
          <a:lstStyle/>
          <a:p>
            <a:r>
              <a:rPr lang="en-US" sz="3500" kern="1200" cap="none" spc="0" dirty="0">
                <a:latin typeface="+mj-lt"/>
                <a:ea typeface="+mj-ea"/>
                <a:cs typeface="+mj-cs"/>
              </a:rPr>
              <a:t>Alabama A&amp;M University</a:t>
            </a:r>
            <a:endParaRPr lang="en-US" sz="3500" dirty="0"/>
          </a:p>
          <a:p>
            <a:r>
              <a:rPr lang="en-US" sz="3500" kern="1200" cap="none" spc="0" dirty="0">
                <a:latin typeface="+mj-lt"/>
                <a:ea typeface="+mj-ea"/>
                <a:cs typeface="+mj-cs"/>
              </a:rPr>
              <a:t>Fall 2022 International Student Orientation</a:t>
            </a:r>
            <a:endParaRPr lang="en-US" sz="3500" kern="1200" cap="none" spc="0" dirty="0">
              <a:latin typeface="+mj-lt"/>
            </a:endParaRPr>
          </a:p>
          <a:p>
            <a:pPr algn="l"/>
            <a:endParaRPr lang="en-US" sz="3200" kern="1200" cap="none" spc="0" dirty="0">
              <a:latin typeface="+mj-lt"/>
            </a:endParaRPr>
          </a:p>
        </p:txBody>
      </p:sp>
      <p:sp>
        <p:nvSpPr>
          <p:cNvPr id="3" name="Subtitle 2">
            <a:extLst>
              <a:ext uri="{FF2B5EF4-FFF2-40B4-BE49-F238E27FC236}">
                <a16:creationId xmlns:a16="http://schemas.microsoft.com/office/drawing/2014/main" id="{F4C8D8C1-1062-49B2-BB56-D9F8E5DA6EB6}"/>
              </a:ext>
            </a:extLst>
          </p:cNvPr>
          <p:cNvSpPr>
            <a:spLocks noGrp="1"/>
          </p:cNvSpPr>
          <p:nvPr>
            <p:ph type="subTitle" idx="1"/>
          </p:nvPr>
        </p:nvSpPr>
        <p:spPr>
          <a:xfrm>
            <a:off x="6992225" y="4087565"/>
            <a:ext cx="4571999" cy="1524000"/>
          </a:xfrm>
        </p:spPr>
        <p:txBody>
          <a:bodyPr vert="horz" lIns="91440" tIns="45720" rIns="91440" bIns="45720" rtlCol="0" anchor="t">
            <a:noAutofit/>
          </a:bodyPr>
          <a:lstStyle/>
          <a:p>
            <a:pPr algn="ctr">
              <a:lnSpc>
                <a:spcPct val="100000"/>
              </a:lnSpc>
            </a:pPr>
            <a:r>
              <a:rPr lang="en-US" sz="2100" b="1" dirty="0">
                <a:latin typeface="Rockwell"/>
              </a:rPr>
              <a:t>Dr. Pamela Little, PDSO</a:t>
            </a:r>
          </a:p>
          <a:p>
            <a:pPr algn="ctr">
              <a:lnSpc>
                <a:spcPct val="100000"/>
              </a:lnSpc>
            </a:pPr>
            <a:r>
              <a:rPr lang="en-US" sz="2100" b="1" dirty="0">
                <a:latin typeface="Rockwell"/>
                <a:ea typeface="+mn-lt"/>
                <a:cs typeface="+mn-lt"/>
              </a:rPr>
              <a:t>Ms. Beatrice Porter, DSO</a:t>
            </a:r>
            <a:endParaRPr lang="en-US" sz="2100" dirty="0">
              <a:ea typeface="+mn-lt"/>
              <a:cs typeface="+mn-lt"/>
            </a:endParaRPr>
          </a:p>
          <a:p>
            <a:pPr algn="ctr">
              <a:lnSpc>
                <a:spcPct val="100000"/>
              </a:lnSpc>
            </a:pPr>
            <a:r>
              <a:rPr lang="en-US" sz="2100" dirty="0">
                <a:ea typeface="+mn-lt"/>
                <a:cs typeface="+mn-lt"/>
              </a:rPr>
              <a:t>September 8, 2022</a:t>
            </a:r>
          </a:p>
          <a:p>
            <a:pPr algn="l">
              <a:spcAft>
                <a:spcPts val="600"/>
              </a:spcAft>
            </a:pPr>
            <a:endParaRPr lang="en-US" sz="1700" dirty="0"/>
          </a:p>
        </p:txBody>
      </p:sp>
      <p:pic>
        <p:nvPicPr>
          <p:cNvPr id="4" name="Picture 3">
            <a:extLst>
              <a:ext uri="{FF2B5EF4-FFF2-40B4-BE49-F238E27FC236}">
                <a16:creationId xmlns:a16="http://schemas.microsoft.com/office/drawing/2014/main" id="{BC4C02A7-223E-4D8A-B146-744D50B0F85F}"/>
              </a:ext>
            </a:extLst>
          </p:cNvPr>
          <p:cNvPicPr>
            <a:picLocks noChangeAspect="1"/>
          </p:cNvPicPr>
          <p:nvPr/>
        </p:nvPicPr>
        <p:blipFill rotWithShape="1">
          <a:blip r:embed="rId2"/>
          <a:srcRect t="24697" r="1" b="26523"/>
          <a:stretch/>
        </p:blipFill>
        <p:spPr>
          <a:xfrm>
            <a:off x="474255" y="0"/>
            <a:ext cx="11243490" cy="3820944"/>
          </a:xfrm>
          <a:custGeom>
            <a:avLst/>
            <a:gdLst/>
            <a:ahLst/>
            <a:cxnLst/>
            <a:rect l="l" t="t" r="r" b="b"/>
            <a:pathLst>
              <a:path w="12191524" h="3820944">
                <a:moveTo>
                  <a:pt x="0" y="0"/>
                </a:moveTo>
                <a:lnTo>
                  <a:pt x="12191524" y="0"/>
                </a:lnTo>
                <a:lnTo>
                  <a:pt x="12191524" y="999522"/>
                </a:lnTo>
                <a:lnTo>
                  <a:pt x="12191524" y="1442807"/>
                </a:lnTo>
                <a:lnTo>
                  <a:pt x="12122577" y="1473667"/>
                </a:lnTo>
                <a:cubicBezTo>
                  <a:pt x="12109137" y="1479237"/>
                  <a:pt x="12094348" y="1482309"/>
                  <a:pt x="12082252" y="1489797"/>
                </a:cubicBezTo>
                <a:cubicBezTo>
                  <a:pt x="12026558" y="1523980"/>
                  <a:pt x="11972595" y="1560851"/>
                  <a:pt x="11916137" y="1593691"/>
                </a:cubicBezTo>
                <a:cubicBezTo>
                  <a:pt x="11857951" y="1627681"/>
                  <a:pt x="11805909" y="1667816"/>
                  <a:pt x="11765771" y="1722164"/>
                </a:cubicBezTo>
                <a:cubicBezTo>
                  <a:pt x="11728516" y="1772670"/>
                  <a:pt x="11692413" y="1823942"/>
                  <a:pt x="11655351" y="1874640"/>
                </a:cubicBezTo>
                <a:cubicBezTo>
                  <a:pt x="11645941" y="1887507"/>
                  <a:pt x="11637298" y="1902679"/>
                  <a:pt x="11624432" y="1910938"/>
                </a:cubicBezTo>
                <a:cubicBezTo>
                  <a:pt x="11597739" y="1928220"/>
                  <a:pt x="11568548" y="1942239"/>
                  <a:pt x="11539935" y="1956449"/>
                </a:cubicBezTo>
                <a:cubicBezTo>
                  <a:pt x="11515354" y="1968548"/>
                  <a:pt x="11489237" y="1977572"/>
                  <a:pt x="11465234" y="1990631"/>
                </a:cubicBezTo>
                <a:cubicBezTo>
                  <a:pt x="11446031" y="2001003"/>
                  <a:pt x="11428938" y="2015406"/>
                  <a:pt x="11411078" y="2028464"/>
                </a:cubicBezTo>
                <a:cubicBezTo>
                  <a:pt x="11395523" y="2039793"/>
                  <a:pt x="11378432" y="2049587"/>
                  <a:pt x="11365374" y="2063224"/>
                </a:cubicBezTo>
                <a:cubicBezTo>
                  <a:pt x="11333494" y="2096253"/>
                  <a:pt x="11301423" y="2128708"/>
                  <a:pt x="11261864" y="2153097"/>
                </a:cubicBezTo>
                <a:cubicBezTo>
                  <a:pt x="11222880" y="2177292"/>
                  <a:pt x="11186009" y="2204371"/>
                  <a:pt x="11147219" y="2228952"/>
                </a:cubicBezTo>
                <a:cubicBezTo>
                  <a:pt x="11109194" y="2252957"/>
                  <a:pt x="11074820" y="2279264"/>
                  <a:pt x="11055040" y="2321898"/>
                </a:cubicBezTo>
                <a:cubicBezTo>
                  <a:pt x="11046207" y="2340716"/>
                  <a:pt x="11033723" y="2361265"/>
                  <a:pt x="11017016" y="2372212"/>
                </a:cubicBezTo>
                <a:cubicBezTo>
                  <a:pt x="10993203" y="2387766"/>
                  <a:pt x="10963054" y="2393336"/>
                  <a:pt x="10937127" y="2406587"/>
                </a:cubicBezTo>
                <a:cubicBezTo>
                  <a:pt x="10906594" y="2422142"/>
                  <a:pt x="10871260" y="2435584"/>
                  <a:pt x="10850520" y="2460357"/>
                </a:cubicBezTo>
                <a:cubicBezTo>
                  <a:pt x="10832083" y="2482442"/>
                  <a:pt x="10813456" y="2499725"/>
                  <a:pt x="10789065" y="2513743"/>
                </a:cubicBezTo>
                <a:cubicBezTo>
                  <a:pt x="10771977" y="2523538"/>
                  <a:pt x="10759302" y="2541396"/>
                  <a:pt x="10741635" y="2549463"/>
                </a:cubicBezTo>
                <a:cubicBezTo>
                  <a:pt x="10718398" y="2560217"/>
                  <a:pt x="10694970" y="2568667"/>
                  <a:pt x="10674613" y="2585374"/>
                </a:cubicBezTo>
                <a:cubicBezTo>
                  <a:pt x="10653488" y="2602657"/>
                  <a:pt x="10629485" y="2616291"/>
                  <a:pt x="10607400" y="2632424"/>
                </a:cubicBezTo>
                <a:cubicBezTo>
                  <a:pt x="10595686" y="2641064"/>
                  <a:pt x="10586083" y="2652395"/>
                  <a:pt x="10574755" y="2661421"/>
                </a:cubicBezTo>
                <a:cubicBezTo>
                  <a:pt x="10554014" y="2677936"/>
                  <a:pt x="10532889" y="2694066"/>
                  <a:pt x="10511572" y="2709621"/>
                </a:cubicBezTo>
                <a:cubicBezTo>
                  <a:pt x="10490258" y="2725177"/>
                  <a:pt x="10469901" y="2743228"/>
                  <a:pt x="10446472" y="2754559"/>
                </a:cubicBezTo>
                <a:cubicBezTo>
                  <a:pt x="10406530" y="2773763"/>
                  <a:pt x="10362937" y="2785286"/>
                  <a:pt x="10324143" y="2806024"/>
                </a:cubicBezTo>
                <a:cubicBezTo>
                  <a:pt x="10284778" y="2827147"/>
                  <a:pt x="10247712" y="2853650"/>
                  <a:pt x="10212763" y="2881687"/>
                </a:cubicBezTo>
                <a:cubicBezTo>
                  <a:pt x="10185110" y="2903772"/>
                  <a:pt x="10159185" y="2925665"/>
                  <a:pt x="10124423" y="2936993"/>
                </a:cubicBezTo>
                <a:cubicBezTo>
                  <a:pt x="10105029" y="2943332"/>
                  <a:pt x="10084674" y="2957158"/>
                  <a:pt x="10072957" y="2973291"/>
                </a:cubicBezTo>
                <a:cubicBezTo>
                  <a:pt x="10047608" y="3008432"/>
                  <a:pt x="10015155" y="3033205"/>
                  <a:pt x="9978476" y="3054330"/>
                </a:cubicBezTo>
                <a:cubicBezTo>
                  <a:pt x="9929506" y="3082751"/>
                  <a:pt x="9881112" y="3111748"/>
                  <a:pt x="9831950" y="3139593"/>
                </a:cubicBezTo>
                <a:cubicBezTo>
                  <a:pt x="9802955" y="3156110"/>
                  <a:pt x="9774150" y="3173585"/>
                  <a:pt x="9743420" y="3185683"/>
                </a:cubicBezTo>
                <a:cubicBezTo>
                  <a:pt x="9680626" y="3210648"/>
                  <a:pt x="9616293" y="3231963"/>
                  <a:pt x="9552921" y="3255202"/>
                </a:cubicBezTo>
                <a:cubicBezTo>
                  <a:pt x="9532180" y="3262690"/>
                  <a:pt x="9512591" y="3273445"/>
                  <a:pt x="9491467" y="3279975"/>
                </a:cubicBezTo>
                <a:cubicBezTo>
                  <a:pt x="9468614" y="3287079"/>
                  <a:pt x="9444037" y="3289191"/>
                  <a:pt x="9421184" y="3296297"/>
                </a:cubicBezTo>
                <a:cubicBezTo>
                  <a:pt x="9383158" y="3308010"/>
                  <a:pt x="9346287" y="3322991"/>
                  <a:pt x="9308263" y="3334897"/>
                </a:cubicBezTo>
                <a:cubicBezTo>
                  <a:pt x="9234905" y="3357750"/>
                  <a:pt x="9161354" y="3379643"/>
                  <a:pt x="9087805" y="3401342"/>
                </a:cubicBezTo>
                <a:cubicBezTo>
                  <a:pt x="9072058" y="3405952"/>
                  <a:pt x="9054966" y="3406528"/>
                  <a:pt x="9039413" y="3411520"/>
                </a:cubicBezTo>
                <a:cubicBezTo>
                  <a:pt x="8998123" y="3424963"/>
                  <a:pt x="8957026" y="3439557"/>
                  <a:pt x="8916122" y="3454344"/>
                </a:cubicBezTo>
                <a:cubicBezTo>
                  <a:pt x="8891351" y="3463370"/>
                  <a:pt x="8867152" y="3474508"/>
                  <a:pt x="8842189" y="3483149"/>
                </a:cubicBezTo>
                <a:cubicBezTo>
                  <a:pt x="8822216" y="3490063"/>
                  <a:pt x="8801668" y="3495439"/>
                  <a:pt x="8780927" y="3499665"/>
                </a:cubicBezTo>
                <a:cubicBezTo>
                  <a:pt x="8763068" y="3503316"/>
                  <a:pt x="8744441" y="3502930"/>
                  <a:pt x="8726773" y="3507348"/>
                </a:cubicBezTo>
                <a:cubicBezTo>
                  <a:pt x="8678955" y="3519252"/>
                  <a:pt x="8631715" y="3532697"/>
                  <a:pt x="8584281" y="3545369"/>
                </a:cubicBezTo>
                <a:cubicBezTo>
                  <a:pt x="8565270" y="3550363"/>
                  <a:pt x="8545874" y="3554014"/>
                  <a:pt x="8527437" y="3560350"/>
                </a:cubicBezTo>
                <a:cubicBezTo>
                  <a:pt x="8478083" y="3577056"/>
                  <a:pt x="8429499" y="3596067"/>
                  <a:pt x="8379953" y="3611816"/>
                </a:cubicBezTo>
                <a:cubicBezTo>
                  <a:pt x="8338858" y="3624874"/>
                  <a:pt x="8296608" y="3634283"/>
                  <a:pt x="8254935" y="3645805"/>
                </a:cubicBezTo>
                <a:cubicBezTo>
                  <a:pt x="8237268" y="3650799"/>
                  <a:pt x="8220369" y="3657906"/>
                  <a:pt x="8202705" y="3662128"/>
                </a:cubicBezTo>
                <a:cubicBezTo>
                  <a:pt x="8163143" y="3671732"/>
                  <a:pt x="8123007" y="3679796"/>
                  <a:pt x="8083256" y="3689399"/>
                </a:cubicBezTo>
                <a:cubicBezTo>
                  <a:pt x="8060593" y="3694967"/>
                  <a:pt x="8038702" y="3704953"/>
                  <a:pt x="8015657" y="3708604"/>
                </a:cubicBezTo>
                <a:cubicBezTo>
                  <a:pt x="7960927" y="3717244"/>
                  <a:pt x="7905813" y="3723388"/>
                  <a:pt x="7850697" y="3730302"/>
                </a:cubicBezTo>
                <a:cubicBezTo>
                  <a:pt x="7793857" y="3737407"/>
                  <a:pt x="7737204" y="3744897"/>
                  <a:pt x="7680358" y="3751233"/>
                </a:cubicBezTo>
                <a:cubicBezTo>
                  <a:pt x="7649249" y="3754499"/>
                  <a:pt x="7617946" y="3755075"/>
                  <a:pt x="7586836" y="3758148"/>
                </a:cubicBezTo>
                <a:cubicBezTo>
                  <a:pt x="7559567" y="3760838"/>
                  <a:pt x="7532490" y="3765830"/>
                  <a:pt x="7505221" y="3769096"/>
                </a:cubicBezTo>
                <a:cubicBezTo>
                  <a:pt x="7481600" y="3771782"/>
                  <a:pt x="7457787" y="3773318"/>
                  <a:pt x="7434167" y="3776008"/>
                </a:cubicBezTo>
                <a:cubicBezTo>
                  <a:pt x="7396337" y="3780424"/>
                  <a:pt x="7358696" y="3785419"/>
                  <a:pt x="7321059" y="3790027"/>
                </a:cubicBezTo>
                <a:cubicBezTo>
                  <a:pt x="7305312" y="3791755"/>
                  <a:pt x="7288795" y="3796555"/>
                  <a:pt x="7274008" y="3793677"/>
                </a:cubicBezTo>
                <a:cubicBezTo>
                  <a:pt x="7236753" y="3786377"/>
                  <a:pt x="7200073" y="3788491"/>
                  <a:pt x="7163010" y="3793483"/>
                </a:cubicBezTo>
                <a:cubicBezTo>
                  <a:pt x="7150336" y="3795213"/>
                  <a:pt x="7136701" y="3794827"/>
                  <a:pt x="7124411" y="3791563"/>
                </a:cubicBezTo>
                <a:cubicBezTo>
                  <a:pt x="7099253" y="3785033"/>
                  <a:pt x="7074865" y="3775814"/>
                  <a:pt x="7050092" y="3767750"/>
                </a:cubicBezTo>
                <a:cubicBezTo>
                  <a:pt x="7047401" y="3766790"/>
                  <a:pt x="7044138" y="3766598"/>
                  <a:pt x="7041259" y="3766022"/>
                </a:cubicBezTo>
                <a:cubicBezTo>
                  <a:pt x="7024935" y="3762756"/>
                  <a:pt x="7008806" y="3759492"/>
                  <a:pt x="6992479" y="3756611"/>
                </a:cubicBezTo>
                <a:cubicBezTo>
                  <a:pt x="6983647" y="3755075"/>
                  <a:pt x="6974621" y="3754883"/>
                  <a:pt x="6965786" y="3753539"/>
                </a:cubicBezTo>
                <a:cubicBezTo>
                  <a:pt x="6931605" y="3748161"/>
                  <a:pt x="6893965" y="3757188"/>
                  <a:pt x="6864390" y="3733953"/>
                </a:cubicBezTo>
                <a:cubicBezTo>
                  <a:pt x="6845188" y="3718972"/>
                  <a:pt x="6826559" y="3722430"/>
                  <a:pt x="6806012" y="3724734"/>
                </a:cubicBezTo>
                <a:cubicBezTo>
                  <a:pt x="6790457" y="3726462"/>
                  <a:pt x="6774517" y="3725884"/>
                  <a:pt x="6758771" y="3726078"/>
                </a:cubicBezTo>
                <a:cubicBezTo>
                  <a:pt x="6731118" y="3726652"/>
                  <a:pt x="6703464" y="3726846"/>
                  <a:pt x="6675809" y="3727806"/>
                </a:cubicBezTo>
                <a:cubicBezTo>
                  <a:pt x="6666975" y="3728190"/>
                  <a:pt x="6657953" y="3732993"/>
                  <a:pt x="6649308" y="3732225"/>
                </a:cubicBezTo>
                <a:cubicBezTo>
                  <a:pt x="6609365" y="3728574"/>
                  <a:pt x="6569421" y="3722812"/>
                  <a:pt x="6529475" y="3719548"/>
                </a:cubicBezTo>
                <a:cubicBezTo>
                  <a:pt x="6506816" y="3717630"/>
                  <a:pt x="6483579" y="3721276"/>
                  <a:pt x="6461111" y="3718588"/>
                </a:cubicBezTo>
                <a:cubicBezTo>
                  <a:pt x="6435188" y="3715516"/>
                  <a:pt x="6409839" y="3707644"/>
                  <a:pt x="6384104" y="3702841"/>
                </a:cubicBezTo>
                <a:cubicBezTo>
                  <a:pt x="6377000" y="3701497"/>
                  <a:pt x="6369125" y="3703225"/>
                  <a:pt x="6361637" y="3703609"/>
                </a:cubicBezTo>
                <a:cubicBezTo>
                  <a:pt x="6353187" y="3703993"/>
                  <a:pt x="6344928" y="3704761"/>
                  <a:pt x="6336480" y="3704953"/>
                </a:cubicBezTo>
                <a:cubicBezTo>
                  <a:pt x="6310745" y="3705339"/>
                  <a:pt x="6285014" y="3704761"/>
                  <a:pt x="6259279" y="3706108"/>
                </a:cubicBezTo>
                <a:cubicBezTo>
                  <a:pt x="6243533" y="3706876"/>
                  <a:pt x="6227020" y="3714748"/>
                  <a:pt x="6212421" y="3711868"/>
                </a:cubicBezTo>
                <a:cubicBezTo>
                  <a:pt x="6182658" y="3706298"/>
                  <a:pt x="6152891" y="3718780"/>
                  <a:pt x="6123127" y="3708412"/>
                </a:cubicBezTo>
                <a:cubicBezTo>
                  <a:pt x="6113907" y="3705339"/>
                  <a:pt x="6101232" y="3713020"/>
                  <a:pt x="6090095" y="3713404"/>
                </a:cubicBezTo>
                <a:cubicBezTo>
                  <a:pt x="6062249" y="3714364"/>
                  <a:pt x="6034404" y="3714172"/>
                  <a:pt x="6006559" y="3713980"/>
                </a:cubicBezTo>
                <a:cubicBezTo>
                  <a:pt x="5981594" y="3713788"/>
                  <a:pt x="5955667" y="3716476"/>
                  <a:pt x="5931664" y="3711100"/>
                </a:cubicBezTo>
                <a:cubicBezTo>
                  <a:pt x="5906505" y="3705339"/>
                  <a:pt x="5883846" y="3706108"/>
                  <a:pt x="5859457" y="3712636"/>
                </a:cubicBezTo>
                <a:cubicBezTo>
                  <a:pt x="5842749" y="3717052"/>
                  <a:pt x="5825082" y="3717630"/>
                  <a:pt x="5807800" y="3718972"/>
                </a:cubicBezTo>
                <a:cubicBezTo>
                  <a:pt x="5789173" y="3720508"/>
                  <a:pt x="5768624" y="3716476"/>
                  <a:pt x="5751725" y="3722812"/>
                </a:cubicBezTo>
                <a:cubicBezTo>
                  <a:pt x="5701409" y="3741633"/>
                  <a:pt x="5649751" y="3745665"/>
                  <a:pt x="5597135" y="3745665"/>
                </a:cubicBezTo>
                <a:cubicBezTo>
                  <a:pt x="5587530" y="3745665"/>
                  <a:pt x="5577737" y="3742979"/>
                  <a:pt x="5568522" y="3740097"/>
                </a:cubicBezTo>
                <a:cubicBezTo>
                  <a:pt x="5514748" y="3722812"/>
                  <a:pt x="5460785" y="3724348"/>
                  <a:pt x="5406055" y="3734911"/>
                </a:cubicBezTo>
                <a:cubicBezTo>
                  <a:pt x="5394725" y="3737217"/>
                  <a:pt x="5382052" y="3737601"/>
                  <a:pt x="5370722" y="3735297"/>
                </a:cubicBezTo>
                <a:cubicBezTo>
                  <a:pt x="5338843" y="3728574"/>
                  <a:pt x="5307923" y="3717436"/>
                  <a:pt x="5275854" y="3712636"/>
                </a:cubicBezTo>
                <a:cubicBezTo>
                  <a:pt x="5222853" y="3704761"/>
                  <a:pt x="5176956" y="3731262"/>
                  <a:pt x="5129523" y="3748547"/>
                </a:cubicBezTo>
                <a:cubicBezTo>
                  <a:pt x="5084393" y="3764870"/>
                  <a:pt x="5045986" y="3801741"/>
                  <a:pt x="4992598" y="3793483"/>
                </a:cubicBezTo>
                <a:cubicBezTo>
                  <a:pt x="4987223" y="3792715"/>
                  <a:pt x="4981269" y="3797899"/>
                  <a:pt x="4975315" y="3799245"/>
                </a:cubicBezTo>
                <a:cubicBezTo>
                  <a:pt x="4958992" y="3802893"/>
                  <a:pt x="4942670" y="3807309"/>
                  <a:pt x="4926153" y="3809040"/>
                </a:cubicBezTo>
                <a:cubicBezTo>
                  <a:pt x="4905990" y="3811344"/>
                  <a:pt x="4885441" y="3810576"/>
                  <a:pt x="4865279" y="3812496"/>
                </a:cubicBezTo>
                <a:cubicBezTo>
                  <a:pt x="4839352" y="3814800"/>
                  <a:pt x="4813813" y="3820944"/>
                  <a:pt x="4788077" y="3820944"/>
                </a:cubicBezTo>
                <a:cubicBezTo>
                  <a:pt x="4767337" y="3820944"/>
                  <a:pt x="4746790" y="3813840"/>
                  <a:pt x="4726243" y="3810382"/>
                </a:cubicBezTo>
                <a:cubicBezTo>
                  <a:pt x="4697244" y="3805581"/>
                  <a:pt x="4665364" y="3806925"/>
                  <a:pt x="4639824" y="3794635"/>
                </a:cubicBezTo>
                <a:cubicBezTo>
                  <a:pt x="4612556" y="3781576"/>
                  <a:pt x="4586629" y="3775624"/>
                  <a:pt x="4558401" y="3779656"/>
                </a:cubicBezTo>
                <a:cubicBezTo>
                  <a:pt x="4548990" y="3781000"/>
                  <a:pt x="4536892" y="3789067"/>
                  <a:pt x="4532667" y="3797323"/>
                </a:cubicBezTo>
                <a:cubicBezTo>
                  <a:pt x="4523257" y="3815760"/>
                  <a:pt x="4510393" y="3819026"/>
                  <a:pt x="4492916" y="3812686"/>
                </a:cubicBezTo>
                <a:cubicBezTo>
                  <a:pt x="4477745" y="3807309"/>
                  <a:pt x="4459117" y="3804621"/>
                  <a:pt x="4448748" y="3794251"/>
                </a:cubicBezTo>
                <a:cubicBezTo>
                  <a:pt x="4419365" y="3764870"/>
                  <a:pt x="4381917" y="3763910"/>
                  <a:pt x="4345430" y="3756037"/>
                </a:cubicBezTo>
                <a:cubicBezTo>
                  <a:pt x="4323158" y="3751233"/>
                  <a:pt x="4302414" y="3751043"/>
                  <a:pt x="4280138" y="3754307"/>
                </a:cubicBezTo>
                <a:cubicBezTo>
                  <a:pt x="4231745" y="3761606"/>
                  <a:pt x="4184696" y="3751233"/>
                  <a:pt x="4138222" y="3737985"/>
                </a:cubicBezTo>
                <a:cubicBezTo>
                  <a:pt x="4107495" y="3729150"/>
                  <a:pt x="4076002" y="3723774"/>
                  <a:pt x="4045468" y="3714748"/>
                </a:cubicBezTo>
                <a:cubicBezTo>
                  <a:pt x="4022615" y="3707836"/>
                  <a:pt x="3999765" y="3699577"/>
                  <a:pt x="3978834" y="3688439"/>
                </a:cubicBezTo>
                <a:cubicBezTo>
                  <a:pt x="3948489" y="3672114"/>
                  <a:pt x="3921990" y="3647533"/>
                  <a:pt x="3883388" y="3654063"/>
                </a:cubicBezTo>
                <a:cubicBezTo>
                  <a:pt x="3849397" y="3659824"/>
                  <a:pt x="3818673" y="3647727"/>
                  <a:pt x="3787562" y="3636205"/>
                </a:cubicBezTo>
                <a:cubicBezTo>
                  <a:pt x="3764709" y="3627754"/>
                  <a:pt x="3741860" y="3619112"/>
                  <a:pt x="3718236" y="3613736"/>
                </a:cubicBezTo>
                <a:cubicBezTo>
                  <a:pt x="3690198" y="3607398"/>
                  <a:pt x="3658511" y="3610088"/>
                  <a:pt x="3633546" y="3598371"/>
                </a:cubicBezTo>
                <a:cubicBezTo>
                  <a:pt x="3607429" y="3586081"/>
                  <a:pt x="3585730" y="3594339"/>
                  <a:pt x="3562493" y="3597797"/>
                </a:cubicBezTo>
                <a:cubicBezTo>
                  <a:pt x="3525430" y="3603173"/>
                  <a:pt x="3488557" y="3613160"/>
                  <a:pt x="3451111" y="3600485"/>
                </a:cubicBezTo>
                <a:cubicBezTo>
                  <a:pt x="3405599" y="3585123"/>
                  <a:pt x="3360470" y="3568608"/>
                  <a:pt x="3314766" y="3554014"/>
                </a:cubicBezTo>
                <a:cubicBezTo>
                  <a:pt x="3297095" y="3548441"/>
                  <a:pt x="3278088" y="3546137"/>
                  <a:pt x="3259650" y="3543641"/>
                </a:cubicBezTo>
                <a:cubicBezTo>
                  <a:pt x="3242177" y="3541529"/>
                  <a:pt x="3221244" y="3546905"/>
                  <a:pt x="3207800" y="3538841"/>
                </a:cubicBezTo>
                <a:cubicBezTo>
                  <a:pt x="3173232" y="3518102"/>
                  <a:pt x="3137707" y="3507924"/>
                  <a:pt x="3097761" y="3507924"/>
                </a:cubicBezTo>
                <a:cubicBezTo>
                  <a:pt x="3082781" y="3507924"/>
                  <a:pt x="3068186" y="3499281"/>
                  <a:pt x="3053018" y="3497743"/>
                </a:cubicBezTo>
                <a:cubicBezTo>
                  <a:pt x="3032275" y="3495825"/>
                  <a:pt x="3008462" y="3490639"/>
                  <a:pt x="2990411" y="3497937"/>
                </a:cubicBezTo>
                <a:cubicBezTo>
                  <a:pt x="2947971" y="3515220"/>
                  <a:pt x="2913598" y="3500817"/>
                  <a:pt x="2876535" y="3483727"/>
                </a:cubicBezTo>
                <a:cubicBezTo>
                  <a:pt x="2840045" y="3466826"/>
                  <a:pt x="2801638" y="3453386"/>
                  <a:pt x="2762848" y="3442245"/>
                </a:cubicBezTo>
                <a:cubicBezTo>
                  <a:pt x="2748254" y="3438213"/>
                  <a:pt x="2730779" y="3444935"/>
                  <a:pt x="2714647" y="3446277"/>
                </a:cubicBezTo>
                <a:cubicBezTo>
                  <a:pt x="2708884" y="3446663"/>
                  <a:pt x="2702546" y="3447239"/>
                  <a:pt x="2697364" y="3445319"/>
                </a:cubicBezTo>
                <a:cubicBezTo>
                  <a:pt x="2647242" y="3426883"/>
                  <a:pt x="2596350" y="3412864"/>
                  <a:pt x="2542006" y="3422464"/>
                </a:cubicBezTo>
                <a:cubicBezTo>
                  <a:pt x="2537013" y="3423426"/>
                  <a:pt x="2531443" y="3421314"/>
                  <a:pt x="2526449" y="3419970"/>
                </a:cubicBezTo>
                <a:cubicBezTo>
                  <a:pt x="2502060" y="3413056"/>
                  <a:pt x="2478247" y="3402110"/>
                  <a:pt x="2453476" y="3399614"/>
                </a:cubicBezTo>
                <a:cubicBezTo>
                  <a:pt x="2392408" y="3393469"/>
                  <a:pt x="2330957" y="3390971"/>
                  <a:pt x="2269501" y="3386939"/>
                </a:cubicBezTo>
                <a:cubicBezTo>
                  <a:pt x="2265661" y="3386747"/>
                  <a:pt x="2261629" y="3386747"/>
                  <a:pt x="2258173" y="3385403"/>
                </a:cubicBezTo>
                <a:cubicBezTo>
                  <a:pt x="2235512" y="3377145"/>
                  <a:pt x="2215733" y="3379835"/>
                  <a:pt x="2196526" y="3395579"/>
                </a:cubicBezTo>
                <a:cubicBezTo>
                  <a:pt x="2188078" y="3402494"/>
                  <a:pt x="2176555" y="3406142"/>
                  <a:pt x="2165995" y="3409984"/>
                </a:cubicBezTo>
                <a:cubicBezTo>
                  <a:pt x="2150438" y="3415746"/>
                  <a:pt x="2134500" y="3421314"/>
                  <a:pt x="2118369" y="3424963"/>
                </a:cubicBezTo>
                <a:cubicBezTo>
                  <a:pt x="2102428" y="3428419"/>
                  <a:pt x="2085338" y="3433219"/>
                  <a:pt x="2069975" y="3430533"/>
                </a:cubicBezTo>
                <a:cubicBezTo>
                  <a:pt x="2042322" y="3425731"/>
                  <a:pt x="2016011" y="3414978"/>
                  <a:pt x="1988742" y="3407870"/>
                </a:cubicBezTo>
                <a:cubicBezTo>
                  <a:pt x="1979334" y="3405374"/>
                  <a:pt x="1968961" y="3405760"/>
                  <a:pt x="1959169" y="3405566"/>
                </a:cubicBezTo>
                <a:cubicBezTo>
                  <a:pt x="1936700" y="3404992"/>
                  <a:pt x="1913655" y="3410560"/>
                  <a:pt x="1893300" y="3394621"/>
                </a:cubicBezTo>
                <a:cubicBezTo>
                  <a:pt x="1874482" y="3379643"/>
                  <a:pt x="1855467" y="3384057"/>
                  <a:pt x="1835688" y="3395389"/>
                </a:cubicBezTo>
                <a:cubicBezTo>
                  <a:pt x="1821477" y="3403456"/>
                  <a:pt x="1805349" y="3409792"/>
                  <a:pt x="1789408" y="3412864"/>
                </a:cubicBezTo>
                <a:cubicBezTo>
                  <a:pt x="1767515" y="3417088"/>
                  <a:pt x="1745815" y="3418818"/>
                  <a:pt x="1722194" y="3416320"/>
                </a:cubicBezTo>
                <a:cubicBezTo>
                  <a:pt x="1705487" y="3414592"/>
                  <a:pt x="1691850" y="3413824"/>
                  <a:pt x="1678792" y="3403646"/>
                </a:cubicBezTo>
                <a:cubicBezTo>
                  <a:pt x="1676682" y="3402110"/>
                  <a:pt x="1672842" y="3401726"/>
                  <a:pt x="1669960" y="3401920"/>
                </a:cubicBezTo>
                <a:cubicBezTo>
                  <a:pt x="1632128" y="3405184"/>
                  <a:pt x="1594681" y="3403456"/>
                  <a:pt x="1556465" y="3401150"/>
                </a:cubicBezTo>
                <a:cubicBezTo>
                  <a:pt x="1507881" y="3398077"/>
                  <a:pt x="1456797" y="3407102"/>
                  <a:pt x="1414742" y="3439365"/>
                </a:cubicBezTo>
                <a:cubicBezTo>
                  <a:pt x="1408597" y="3444167"/>
                  <a:pt x="1399379" y="3446277"/>
                  <a:pt x="1391313" y="3447431"/>
                </a:cubicBezTo>
                <a:cubicBezTo>
                  <a:pt x="1353289" y="3452424"/>
                  <a:pt x="1315074" y="3455882"/>
                  <a:pt x="1277050" y="3461450"/>
                </a:cubicBezTo>
                <a:cubicBezTo>
                  <a:pt x="1256309" y="3464522"/>
                  <a:pt x="1234609" y="3467212"/>
                  <a:pt x="1215792" y="3475661"/>
                </a:cubicBezTo>
                <a:cubicBezTo>
                  <a:pt x="1197357" y="3483917"/>
                  <a:pt x="1182567" y="3493711"/>
                  <a:pt x="1171622" y="3476429"/>
                </a:cubicBezTo>
                <a:cubicBezTo>
                  <a:pt x="1152035" y="3485647"/>
                  <a:pt x="1134940" y="3493329"/>
                  <a:pt x="1118238" y="3501586"/>
                </a:cubicBezTo>
                <a:cubicBezTo>
                  <a:pt x="1112090" y="3504658"/>
                  <a:pt x="1106906" y="3509652"/>
                  <a:pt x="1100759" y="3512532"/>
                </a:cubicBezTo>
                <a:cubicBezTo>
                  <a:pt x="1094229" y="3515606"/>
                  <a:pt x="1086933" y="3517524"/>
                  <a:pt x="1079829" y="3519060"/>
                </a:cubicBezTo>
                <a:cubicBezTo>
                  <a:pt x="1048141" y="3525974"/>
                  <a:pt x="1016454" y="3532311"/>
                  <a:pt x="984963" y="3539801"/>
                </a:cubicBezTo>
                <a:cubicBezTo>
                  <a:pt x="978814" y="3541337"/>
                  <a:pt x="973630" y="3547483"/>
                  <a:pt x="968060" y="3551515"/>
                </a:cubicBezTo>
                <a:cubicBezTo>
                  <a:pt x="964412" y="3554204"/>
                  <a:pt x="960764" y="3558236"/>
                  <a:pt x="956730" y="3558814"/>
                </a:cubicBezTo>
                <a:cubicBezTo>
                  <a:pt x="926004" y="3563422"/>
                  <a:pt x="895471" y="3568800"/>
                  <a:pt x="864554" y="3571104"/>
                </a:cubicBezTo>
                <a:cubicBezTo>
                  <a:pt x="838629" y="3573022"/>
                  <a:pt x="813662" y="3572448"/>
                  <a:pt x="806942" y="3605862"/>
                </a:cubicBezTo>
                <a:cubicBezTo>
                  <a:pt x="805790" y="3611624"/>
                  <a:pt x="797532" y="3617770"/>
                  <a:pt x="791197" y="3620648"/>
                </a:cubicBezTo>
                <a:cubicBezTo>
                  <a:pt x="773144" y="3628906"/>
                  <a:pt x="753938" y="3634475"/>
                  <a:pt x="736079" y="3642925"/>
                </a:cubicBezTo>
                <a:cubicBezTo>
                  <a:pt x="677509" y="3671154"/>
                  <a:pt x="616250" y="3689015"/>
                  <a:pt x="550764" y="3685751"/>
                </a:cubicBezTo>
                <a:cubicBezTo>
                  <a:pt x="530409" y="3684791"/>
                  <a:pt x="510628" y="3674418"/>
                  <a:pt x="497762" y="3670578"/>
                </a:cubicBezTo>
                <a:cubicBezTo>
                  <a:pt x="460700" y="3685751"/>
                  <a:pt x="429589" y="3700345"/>
                  <a:pt x="397134" y="3711290"/>
                </a:cubicBezTo>
                <a:cubicBezTo>
                  <a:pt x="368521" y="3721084"/>
                  <a:pt x="338562" y="3727230"/>
                  <a:pt x="309178" y="3734335"/>
                </a:cubicBezTo>
                <a:cubicBezTo>
                  <a:pt x="298424" y="3737025"/>
                  <a:pt x="287479" y="3738561"/>
                  <a:pt x="276533" y="3739905"/>
                </a:cubicBezTo>
                <a:cubicBezTo>
                  <a:pt x="242352" y="3744129"/>
                  <a:pt x="206632" y="3733953"/>
                  <a:pt x="173219" y="3750083"/>
                </a:cubicBezTo>
                <a:cubicBezTo>
                  <a:pt x="155742" y="3758534"/>
                  <a:pt x="138458" y="3768710"/>
                  <a:pt x="120023" y="3773128"/>
                </a:cubicBezTo>
                <a:cubicBezTo>
                  <a:pt x="100244" y="3777928"/>
                  <a:pt x="80895" y="3785419"/>
                  <a:pt x="61139" y="3790771"/>
                </a:cubicBezTo>
                <a:lnTo>
                  <a:pt x="0" y="3795581"/>
                </a:lnTo>
                <a:lnTo>
                  <a:pt x="0" y="3082393"/>
                </a:lnTo>
                <a:close/>
              </a:path>
            </a:pathLst>
          </a:custGeom>
          <a:effectLst>
            <a:outerShdw blurRad="381000" dist="152400" dir="5400000" algn="t" rotWithShape="0">
              <a:prstClr val="black">
                <a:alpha val="10000"/>
              </a:prstClr>
            </a:outerShdw>
          </a:effectLst>
        </p:spPr>
      </p:pic>
      <p:cxnSp>
        <p:nvCxnSpPr>
          <p:cNvPr id="5" name="Straight Arrow Connector 4">
            <a:extLst>
              <a:ext uri="{FF2B5EF4-FFF2-40B4-BE49-F238E27FC236}">
                <a16:creationId xmlns:a16="http://schemas.microsoft.com/office/drawing/2014/main" id="{A3467378-697C-450B-B96B-514B56339419}"/>
              </a:ext>
            </a:extLst>
          </p:cNvPr>
          <p:cNvCxnSpPr/>
          <p:nvPr/>
        </p:nvCxnSpPr>
        <p:spPr>
          <a:xfrm>
            <a:off x="6594417" y="4141030"/>
            <a:ext cx="31315" cy="1983286"/>
          </a:xfrm>
          <a:prstGeom prst="straightConnector1">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628684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38F62764-9B1D-4857-AB1B-AD60F941CDD9}"/>
              </a:ext>
            </a:extLst>
          </p:cNvPr>
          <p:cNvSpPr>
            <a:spLocks noGrp="1"/>
          </p:cNvSpPr>
          <p:nvPr>
            <p:ph type="title"/>
          </p:nvPr>
        </p:nvSpPr>
        <p:spPr>
          <a:xfrm>
            <a:off x="761999" y="500543"/>
            <a:ext cx="10668000" cy="1263649"/>
          </a:xfrm>
        </p:spPr>
        <p:txBody>
          <a:bodyPr>
            <a:normAutofit/>
          </a:bodyPr>
          <a:lstStyle/>
          <a:p>
            <a:pPr algn="ctr"/>
            <a:r>
              <a:rPr lang="en-US" dirty="0"/>
              <a:t>International Student Association</a:t>
            </a:r>
          </a:p>
        </p:txBody>
      </p:sp>
      <p:sp>
        <p:nvSpPr>
          <p:cNvPr id="6" name="Content Placeholder 5">
            <a:extLst>
              <a:ext uri="{FF2B5EF4-FFF2-40B4-BE49-F238E27FC236}">
                <a16:creationId xmlns:a16="http://schemas.microsoft.com/office/drawing/2014/main" id="{DD445863-28C5-4740-AD47-E86D101D9D9E}"/>
              </a:ext>
            </a:extLst>
          </p:cNvPr>
          <p:cNvSpPr>
            <a:spLocks noGrp="1"/>
          </p:cNvSpPr>
          <p:nvPr>
            <p:ph idx="1"/>
          </p:nvPr>
        </p:nvSpPr>
        <p:spPr>
          <a:xfrm>
            <a:off x="761999" y="1993781"/>
            <a:ext cx="10668000" cy="4569205"/>
          </a:xfrm>
        </p:spPr>
        <p:txBody>
          <a:bodyPr/>
          <a:lstStyle/>
          <a:p>
            <a:r>
              <a:rPr lang="en-US" dirty="0"/>
              <a:t>Registered student organization that focuses on the concerns and needs of all international students. ISA hosts events and activities and provides the main basis for international students. We encourage you to become a member of ISA and get involved in activities. It will help you get adjusted to an environment different from your home country more quickly. </a:t>
            </a:r>
          </a:p>
          <a:p>
            <a:endParaRPr lang="en-US" dirty="0"/>
          </a:p>
          <a:p>
            <a:r>
              <a:rPr lang="en-US" dirty="0"/>
              <a:t>If you would like to be a member of ISA, please contact the ISA president, Forest Nandjou, at </a:t>
            </a:r>
            <a:r>
              <a:rPr lang="en-US" dirty="0">
                <a:solidFill>
                  <a:srgbClr val="FFC000"/>
                </a:solidFill>
              </a:rPr>
              <a:t>forest.nandjou@bulldogs.aamu.edu.</a:t>
            </a:r>
          </a:p>
        </p:txBody>
      </p:sp>
    </p:spTree>
    <p:extLst>
      <p:ext uri="{BB962C8B-B14F-4D97-AF65-F5344CB8AC3E}">
        <p14:creationId xmlns:p14="http://schemas.microsoft.com/office/powerpoint/2010/main" val="21447254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1C2A75-BA47-4E23-A61F-3230ED618949}"/>
              </a:ext>
            </a:extLst>
          </p:cNvPr>
          <p:cNvSpPr>
            <a:spLocks noGrp="1"/>
          </p:cNvSpPr>
          <p:nvPr>
            <p:ph type="title"/>
          </p:nvPr>
        </p:nvSpPr>
        <p:spPr>
          <a:xfrm>
            <a:off x="1274340" y="273953"/>
            <a:ext cx="9144000" cy="1263649"/>
          </a:xfrm>
        </p:spPr>
        <p:txBody>
          <a:bodyPr/>
          <a:lstStyle/>
          <a:p>
            <a:pPr algn="ctr"/>
            <a:r>
              <a:rPr lang="en-US" dirty="0"/>
              <a:t>Resources</a:t>
            </a:r>
          </a:p>
        </p:txBody>
      </p:sp>
      <p:sp>
        <p:nvSpPr>
          <p:cNvPr id="4" name="Content Placeholder 3">
            <a:extLst>
              <a:ext uri="{FF2B5EF4-FFF2-40B4-BE49-F238E27FC236}">
                <a16:creationId xmlns:a16="http://schemas.microsoft.com/office/drawing/2014/main" id="{5F87F28F-5DBF-4259-A537-7050BB381800}"/>
              </a:ext>
            </a:extLst>
          </p:cNvPr>
          <p:cNvSpPr>
            <a:spLocks noGrp="1"/>
          </p:cNvSpPr>
          <p:nvPr>
            <p:ph idx="1"/>
          </p:nvPr>
        </p:nvSpPr>
        <p:spPr>
          <a:xfrm>
            <a:off x="998115" y="1921864"/>
            <a:ext cx="10668000" cy="4359479"/>
          </a:xfrm>
        </p:spPr>
        <p:txBody>
          <a:bodyPr vert="horz" lIns="91440" tIns="45720" rIns="91440" bIns="45720" rtlCol="0" anchor="t">
            <a:normAutofit fontScale="92500" lnSpcReduction="10000"/>
          </a:bodyPr>
          <a:lstStyle/>
          <a:p>
            <a:pPr marL="0" indent="0">
              <a:lnSpc>
                <a:spcPct val="120000"/>
              </a:lnSpc>
              <a:buNone/>
            </a:pPr>
            <a:r>
              <a:rPr lang="en-US" sz="3300" dirty="0">
                <a:solidFill>
                  <a:srgbClr val="FFC000"/>
                </a:solidFill>
                <a:ea typeface="+mn-lt"/>
                <a:cs typeface="+mn-lt"/>
              </a:rPr>
              <a:t>Community College Relations and Global Initiatives</a:t>
            </a:r>
          </a:p>
          <a:p>
            <a:pPr marL="0" indent="0">
              <a:lnSpc>
                <a:spcPct val="120000"/>
              </a:lnSpc>
              <a:buNone/>
            </a:pPr>
            <a:r>
              <a:rPr lang="en-US" dirty="0">
                <a:hlinkClick r:id="rId2"/>
              </a:rPr>
              <a:t>Community Colleges Relations &amp; Global Initiatives - Alabama A&amp;M University (aamu.edu)</a:t>
            </a:r>
            <a:endParaRPr lang="en-US" dirty="0"/>
          </a:p>
          <a:p>
            <a:pPr marL="0" indent="0">
              <a:lnSpc>
                <a:spcPct val="120000"/>
              </a:lnSpc>
              <a:buNone/>
            </a:pPr>
            <a:r>
              <a:rPr lang="en-US" sz="3100" dirty="0">
                <a:solidFill>
                  <a:srgbClr val="FFC000"/>
                </a:solidFill>
              </a:rPr>
              <a:t>Bulldog International (Monthly International Student Newsletter) </a:t>
            </a:r>
          </a:p>
          <a:p>
            <a:pPr marL="0" indent="0">
              <a:lnSpc>
                <a:spcPct val="120000"/>
              </a:lnSpc>
              <a:buNone/>
            </a:pPr>
            <a:r>
              <a:rPr lang="en-US" dirty="0">
                <a:hlinkClick r:id="rId3"/>
              </a:rPr>
              <a:t>Bulldog International Newsletter - Alabama A&amp;M University (aamu.edu)</a:t>
            </a:r>
            <a:endParaRPr lang="en-US" dirty="0">
              <a:solidFill>
                <a:srgbClr val="FFC000"/>
              </a:solidFill>
              <a:latin typeface="Rockwell"/>
            </a:endParaRPr>
          </a:p>
          <a:p>
            <a:pPr marL="0" indent="0">
              <a:lnSpc>
                <a:spcPct val="120000"/>
              </a:lnSpc>
              <a:buNone/>
            </a:pPr>
            <a:r>
              <a:rPr lang="en-US" sz="2900" dirty="0">
                <a:solidFill>
                  <a:srgbClr val="FFC000"/>
                </a:solidFill>
              </a:rPr>
              <a:t>Study in the States</a:t>
            </a:r>
          </a:p>
          <a:p>
            <a:pPr marL="0" indent="0">
              <a:lnSpc>
                <a:spcPct val="120000"/>
              </a:lnSpc>
              <a:buNone/>
            </a:pPr>
            <a:r>
              <a:rPr lang="en-US" dirty="0">
                <a:latin typeface="Rockwell"/>
                <a:hlinkClick r:id="rId4"/>
              </a:rPr>
              <a:t>https://studyinthestates.dhs.gov/</a:t>
            </a:r>
            <a:endParaRPr lang="en-US" dirty="0">
              <a:ea typeface="+mn-lt"/>
              <a:cs typeface="+mn-lt"/>
            </a:endParaRPr>
          </a:p>
          <a:p>
            <a:pPr marL="0" indent="0">
              <a:lnSpc>
                <a:spcPct val="120000"/>
              </a:lnSpc>
              <a:buNone/>
            </a:pPr>
            <a:r>
              <a:rPr lang="en-US" sz="3000" dirty="0">
                <a:solidFill>
                  <a:srgbClr val="FFC000"/>
                </a:solidFill>
                <a:ea typeface="+mn-lt"/>
                <a:cs typeface="+mn-lt"/>
              </a:rPr>
              <a:t>US Citizenship and Immigration Services</a:t>
            </a:r>
            <a:r>
              <a:rPr lang="en-US" sz="3000" dirty="0">
                <a:ea typeface="+mn-lt"/>
                <a:cs typeface="+mn-lt"/>
              </a:rPr>
              <a:t> </a:t>
            </a:r>
          </a:p>
          <a:p>
            <a:pPr marL="0" indent="0">
              <a:lnSpc>
                <a:spcPct val="120000"/>
              </a:lnSpc>
              <a:buNone/>
            </a:pPr>
            <a:r>
              <a:rPr lang="en-US" dirty="0">
                <a:latin typeface="Rockwell"/>
                <a:hlinkClick r:id="rId5"/>
              </a:rPr>
              <a:t>https://www.uscis.gov/</a:t>
            </a:r>
            <a:endParaRPr lang="en-US" dirty="0"/>
          </a:p>
        </p:txBody>
      </p:sp>
    </p:spTree>
    <p:extLst>
      <p:ext uri="{BB962C8B-B14F-4D97-AF65-F5344CB8AC3E}">
        <p14:creationId xmlns:p14="http://schemas.microsoft.com/office/powerpoint/2010/main" val="92375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8A51BC-35F6-4AA7-90CA-2E9270597BDA}"/>
              </a:ext>
            </a:extLst>
          </p:cNvPr>
          <p:cNvSpPr>
            <a:spLocks noGrp="1"/>
          </p:cNvSpPr>
          <p:nvPr>
            <p:ph type="title"/>
          </p:nvPr>
        </p:nvSpPr>
        <p:spPr>
          <a:xfrm>
            <a:off x="762000" y="685101"/>
            <a:ext cx="9144000" cy="1263649"/>
          </a:xfrm>
        </p:spPr>
        <p:txBody>
          <a:bodyPr/>
          <a:lstStyle/>
          <a:p>
            <a:pPr algn="ctr"/>
            <a:r>
              <a:rPr lang="en-US" dirty="0"/>
              <a:t>Important Dates to Remember </a:t>
            </a:r>
          </a:p>
        </p:txBody>
      </p:sp>
      <p:sp>
        <p:nvSpPr>
          <p:cNvPr id="3" name="Content Placeholder 2">
            <a:extLst>
              <a:ext uri="{FF2B5EF4-FFF2-40B4-BE49-F238E27FC236}">
                <a16:creationId xmlns:a16="http://schemas.microsoft.com/office/drawing/2014/main" id="{D057EB2E-9132-4A4F-B732-F645060DECBC}"/>
              </a:ext>
            </a:extLst>
          </p:cNvPr>
          <p:cNvSpPr>
            <a:spLocks noGrp="1"/>
          </p:cNvSpPr>
          <p:nvPr>
            <p:ph idx="1"/>
          </p:nvPr>
        </p:nvSpPr>
        <p:spPr>
          <a:xfrm>
            <a:off x="762000" y="2193982"/>
            <a:ext cx="10668000" cy="3048001"/>
          </a:xfrm>
        </p:spPr>
        <p:txBody>
          <a:bodyPr/>
          <a:lstStyle/>
          <a:p>
            <a:r>
              <a:rPr lang="en-US" dirty="0"/>
              <a:t>Sept 9</a:t>
            </a:r>
            <a:r>
              <a:rPr lang="en-US" baseline="30000" dirty="0"/>
              <a:t>th</a:t>
            </a:r>
            <a:r>
              <a:rPr lang="en-US" dirty="0"/>
              <a:t>:  SEVIS Registration Due</a:t>
            </a:r>
          </a:p>
          <a:p>
            <a:r>
              <a:rPr lang="en-US" dirty="0"/>
              <a:t>Oct 6</a:t>
            </a:r>
            <a:r>
              <a:rPr lang="en-US" baseline="30000" dirty="0"/>
              <a:t>th</a:t>
            </a:r>
            <a:r>
              <a:rPr lang="en-US" dirty="0"/>
              <a:t>:  CPT/OPT Webinar, 12:30 pm via zoom (link will be provided)</a:t>
            </a:r>
          </a:p>
          <a:p>
            <a:r>
              <a:rPr lang="en-US" dirty="0"/>
              <a:t>Nov 14</a:t>
            </a:r>
            <a:r>
              <a:rPr lang="en-US" baseline="30000" dirty="0"/>
              <a:t>th</a:t>
            </a:r>
            <a:r>
              <a:rPr lang="en-US" dirty="0"/>
              <a:t> – 18</a:t>
            </a:r>
            <a:r>
              <a:rPr lang="en-US" baseline="30000" dirty="0"/>
              <a:t>th</a:t>
            </a:r>
            <a:r>
              <a:rPr lang="en-US" dirty="0"/>
              <a:t>:  International Education Week</a:t>
            </a:r>
          </a:p>
          <a:p>
            <a:r>
              <a:rPr lang="en-US" dirty="0"/>
              <a:t>Nov 14</a:t>
            </a:r>
            <a:r>
              <a:rPr lang="en-US" baseline="30000" dirty="0"/>
              <a:t>th</a:t>
            </a:r>
            <a:r>
              <a:rPr lang="en-US" dirty="0"/>
              <a:t> - Dec 1</a:t>
            </a:r>
            <a:r>
              <a:rPr lang="en-US" baseline="30000" dirty="0"/>
              <a:t>st</a:t>
            </a:r>
            <a:r>
              <a:rPr lang="en-US" dirty="0"/>
              <a:t>- Request travel authorization signature</a:t>
            </a:r>
          </a:p>
        </p:txBody>
      </p:sp>
    </p:spTree>
    <p:extLst>
      <p:ext uri="{BB962C8B-B14F-4D97-AF65-F5344CB8AC3E}">
        <p14:creationId xmlns:p14="http://schemas.microsoft.com/office/powerpoint/2010/main" val="26924632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41ED00-72F6-47B3-90A7-32EB616B4632}"/>
              </a:ext>
            </a:extLst>
          </p:cNvPr>
          <p:cNvSpPr>
            <a:spLocks noGrp="1"/>
          </p:cNvSpPr>
          <p:nvPr>
            <p:ph type="title"/>
          </p:nvPr>
        </p:nvSpPr>
        <p:spPr>
          <a:xfrm>
            <a:off x="762000" y="550877"/>
            <a:ext cx="9144000" cy="1263649"/>
          </a:xfrm>
        </p:spPr>
        <p:txBody>
          <a:bodyPr/>
          <a:lstStyle/>
          <a:p>
            <a:pPr algn="ctr"/>
            <a:r>
              <a:rPr lang="en-US" dirty="0"/>
              <a:t>Let’s Be Social</a:t>
            </a:r>
          </a:p>
        </p:txBody>
      </p:sp>
      <p:sp>
        <p:nvSpPr>
          <p:cNvPr id="3" name="Content Placeholder 2">
            <a:extLst>
              <a:ext uri="{FF2B5EF4-FFF2-40B4-BE49-F238E27FC236}">
                <a16:creationId xmlns:a16="http://schemas.microsoft.com/office/drawing/2014/main" id="{FE9355D7-2DF3-4E12-ADBC-4D9D083CCFE1}"/>
              </a:ext>
            </a:extLst>
          </p:cNvPr>
          <p:cNvSpPr>
            <a:spLocks noGrp="1"/>
          </p:cNvSpPr>
          <p:nvPr>
            <p:ph idx="1"/>
          </p:nvPr>
        </p:nvSpPr>
        <p:spPr>
          <a:xfrm>
            <a:off x="762000" y="1964858"/>
            <a:ext cx="10668000" cy="4669872"/>
          </a:xfrm>
        </p:spPr>
        <p:txBody>
          <a:bodyPr>
            <a:normAutofit/>
          </a:bodyPr>
          <a:lstStyle/>
          <a:p>
            <a:pPr marL="0" indent="0">
              <a:buNone/>
            </a:pPr>
            <a:r>
              <a:rPr lang="en-US" sz="2000" dirty="0">
                <a:solidFill>
                  <a:srgbClr val="FFC000"/>
                </a:solidFill>
              </a:rPr>
              <a:t>Facebook: Community College Relations and Global Initiatives</a:t>
            </a:r>
          </a:p>
          <a:p>
            <a:pPr marL="0" indent="0">
              <a:buNone/>
            </a:pPr>
            <a:r>
              <a:rPr lang="en-US" sz="2000" dirty="0">
                <a:solidFill>
                  <a:srgbClr val="FFC000"/>
                </a:solidFill>
              </a:rPr>
              <a:t>Instagram: @CCRGIAAMU </a:t>
            </a:r>
          </a:p>
          <a:p>
            <a:pPr marL="0" indent="0">
              <a:buNone/>
            </a:pPr>
            <a:r>
              <a:rPr lang="en-US" sz="2000" dirty="0">
                <a:solidFill>
                  <a:srgbClr val="FFC000"/>
                </a:solidFill>
              </a:rPr>
              <a:t>Twitter: CCRGIAAMU</a:t>
            </a:r>
          </a:p>
          <a:p>
            <a:pPr marL="0" indent="0">
              <a:buNone/>
            </a:pPr>
            <a:endParaRPr lang="en-US" sz="2000" dirty="0"/>
          </a:p>
          <a:p>
            <a:pPr marL="0" indent="0" algn="ctr">
              <a:buNone/>
            </a:pPr>
            <a:r>
              <a:rPr lang="en-US" dirty="0"/>
              <a:t>AND while you’re at it, help us CAPTURE your memories at </a:t>
            </a:r>
          </a:p>
          <a:p>
            <a:pPr marL="0" indent="0" algn="ctr">
              <a:buNone/>
            </a:pPr>
            <a:r>
              <a:rPr lang="en-US" dirty="0"/>
              <a:t>AAMU!! We’d love to see your pictures! Share your pictures and </a:t>
            </a:r>
          </a:p>
          <a:p>
            <a:pPr marL="0" indent="0" algn="ctr">
              <a:buNone/>
            </a:pPr>
            <a:r>
              <a:rPr lang="en-US" dirty="0"/>
              <a:t>use our hashtag #</a:t>
            </a:r>
            <a:r>
              <a:rPr lang="en-US" dirty="0" err="1"/>
              <a:t>AAMUInternational</a:t>
            </a:r>
            <a:r>
              <a:rPr lang="en-US" dirty="0"/>
              <a:t> when attending any AAMU </a:t>
            </a:r>
          </a:p>
          <a:p>
            <a:pPr marL="0" indent="0" algn="ctr">
              <a:buNone/>
            </a:pPr>
            <a:r>
              <a:rPr lang="en-US" dirty="0"/>
              <a:t>events!!</a:t>
            </a:r>
          </a:p>
        </p:txBody>
      </p:sp>
    </p:spTree>
    <p:extLst>
      <p:ext uri="{BB962C8B-B14F-4D97-AF65-F5344CB8AC3E}">
        <p14:creationId xmlns:p14="http://schemas.microsoft.com/office/powerpoint/2010/main" val="33003564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6" name="Graphic 15" descr="Question mark">
            <a:extLst>
              <a:ext uri="{FF2B5EF4-FFF2-40B4-BE49-F238E27FC236}">
                <a16:creationId xmlns:a16="http://schemas.microsoft.com/office/drawing/2014/main" id="{08509B71-3AD3-44C3-B0D6-75DF91FA285A}"/>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255359" y="1909894"/>
            <a:ext cx="3681281" cy="3681281"/>
          </a:xfrm>
          <a:prstGeom prst="rect">
            <a:avLst/>
          </a:prstGeom>
        </p:spPr>
      </p:pic>
      <p:sp>
        <p:nvSpPr>
          <p:cNvPr id="2" name="Title 1">
            <a:extLst>
              <a:ext uri="{FF2B5EF4-FFF2-40B4-BE49-F238E27FC236}">
                <a16:creationId xmlns:a16="http://schemas.microsoft.com/office/drawing/2014/main" id="{4E85A1B4-2749-41ED-BEB4-E9977F08F278}"/>
              </a:ext>
            </a:extLst>
          </p:cNvPr>
          <p:cNvSpPr>
            <a:spLocks noGrp="1"/>
          </p:cNvSpPr>
          <p:nvPr>
            <p:ph type="title"/>
          </p:nvPr>
        </p:nvSpPr>
        <p:spPr>
          <a:xfrm>
            <a:off x="895350" y="256914"/>
            <a:ext cx="10401300" cy="1985963"/>
          </a:xfrm>
        </p:spPr>
        <p:txBody>
          <a:bodyPr vert="horz" lIns="91440" tIns="45720" rIns="91440" bIns="45720" rtlCol="0" anchor="ctr" anchorCtr="0">
            <a:normAutofit/>
          </a:bodyPr>
          <a:lstStyle/>
          <a:p>
            <a:r>
              <a:rPr lang="en-US" sz="6800" dirty="0"/>
              <a:t>Questions &amp; Answers</a:t>
            </a:r>
          </a:p>
        </p:txBody>
      </p:sp>
    </p:spTree>
    <p:extLst>
      <p:ext uri="{BB962C8B-B14F-4D97-AF65-F5344CB8AC3E}">
        <p14:creationId xmlns:p14="http://schemas.microsoft.com/office/powerpoint/2010/main" val="31796810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C1E36A-B9AC-4D20-9148-E5C7254359A4}"/>
              </a:ext>
            </a:extLst>
          </p:cNvPr>
          <p:cNvSpPr>
            <a:spLocks noGrp="1"/>
          </p:cNvSpPr>
          <p:nvPr>
            <p:ph type="title"/>
          </p:nvPr>
        </p:nvSpPr>
        <p:spPr>
          <a:xfrm>
            <a:off x="3048001" y="643710"/>
            <a:ext cx="6095998" cy="1263649"/>
          </a:xfrm>
        </p:spPr>
        <p:txBody>
          <a:bodyPr>
            <a:normAutofit/>
          </a:bodyPr>
          <a:lstStyle/>
          <a:p>
            <a:pPr algn="ctr"/>
            <a:r>
              <a:rPr lang="en-US" dirty="0"/>
              <a:t>Topics </a:t>
            </a:r>
          </a:p>
        </p:txBody>
      </p:sp>
      <p:sp>
        <p:nvSpPr>
          <p:cNvPr id="3" name="Content Placeholder 2">
            <a:extLst>
              <a:ext uri="{FF2B5EF4-FFF2-40B4-BE49-F238E27FC236}">
                <a16:creationId xmlns:a16="http://schemas.microsoft.com/office/drawing/2014/main" id="{0C9A1B82-8B97-49EB-AF02-44C4C2B21F66}"/>
              </a:ext>
            </a:extLst>
          </p:cNvPr>
          <p:cNvSpPr>
            <a:spLocks noGrp="1"/>
          </p:cNvSpPr>
          <p:nvPr>
            <p:ph idx="1"/>
          </p:nvPr>
        </p:nvSpPr>
        <p:spPr>
          <a:xfrm>
            <a:off x="5334002" y="2095499"/>
            <a:ext cx="6095998" cy="3048001"/>
          </a:xfrm>
        </p:spPr>
        <p:txBody>
          <a:bodyPr vert="horz" lIns="91440" tIns="45720" rIns="91440" bIns="45720" rtlCol="0">
            <a:normAutofit fontScale="92500" lnSpcReduction="20000"/>
          </a:bodyPr>
          <a:lstStyle/>
          <a:p>
            <a:r>
              <a:rPr lang="en-US" dirty="0">
                <a:ea typeface="+mn-lt"/>
                <a:cs typeface="+mn-lt"/>
              </a:rPr>
              <a:t>Welcome 2022-2023 ISA President &amp; Miss ISA </a:t>
            </a:r>
          </a:p>
          <a:p>
            <a:r>
              <a:rPr lang="en-US" dirty="0">
                <a:ea typeface="+mn-lt"/>
                <a:cs typeface="+mn-lt"/>
              </a:rPr>
              <a:t>PDSO/DSO Updates</a:t>
            </a:r>
          </a:p>
          <a:p>
            <a:r>
              <a:rPr lang="en-US" dirty="0">
                <a:ea typeface="+mn-lt"/>
                <a:cs typeface="+mn-lt"/>
              </a:rPr>
              <a:t>SEVIS Registration</a:t>
            </a:r>
          </a:p>
          <a:p>
            <a:r>
              <a:rPr lang="en-US" dirty="0">
                <a:ea typeface="+mn-lt"/>
                <a:cs typeface="+mn-lt"/>
              </a:rPr>
              <a:t>F-1 Student Requirements</a:t>
            </a:r>
          </a:p>
          <a:p>
            <a:r>
              <a:rPr lang="en-US" dirty="0">
                <a:ea typeface="+mn-lt"/>
                <a:cs typeface="+mn-lt"/>
              </a:rPr>
              <a:t>ISA and Campus Events</a:t>
            </a:r>
          </a:p>
          <a:p>
            <a:r>
              <a:rPr lang="en-US" dirty="0">
                <a:ea typeface="+mn-lt"/>
                <a:cs typeface="+mn-lt"/>
              </a:rPr>
              <a:t>Resources </a:t>
            </a:r>
          </a:p>
          <a:p>
            <a:r>
              <a:rPr lang="en-US" dirty="0">
                <a:ea typeface="+mn-lt"/>
                <a:cs typeface="+mn-lt"/>
              </a:rPr>
              <a:t>Questions and Answers</a:t>
            </a:r>
            <a:endParaRPr lang="en-US" dirty="0"/>
          </a:p>
        </p:txBody>
      </p:sp>
      <p:pic>
        <p:nvPicPr>
          <p:cNvPr id="7" name="Graphic 6" descr="Checkmark">
            <a:extLst>
              <a:ext uri="{FF2B5EF4-FFF2-40B4-BE49-F238E27FC236}">
                <a16:creationId xmlns:a16="http://schemas.microsoft.com/office/drawing/2014/main" id="{46C5276D-F94E-4DA0-81D0-22B3C8C1ACA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62001" y="1907359"/>
            <a:ext cx="3048000" cy="3048000"/>
          </a:xfrm>
          <a:prstGeom prst="rect">
            <a:avLst/>
          </a:prstGeom>
        </p:spPr>
      </p:pic>
    </p:spTree>
    <p:extLst>
      <p:ext uri="{BB962C8B-B14F-4D97-AF65-F5344CB8AC3E}">
        <p14:creationId xmlns:p14="http://schemas.microsoft.com/office/powerpoint/2010/main" val="11787839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471A7E-696B-4B4B-B647-56F5E7AC5967}"/>
              </a:ext>
            </a:extLst>
          </p:cNvPr>
          <p:cNvSpPr>
            <a:spLocks noGrp="1"/>
          </p:cNvSpPr>
          <p:nvPr>
            <p:ph type="title"/>
          </p:nvPr>
        </p:nvSpPr>
        <p:spPr/>
        <p:txBody>
          <a:bodyPr/>
          <a:lstStyle/>
          <a:p>
            <a:pPr algn="ctr"/>
            <a:r>
              <a:rPr lang="en-US" dirty="0"/>
              <a:t>DSO Contact Information </a:t>
            </a:r>
          </a:p>
        </p:txBody>
      </p:sp>
      <p:sp>
        <p:nvSpPr>
          <p:cNvPr id="3" name="Content Placeholder 2">
            <a:extLst>
              <a:ext uri="{FF2B5EF4-FFF2-40B4-BE49-F238E27FC236}">
                <a16:creationId xmlns:a16="http://schemas.microsoft.com/office/drawing/2014/main" id="{B69E9400-D21D-4D1E-8053-62CBB972E5D6}"/>
              </a:ext>
            </a:extLst>
          </p:cNvPr>
          <p:cNvSpPr>
            <a:spLocks noGrp="1"/>
          </p:cNvSpPr>
          <p:nvPr>
            <p:ph sz="half" idx="1"/>
          </p:nvPr>
        </p:nvSpPr>
        <p:spPr>
          <a:xfrm>
            <a:off x="619126" y="2127250"/>
            <a:ext cx="5364163" cy="3416301"/>
          </a:xfrm>
        </p:spPr>
        <p:txBody>
          <a:bodyPr vert="horz" lIns="91440" tIns="45720" rIns="91440" bIns="45720" rtlCol="0" anchor="t">
            <a:normAutofit/>
          </a:bodyPr>
          <a:lstStyle/>
          <a:p>
            <a:pPr marL="0" indent="0">
              <a:lnSpc>
                <a:spcPct val="110000"/>
              </a:lnSpc>
              <a:buNone/>
            </a:pPr>
            <a:r>
              <a:rPr lang="en-US" sz="2000" b="1" dirty="0">
                <a:latin typeface="Rockwell"/>
              </a:rPr>
              <a:t>Dr. Pamela Little</a:t>
            </a:r>
            <a:r>
              <a:rPr lang="en-US" sz="2000" dirty="0">
                <a:latin typeface="Rockwell"/>
              </a:rPr>
              <a:t>, </a:t>
            </a:r>
            <a:r>
              <a:rPr lang="en-US" sz="2000" i="1" dirty="0">
                <a:latin typeface="Rockwell"/>
              </a:rPr>
              <a:t>Executive Director</a:t>
            </a:r>
            <a:r>
              <a:rPr lang="en-US" sz="2000" dirty="0">
                <a:latin typeface="Rockwell"/>
              </a:rPr>
              <a:t> </a:t>
            </a:r>
            <a:endParaRPr lang="en-US" sz="2000" dirty="0">
              <a:ea typeface="+mn-lt"/>
              <a:cs typeface="+mn-lt"/>
            </a:endParaRPr>
          </a:p>
          <a:p>
            <a:pPr marL="0" indent="0">
              <a:lnSpc>
                <a:spcPct val="110000"/>
              </a:lnSpc>
              <a:buNone/>
            </a:pPr>
            <a:r>
              <a:rPr lang="en-US" sz="2000" dirty="0">
                <a:latin typeface="Rockwell"/>
              </a:rPr>
              <a:t>Community College Relations &amp; Global Initiatives </a:t>
            </a:r>
          </a:p>
          <a:p>
            <a:pPr marL="0" indent="0">
              <a:lnSpc>
                <a:spcPct val="110000"/>
              </a:lnSpc>
              <a:buNone/>
            </a:pPr>
            <a:r>
              <a:rPr lang="en-US" sz="2000" dirty="0">
                <a:latin typeface="Rockwell"/>
                <a:ea typeface="+mn-lt"/>
                <a:cs typeface="+mn-lt"/>
              </a:rPr>
              <a:t>111 Ralph Lee</a:t>
            </a:r>
            <a:endParaRPr lang="en-US" sz="2000" dirty="0">
              <a:ea typeface="+mn-lt"/>
              <a:cs typeface="+mn-lt"/>
            </a:endParaRPr>
          </a:p>
          <a:p>
            <a:pPr marL="0" indent="0">
              <a:lnSpc>
                <a:spcPct val="110000"/>
              </a:lnSpc>
              <a:buNone/>
            </a:pPr>
            <a:r>
              <a:rPr lang="en-US" sz="2000" dirty="0">
                <a:latin typeface="Rockwell"/>
                <a:hlinkClick r:id="rId2"/>
              </a:rPr>
              <a:t>pamela.little@aamu.edu</a:t>
            </a:r>
            <a:endParaRPr lang="en-US" sz="2000" dirty="0">
              <a:ea typeface="+mn-lt"/>
              <a:cs typeface="+mn-lt"/>
            </a:endParaRPr>
          </a:p>
          <a:p>
            <a:pPr marL="0" indent="0">
              <a:lnSpc>
                <a:spcPct val="110000"/>
              </a:lnSpc>
              <a:buNone/>
            </a:pPr>
            <a:r>
              <a:rPr lang="en-US" sz="2000" dirty="0">
                <a:latin typeface="Rockwell"/>
              </a:rPr>
              <a:t>256-372-4869</a:t>
            </a:r>
          </a:p>
          <a:p>
            <a:pPr marL="0" indent="0">
              <a:lnSpc>
                <a:spcPct val="110000"/>
              </a:lnSpc>
              <a:buNone/>
            </a:pPr>
            <a:r>
              <a:rPr lang="en-US" sz="2000" b="1" dirty="0"/>
              <a:t>Students last name M-Z</a:t>
            </a:r>
          </a:p>
          <a:p>
            <a:pPr marL="0" indent="0">
              <a:lnSpc>
                <a:spcPct val="110000"/>
              </a:lnSpc>
              <a:buNone/>
            </a:pPr>
            <a:endParaRPr lang="en-US" sz="2000" dirty="0">
              <a:ea typeface="+mn-lt"/>
              <a:cs typeface="+mn-lt"/>
            </a:endParaRPr>
          </a:p>
          <a:p>
            <a:pPr marL="0" indent="0">
              <a:lnSpc>
                <a:spcPct val="110000"/>
              </a:lnSpc>
              <a:buNone/>
            </a:pPr>
            <a:endParaRPr lang="en-US" sz="2400" dirty="0"/>
          </a:p>
        </p:txBody>
      </p:sp>
      <p:sp>
        <p:nvSpPr>
          <p:cNvPr id="7" name="Content Placeholder 6">
            <a:extLst>
              <a:ext uri="{FF2B5EF4-FFF2-40B4-BE49-F238E27FC236}">
                <a16:creationId xmlns:a16="http://schemas.microsoft.com/office/drawing/2014/main" id="{7BBF2151-CA54-4F34-A003-B8189701DC30}"/>
              </a:ext>
            </a:extLst>
          </p:cNvPr>
          <p:cNvSpPr>
            <a:spLocks noGrp="1"/>
          </p:cNvSpPr>
          <p:nvPr>
            <p:ph sz="half" idx="2"/>
          </p:nvPr>
        </p:nvSpPr>
        <p:spPr>
          <a:xfrm>
            <a:off x="6252034" y="2127250"/>
            <a:ext cx="5535613" cy="3416300"/>
          </a:xfrm>
        </p:spPr>
        <p:txBody>
          <a:bodyPr>
            <a:normAutofit/>
          </a:bodyPr>
          <a:lstStyle/>
          <a:p>
            <a:pPr marL="0" indent="0">
              <a:buNone/>
            </a:pPr>
            <a:r>
              <a:rPr lang="en-US" sz="2000" b="1" dirty="0">
                <a:latin typeface="Rockwell" panose="02060603020205020403" pitchFamily="18" charset="0"/>
              </a:rPr>
              <a:t>Ms. Beatrice Porter</a:t>
            </a:r>
            <a:r>
              <a:rPr lang="en-US" sz="2000" dirty="0">
                <a:latin typeface="Rockwell" panose="02060603020205020403" pitchFamily="18" charset="0"/>
              </a:rPr>
              <a:t>, </a:t>
            </a:r>
            <a:r>
              <a:rPr lang="en-US" sz="2000" i="1" dirty="0">
                <a:latin typeface="Rockwell" panose="02060603020205020403" pitchFamily="18" charset="0"/>
              </a:rPr>
              <a:t>Assessment Coordinator</a:t>
            </a:r>
          </a:p>
          <a:p>
            <a:pPr marL="0" indent="0">
              <a:buNone/>
            </a:pPr>
            <a:r>
              <a:rPr lang="en-US" sz="2000" dirty="0">
                <a:latin typeface="Rockwell" panose="02060603020205020403" pitchFamily="18" charset="0"/>
              </a:rPr>
              <a:t>Office of Academic Affairs</a:t>
            </a:r>
          </a:p>
          <a:p>
            <a:pPr marL="0" indent="0">
              <a:buNone/>
            </a:pPr>
            <a:r>
              <a:rPr lang="en-US" sz="2000" dirty="0">
                <a:latin typeface="Rockwell" panose="02060603020205020403" pitchFamily="18" charset="0"/>
              </a:rPr>
              <a:t>306 Patton Hall </a:t>
            </a:r>
          </a:p>
          <a:p>
            <a:pPr marL="0" indent="0">
              <a:buNone/>
            </a:pPr>
            <a:r>
              <a:rPr lang="en-US" sz="2000" dirty="0">
                <a:latin typeface="Rockwell" panose="02060603020205020403" pitchFamily="18" charset="0"/>
                <a:hlinkClick r:id="rId3"/>
              </a:rPr>
              <a:t>beatrice.porter@aamu.edu</a:t>
            </a:r>
            <a:endParaRPr lang="en-US" sz="2000" dirty="0">
              <a:latin typeface="Rockwell" panose="02060603020205020403" pitchFamily="18" charset="0"/>
            </a:endParaRPr>
          </a:p>
          <a:p>
            <a:pPr marL="0" indent="0">
              <a:buNone/>
            </a:pPr>
            <a:r>
              <a:rPr lang="en-US" sz="2000" dirty="0">
                <a:latin typeface="Rockwell" panose="02060603020205020403" pitchFamily="18" charset="0"/>
              </a:rPr>
              <a:t>(256) 372-8122</a:t>
            </a:r>
          </a:p>
          <a:p>
            <a:pPr marL="0" indent="0">
              <a:buNone/>
            </a:pPr>
            <a:r>
              <a:rPr lang="en-US" b="1" dirty="0"/>
              <a:t>Students last name A-L</a:t>
            </a:r>
          </a:p>
        </p:txBody>
      </p:sp>
    </p:spTree>
    <p:extLst>
      <p:ext uri="{BB962C8B-B14F-4D97-AF65-F5344CB8AC3E}">
        <p14:creationId xmlns:p14="http://schemas.microsoft.com/office/powerpoint/2010/main" val="25736234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9A8A6E-45F8-40E9-B7FF-4A7BE1E3A674}"/>
              </a:ext>
            </a:extLst>
          </p:cNvPr>
          <p:cNvSpPr>
            <a:spLocks noGrp="1"/>
          </p:cNvSpPr>
          <p:nvPr>
            <p:ph type="title"/>
          </p:nvPr>
        </p:nvSpPr>
        <p:spPr>
          <a:xfrm>
            <a:off x="837501" y="693490"/>
            <a:ext cx="9144000" cy="1263649"/>
          </a:xfrm>
        </p:spPr>
        <p:txBody>
          <a:bodyPr/>
          <a:lstStyle/>
          <a:p>
            <a:pPr algn="ctr"/>
            <a:r>
              <a:rPr lang="en-US" dirty="0"/>
              <a:t>SEVIS REGISTRATION</a:t>
            </a:r>
          </a:p>
        </p:txBody>
      </p:sp>
      <p:sp>
        <p:nvSpPr>
          <p:cNvPr id="3" name="Content Placeholder 2">
            <a:extLst>
              <a:ext uri="{FF2B5EF4-FFF2-40B4-BE49-F238E27FC236}">
                <a16:creationId xmlns:a16="http://schemas.microsoft.com/office/drawing/2014/main" id="{3E4D898A-E208-4B25-814C-08040D9B5403}"/>
              </a:ext>
            </a:extLst>
          </p:cNvPr>
          <p:cNvSpPr>
            <a:spLocks noGrp="1"/>
          </p:cNvSpPr>
          <p:nvPr>
            <p:ph idx="1"/>
          </p:nvPr>
        </p:nvSpPr>
        <p:spPr>
          <a:xfrm>
            <a:off x="762000" y="2152911"/>
            <a:ext cx="10668000" cy="3048001"/>
          </a:xfrm>
        </p:spPr>
        <p:txBody>
          <a:bodyPr vert="horz" lIns="91440" tIns="45720" rIns="91440" bIns="45720" rtlCol="0" anchor="t">
            <a:normAutofit/>
          </a:bodyPr>
          <a:lstStyle/>
          <a:p>
            <a:pPr marL="0" indent="0">
              <a:lnSpc>
                <a:spcPct val="120000"/>
              </a:lnSpc>
              <a:buNone/>
            </a:pPr>
            <a:r>
              <a:rPr lang="en-US" dirty="0">
                <a:ea typeface="+mn-lt"/>
                <a:cs typeface="+mn-lt"/>
              </a:rPr>
              <a:t>All international students are required to complete the SEVIS registration procedure at the beginning of every semester. This is to ensure that the required documents are placed on file to comply with federal immigration regulations to report necessary information about your status to the U. S. Department of Homeland Security via SEVIS (Student and Exchange Visitor Information System). </a:t>
            </a:r>
          </a:p>
          <a:p>
            <a:pPr>
              <a:lnSpc>
                <a:spcPct val="120000"/>
              </a:lnSpc>
              <a:buFont typeface="Arial"/>
              <a:buChar char="•"/>
            </a:pPr>
            <a:endParaRPr lang="en-US" dirty="0">
              <a:ea typeface="+mn-lt"/>
              <a:cs typeface="+mn-lt"/>
            </a:endParaRPr>
          </a:p>
          <a:p>
            <a:pPr marL="0" indent="0">
              <a:buNone/>
            </a:pPr>
            <a:endParaRPr lang="en-US" dirty="0"/>
          </a:p>
        </p:txBody>
      </p:sp>
    </p:spTree>
    <p:extLst>
      <p:ext uri="{BB962C8B-B14F-4D97-AF65-F5344CB8AC3E}">
        <p14:creationId xmlns:p14="http://schemas.microsoft.com/office/powerpoint/2010/main" val="23298608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56A04DD-D056-404F-AF9C-10D2BA745F3D}"/>
              </a:ext>
            </a:extLst>
          </p:cNvPr>
          <p:cNvSpPr>
            <a:spLocks noGrp="1"/>
          </p:cNvSpPr>
          <p:nvPr>
            <p:ph idx="1"/>
          </p:nvPr>
        </p:nvSpPr>
        <p:spPr>
          <a:xfrm>
            <a:off x="762000" y="1515000"/>
            <a:ext cx="10668000" cy="5466826"/>
          </a:xfrm>
        </p:spPr>
        <p:txBody>
          <a:bodyPr/>
          <a:lstStyle/>
          <a:p>
            <a:endParaRPr lang="en-US" dirty="0"/>
          </a:p>
          <a:p>
            <a:r>
              <a:rPr lang="en-US" dirty="0"/>
              <a:t>The SEVIS Registration Form (as well as other Forms) may also be accessed using the following link: Resources - Alabama A&amp;M University</a:t>
            </a:r>
          </a:p>
          <a:p>
            <a:endParaRPr lang="en-US" dirty="0"/>
          </a:p>
          <a:p>
            <a:r>
              <a:rPr lang="en-US" dirty="0"/>
              <a:t>Please submit the completed SEVIS Registration Form by 12:00 p.m. (CST) on </a:t>
            </a:r>
            <a:r>
              <a:rPr lang="en-US" dirty="0">
                <a:solidFill>
                  <a:srgbClr val="FF0000"/>
                </a:solidFill>
              </a:rPr>
              <a:t>Friday, September 9, 2022</a:t>
            </a:r>
            <a:r>
              <a:rPr lang="en-US" dirty="0"/>
              <a:t>. </a:t>
            </a:r>
          </a:p>
          <a:p>
            <a:endParaRPr lang="en-US" dirty="0"/>
          </a:p>
          <a:p>
            <a:r>
              <a:rPr lang="en-US" dirty="0"/>
              <a:t>Failure to complete the SEVIS Registration process in the given time will result in automatic termination of your SEVIS record by SEVP</a:t>
            </a:r>
          </a:p>
        </p:txBody>
      </p:sp>
    </p:spTree>
    <p:extLst>
      <p:ext uri="{BB962C8B-B14F-4D97-AF65-F5344CB8AC3E}">
        <p14:creationId xmlns:p14="http://schemas.microsoft.com/office/powerpoint/2010/main" val="3377801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E9584244-91C1-4387-8AD2-17563EAFB9CA}"/>
              </a:ext>
            </a:extLst>
          </p:cNvPr>
          <p:cNvSpPr>
            <a:spLocks noGrp="1"/>
          </p:cNvSpPr>
          <p:nvPr>
            <p:ph type="title"/>
          </p:nvPr>
        </p:nvSpPr>
        <p:spPr>
          <a:xfrm>
            <a:off x="904612" y="384356"/>
            <a:ext cx="9144000" cy="1263649"/>
          </a:xfrm>
        </p:spPr>
        <p:txBody>
          <a:bodyPr/>
          <a:lstStyle/>
          <a:p>
            <a:pPr algn="ctr"/>
            <a:r>
              <a:rPr lang="en-US" dirty="0"/>
              <a:t>F-1 Student Requirements </a:t>
            </a:r>
          </a:p>
        </p:txBody>
      </p:sp>
      <p:sp>
        <p:nvSpPr>
          <p:cNvPr id="3" name="Content Placeholder 2">
            <a:extLst>
              <a:ext uri="{FF2B5EF4-FFF2-40B4-BE49-F238E27FC236}">
                <a16:creationId xmlns:a16="http://schemas.microsoft.com/office/drawing/2014/main" id="{466396D8-F7BC-473A-9CB2-FAD25F1285DF}"/>
              </a:ext>
            </a:extLst>
          </p:cNvPr>
          <p:cNvSpPr>
            <a:spLocks noGrp="1"/>
          </p:cNvSpPr>
          <p:nvPr>
            <p:ph idx="4294967295"/>
          </p:nvPr>
        </p:nvSpPr>
        <p:spPr>
          <a:xfrm>
            <a:off x="762000" y="1957388"/>
            <a:ext cx="10668000" cy="3641725"/>
          </a:xfrm>
        </p:spPr>
        <p:txBody>
          <a:bodyPr vert="horz" lIns="91440" tIns="45720" rIns="91440" bIns="45720" rtlCol="0" anchor="t">
            <a:normAutofit/>
          </a:bodyPr>
          <a:lstStyle/>
          <a:p>
            <a:r>
              <a:rPr lang="en-US" dirty="0"/>
              <a:t>All F-1 students must enroll </a:t>
            </a:r>
            <a:r>
              <a:rPr lang="en-US" b="1" dirty="0">
                <a:solidFill>
                  <a:srgbClr val="FF0000"/>
                </a:solidFill>
              </a:rPr>
              <a:t>full-time each semester</a:t>
            </a:r>
            <a:r>
              <a:rPr lang="en-US" b="1" dirty="0"/>
              <a:t> </a:t>
            </a:r>
            <a:r>
              <a:rPr lang="en-US" dirty="0"/>
              <a:t>to remain in status unless you have applied for and your DSO has approved a reduced course load for you. </a:t>
            </a:r>
          </a:p>
          <a:p>
            <a:pPr marL="0" indent="0" algn="ctr">
              <a:buNone/>
            </a:pPr>
            <a:r>
              <a:rPr lang="en-US" i="1" dirty="0"/>
              <a:t>12 credit hours for undergraduate </a:t>
            </a:r>
          </a:p>
          <a:p>
            <a:pPr marL="0" indent="0" algn="ctr">
              <a:buNone/>
            </a:pPr>
            <a:r>
              <a:rPr lang="en-US" i="1" dirty="0"/>
              <a:t>9 credit hours for graduate</a:t>
            </a:r>
            <a:r>
              <a:rPr lang="en-US" dirty="0"/>
              <a:t> </a:t>
            </a:r>
          </a:p>
          <a:p>
            <a:pPr algn="ctr"/>
            <a:r>
              <a:rPr lang="en-US" dirty="0"/>
              <a:t>Even if you have approval from your academic advisor, your </a:t>
            </a:r>
            <a:r>
              <a:rPr lang="en-US" b="1" dirty="0">
                <a:solidFill>
                  <a:srgbClr val="FF0000"/>
                </a:solidFill>
              </a:rPr>
              <a:t>DSO must approve</a:t>
            </a:r>
            <a:r>
              <a:rPr lang="en-US" b="1" dirty="0"/>
              <a:t> </a:t>
            </a:r>
            <a:r>
              <a:rPr lang="en-US" dirty="0"/>
              <a:t>your Application for a Reduced Course Load </a:t>
            </a:r>
            <a:r>
              <a:rPr lang="en-US" b="1" dirty="0">
                <a:solidFill>
                  <a:srgbClr val="FF0000"/>
                </a:solidFill>
              </a:rPr>
              <a:t>BEFORE</a:t>
            </a:r>
            <a:r>
              <a:rPr lang="en-US" b="1" dirty="0"/>
              <a:t> </a:t>
            </a:r>
            <a:r>
              <a:rPr lang="en-US" dirty="0"/>
              <a:t>you drop below a full course load. </a:t>
            </a:r>
          </a:p>
        </p:txBody>
      </p:sp>
    </p:spTree>
    <p:extLst>
      <p:ext uri="{BB962C8B-B14F-4D97-AF65-F5344CB8AC3E}">
        <p14:creationId xmlns:p14="http://schemas.microsoft.com/office/powerpoint/2010/main" val="32046134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BFEC2-1ADF-4355-90C9-1701F2099E9D}"/>
              </a:ext>
            </a:extLst>
          </p:cNvPr>
          <p:cNvSpPr>
            <a:spLocks noGrp="1"/>
          </p:cNvSpPr>
          <p:nvPr>
            <p:ph type="title"/>
          </p:nvPr>
        </p:nvSpPr>
        <p:spPr/>
        <p:txBody>
          <a:bodyPr/>
          <a:lstStyle/>
          <a:p>
            <a:pPr algn="ctr"/>
            <a:r>
              <a:rPr lang="en-US" b="1" dirty="0"/>
              <a:t>Living in the United States</a:t>
            </a:r>
            <a:r>
              <a:rPr lang="en-US" dirty="0"/>
              <a:t> </a:t>
            </a:r>
          </a:p>
        </p:txBody>
      </p:sp>
      <p:sp>
        <p:nvSpPr>
          <p:cNvPr id="3" name="Text Placeholder 2">
            <a:extLst>
              <a:ext uri="{FF2B5EF4-FFF2-40B4-BE49-F238E27FC236}">
                <a16:creationId xmlns:a16="http://schemas.microsoft.com/office/drawing/2014/main" id="{3C84038D-EFC6-4E93-8DE8-6A976872D6A2}"/>
              </a:ext>
            </a:extLst>
          </p:cNvPr>
          <p:cNvSpPr>
            <a:spLocks noGrp="1"/>
          </p:cNvSpPr>
          <p:nvPr>
            <p:ph type="body" idx="1"/>
          </p:nvPr>
        </p:nvSpPr>
        <p:spPr/>
        <p:txBody>
          <a:bodyPr>
            <a:normAutofit/>
          </a:bodyPr>
          <a:lstStyle/>
          <a:p>
            <a:r>
              <a:rPr lang="en-US" dirty="0"/>
              <a:t>Driver’s License</a:t>
            </a:r>
          </a:p>
          <a:p>
            <a:r>
              <a:rPr lang="en-US" dirty="0"/>
              <a:t>Social Security Number</a:t>
            </a:r>
          </a:p>
        </p:txBody>
      </p:sp>
    </p:spTree>
    <p:extLst>
      <p:ext uri="{BB962C8B-B14F-4D97-AF65-F5344CB8AC3E}">
        <p14:creationId xmlns:p14="http://schemas.microsoft.com/office/powerpoint/2010/main" val="393720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7E5153F-9053-45CB-B8FE-FF850A19B515}"/>
              </a:ext>
            </a:extLst>
          </p:cNvPr>
          <p:cNvSpPr>
            <a:spLocks noGrp="1"/>
          </p:cNvSpPr>
          <p:nvPr>
            <p:ph type="title"/>
          </p:nvPr>
        </p:nvSpPr>
        <p:spPr>
          <a:xfrm>
            <a:off x="1374029" y="161925"/>
            <a:ext cx="8761413" cy="1714499"/>
          </a:xfrm>
        </p:spPr>
        <p:txBody>
          <a:bodyPr>
            <a:normAutofit fontScale="90000"/>
          </a:bodyPr>
          <a:lstStyle/>
          <a:p>
            <a:pPr algn="ctr"/>
            <a:r>
              <a:rPr lang="en-US" dirty="0"/>
              <a:t>Driver’s License</a:t>
            </a:r>
            <a:br>
              <a:rPr lang="en-US" dirty="0"/>
            </a:br>
            <a:br>
              <a:rPr lang="en-US" dirty="0"/>
            </a:br>
            <a:r>
              <a:rPr lang="en-US" sz="2000" dirty="0"/>
              <a:t>All individuals who drive in the U.S. must have a valid Alabama state license or international license. </a:t>
            </a:r>
            <a:br>
              <a:rPr lang="en-US" dirty="0"/>
            </a:br>
            <a:endParaRPr lang="en-US" dirty="0"/>
          </a:p>
        </p:txBody>
      </p:sp>
      <p:sp>
        <p:nvSpPr>
          <p:cNvPr id="5" name="Content Placeholder 4">
            <a:extLst>
              <a:ext uri="{FF2B5EF4-FFF2-40B4-BE49-F238E27FC236}">
                <a16:creationId xmlns:a16="http://schemas.microsoft.com/office/drawing/2014/main" id="{57B12147-C6B7-45E2-BE56-112031D3DB54}"/>
              </a:ext>
            </a:extLst>
          </p:cNvPr>
          <p:cNvSpPr>
            <a:spLocks noGrp="1"/>
          </p:cNvSpPr>
          <p:nvPr>
            <p:ph idx="1"/>
          </p:nvPr>
        </p:nvSpPr>
        <p:spPr/>
        <p:txBody>
          <a:bodyPr>
            <a:normAutofit lnSpcReduction="10000"/>
          </a:bodyPr>
          <a:lstStyle/>
          <a:p>
            <a:pPr marL="0" indent="0">
              <a:buNone/>
            </a:pPr>
            <a:r>
              <a:rPr lang="en-US" dirty="0"/>
              <a:t>After you have settled in, you can take the licensing exam and obtain a license. The driver's license test center (Department of Motor Vehicles) is located at </a:t>
            </a:r>
            <a:r>
              <a:rPr lang="en-US" dirty="0">
                <a:solidFill>
                  <a:srgbClr val="FF0000"/>
                </a:solidFill>
              </a:rPr>
              <a:t>1115-A Church Street, Huntsville, AL 35801</a:t>
            </a:r>
            <a:r>
              <a:rPr lang="en-US" dirty="0"/>
              <a:t>.</a:t>
            </a:r>
          </a:p>
          <a:p>
            <a:r>
              <a:rPr lang="en-US" dirty="0"/>
              <a:t>You will need to take the following with you:</a:t>
            </a:r>
          </a:p>
          <a:p>
            <a:pPr lvl="1"/>
            <a:r>
              <a:rPr lang="en-US" sz="1800" dirty="0"/>
              <a:t>Letter of good academic standing (request via your DSO)</a:t>
            </a:r>
          </a:p>
          <a:p>
            <a:pPr lvl="1"/>
            <a:r>
              <a:rPr lang="en-US" sz="1800" dirty="0"/>
              <a:t>Passport</a:t>
            </a:r>
          </a:p>
          <a:p>
            <a:pPr lvl="1"/>
            <a:r>
              <a:rPr lang="en-US" sz="1800" dirty="0"/>
              <a:t>I-94 card or electronic printout of I-94 number from </a:t>
            </a:r>
            <a:r>
              <a:rPr lang="en-US" sz="1800" b="1" dirty="0">
                <a:hlinkClick r:id="rId2"/>
              </a:rPr>
              <a:t>https://i94.cbp.dhs.gov</a:t>
            </a:r>
            <a:endParaRPr lang="en-US" sz="1800" dirty="0"/>
          </a:p>
          <a:p>
            <a:pPr lvl="1"/>
            <a:r>
              <a:rPr lang="en-US" sz="1800" dirty="0"/>
              <a:t>A second picture ID such as your AAMU student ID</a:t>
            </a:r>
          </a:p>
          <a:p>
            <a:pPr marL="457200" lvl="1" indent="0">
              <a:buNone/>
            </a:pPr>
            <a:r>
              <a:rPr lang="en-US" dirty="0">
                <a:solidFill>
                  <a:srgbClr val="FF0000"/>
                </a:solidFill>
              </a:rPr>
              <a:t>More information can be located on the </a:t>
            </a:r>
            <a:r>
              <a:rPr lang="en-US" b="1" dirty="0">
                <a:solidFill>
                  <a:srgbClr val="FF0000"/>
                </a:solidFill>
                <a:hlinkClick r:id="rId3">
                  <a:extLst>
                    <a:ext uri="{A12FA001-AC4F-418D-AE19-62706E023703}">
                      <ahyp:hlinkClr xmlns:ahyp="http://schemas.microsoft.com/office/drawing/2018/hyperlinkcolor" val="tx"/>
                    </a:ext>
                  </a:extLst>
                </a:hlinkClick>
              </a:rPr>
              <a:t>Madison County License Department</a:t>
            </a:r>
            <a:r>
              <a:rPr lang="en-US" dirty="0">
                <a:solidFill>
                  <a:srgbClr val="FF0000"/>
                </a:solidFill>
              </a:rPr>
              <a:t> website.</a:t>
            </a:r>
            <a:endParaRPr lang="en-US" sz="1800" dirty="0">
              <a:solidFill>
                <a:srgbClr val="FF0000"/>
              </a:solidFill>
            </a:endParaRPr>
          </a:p>
          <a:p>
            <a:endParaRPr lang="en-US" dirty="0"/>
          </a:p>
        </p:txBody>
      </p:sp>
    </p:spTree>
    <p:extLst>
      <p:ext uri="{BB962C8B-B14F-4D97-AF65-F5344CB8AC3E}">
        <p14:creationId xmlns:p14="http://schemas.microsoft.com/office/powerpoint/2010/main" val="37288072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456D95-BA3E-4180-8CB4-B8ABDD735A15}"/>
              </a:ext>
            </a:extLst>
          </p:cNvPr>
          <p:cNvSpPr>
            <a:spLocks noGrp="1"/>
          </p:cNvSpPr>
          <p:nvPr>
            <p:ph type="title"/>
          </p:nvPr>
        </p:nvSpPr>
        <p:spPr/>
        <p:txBody>
          <a:bodyPr/>
          <a:lstStyle/>
          <a:p>
            <a:r>
              <a:rPr lang="en-US" dirty="0"/>
              <a:t>Social Security Number </a:t>
            </a:r>
          </a:p>
        </p:txBody>
      </p:sp>
      <p:sp>
        <p:nvSpPr>
          <p:cNvPr id="3" name="Content Placeholder 2">
            <a:extLst>
              <a:ext uri="{FF2B5EF4-FFF2-40B4-BE49-F238E27FC236}">
                <a16:creationId xmlns:a16="http://schemas.microsoft.com/office/drawing/2014/main" id="{22D42956-D2AD-42FA-A6EE-77E0094BC964}"/>
              </a:ext>
            </a:extLst>
          </p:cNvPr>
          <p:cNvSpPr>
            <a:spLocks noGrp="1"/>
          </p:cNvSpPr>
          <p:nvPr>
            <p:ph idx="1"/>
          </p:nvPr>
        </p:nvSpPr>
        <p:spPr>
          <a:xfrm>
            <a:off x="1683170" y="1894231"/>
            <a:ext cx="8825659" cy="4159250"/>
          </a:xfrm>
        </p:spPr>
        <p:txBody>
          <a:bodyPr>
            <a:normAutofit/>
          </a:bodyPr>
          <a:lstStyle/>
          <a:p>
            <a:r>
              <a:rPr lang="en-US" dirty="0"/>
              <a:t>The Social Security Administration, a government agency, is responsible for issuing a social security number (SSN) to those who are legally employed in the US.</a:t>
            </a:r>
          </a:p>
          <a:p>
            <a:r>
              <a:rPr lang="en-US" dirty="0"/>
              <a:t>To obtain a SSN, you must: </a:t>
            </a:r>
          </a:p>
          <a:p>
            <a:pPr lvl="1"/>
            <a:r>
              <a:rPr lang="en-US" dirty="0"/>
              <a:t>Be approved for employment (GRA or campus employment).</a:t>
            </a:r>
          </a:p>
          <a:p>
            <a:pPr lvl="1"/>
            <a:r>
              <a:rPr lang="en-US" dirty="0"/>
              <a:t>Request support letters from DSO</a:t>
            </a:r>
          </a:p>
          <a:p>
            <a:pPr lvl="1"/>
            <a:r>
              <a:rPr lang="en-US" dirty="0"/>
              <a:t>Gather the following documents:  completed Form SS5, I-20, I-94, employment offer letter, and passport.  All original documents.  </a:t>
            </a:r>
          </a:p>
          <a:p>
            <a:pPr lvl="1"/>
            <a:r>
              <a:rPr lang="en-US" dirty="0"/>
              <a:t>Call the SS office at 866-593-0665 to schedule an in-person interview, stating that all necessary documents are available.   </a:t>
            </a:r>
          </a:p>
          <a:p>
            <a:pPr lvl="1"/>
            <a:r>
              <a:rPr lang="en-US" dirty="0"/>
              <a:t>Await in person interview date. </a:t>
            </a:r>
          </a:p>
        </p:txBody>
      </p:sp>
    </p:spTree>
    <p:extLst>
      <p:ext uri="{BB962C8B-B14F-4D97-AF65-F5344CB8AC3E}">
        <p14:creationId xmlns:p14="http://schemas.microsoft.com/office/powerpoint/2010/main" val="2710808884"/>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29DA25EDC0D7D4795C374E81DE44DD9" ma:contentTypeVersion="14" ma:contentTypeDescription="Create a new document." ma:contentTypeScope="" ma:versionID="7d6351a9fc83601f073931413ba82cb2">
  <xsd:schema xmlns:xsd="http://www.w3.org/2001/XMLSchema" xmlns:xs="http://www.w3.org/2001/XMLSchema" xmlns:p="http://schemas.microsoft.com/office/2006/metadata/properties" xmlns:ns3="4755db56-5d43-4b18-8cbc-d5998d0db563" xmlns:ns4="4a3897b3-c04b-4dfe-945e-bc507f0ff7c9" targetNamespace="http://schemas.microsoft.com/office/2006/metadata/properties" ma:root="true" ma:fieldsID="1ed4b2db736b90e4e25d7c1169889c58" ns3:_="" ns4:_="">
    <xsd:import namespace="4755db56-5d43-4b18-8cbc-d5998d0db563"/>
    <xsd:import namespace="4a3897b3-c04b-4dfe-945e-bc507f0ff7c9"/>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4:SharedWithUsers" minOccurs="0"/>
                <xsd:element ref="ns4:SharedWithDetails" minOccurs="0"/>
                <xsd:element ref="ns4:SharingHintHash"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LengthInSeconds"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755db56-5d43-4b18-8cbc-d5998d0db56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DateTaken" ma:index="19" nillable="true" ma:displayName="MediaServiceDateTaken" ma:hidden="true" ma:internalName="MediaServiceDateTake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MediaServiceLocation" ma:index="21"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a3897b3-c04b-4dfe-945e-bc507f0ff7c9"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44DCB686-2646-470B-9CBB-09341F850FD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755db56-5d43-4b18-8cbc-d5998d0db563"/>
    <ds:schemaRef ds:uri="4a3897b3-c04b-4dfe-945e-bc507f0ff7c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6FDBE8EE-03E9-49B7-9090-30A3FEFEB33B}">
  <ds:schemaRefs>
    <ds:schemaRef ds:uri="http://schemas.microsoft.com/sharepoint/v3/contenttype/forms"/>
  </ds:schemaRefs>
</ds:datastoreItem>
</file>

<file path=customXml/itemProps3.xml><?xml version="1.0" encoding="utf-8"?>
<ds:datastoreItem xmlns:ds="http://schemas.openxmlformats.org/officeDocument/2006/customXml" ds:itemID="{02550559-21BB-4DEF-A9A3-BD98739D55BA}">
  <ds:schemaRefs>
    <ds:schemaRef ds:uri="4a3897b3-c04b-4dfe-945e-bc507f0ff7c9"/>
    <ds:schemaRef ds:uri="http://purl.org/dc/dcmitype/"/>
    <ds:schemaRef ds:uri="http://schemas.microsoft.com/office/2006/metadata/properties"/>
    <ds:schemaRef ds:uri="http://schemas.microsoft.com/office/2006/documentManagement/types"/>
    <ds:schemaRef ds:uri="http://purl.org/dc/elements/1.1/"/>
    <ds:schemaRef ds:uri="http://schemas.openxmlformats.org/package/2006/metadata/core-properties"/>
    <ds:schemaRef ds:uri="http://www.w3.org/XML/1998/namespace"/>
    <ds:schemaRef ds:uri="4755db56-5d43-4b18-8cbc-d5998d0db563"/>
    <ds:schemaRef ds:uri="http://schemas.microsoft.com/office/infopath/2007/PartnerControls"/>
    <ds:schemaRef ds:uri="http://purl.org/dc/terms/"/>
  </ds:schemaRefs>
</ds:datastoreItem>
</file>

<file path=docProps/app.xml><?xml version="1.0" encoding="utf-8"?>
<Properties xmlns="http://schemas.openxmlformats.org/officeDocument/2006/extended-properties" xmlns:vt="http://schemas.openxmlformats.org/officeDocument/2006/docPropsVTypes">
  <Template>Gallery</Template>
  <TotalTime>1988</TotalTime>
  <Words>851</Words>
  <Application>Microsoft Office PowerPoint</Application>
  <PresentationFormat>Widescreen</PresentationFormat>
  <Paragraphs>86</Paragraphs>
  <Slides>14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Gill Sans MT</vt:lpstr>
      <vt:lpstr>Rockwell</vt:lpstr>
      <vt:lpstr>Gallery</vt:lpstr>
      <vt:lpstr>Alabama A&amp;M University Fall 2022 International Student Orientation </vt:lpstr>
      <vt:lpstr>Topics </vt:lpstr>
      <vt:lpstr>DSO Contact Information </vt:lpstr>
      <vt:lpstr>SEVIS REGISTRATION</vt:lpstr>
      <vt:lpstr>PowerPoint Presentation</vt:lpstr>
      <vt:lpstr>F-1 Student Requirements </vt:lpstr>
      <vt:lpstr>Living in the United States </vt:lpstr>
      <vt:lpstr>Driver’s License  All individuals who drive in the U.S. must have a valid Alabama state license or international license.  </vt:lpstr>
      <vt:lpstr>Social Security Number </vt:lpstr>
      <vt:lpstr>International Student Association</vt:lpstr>
      <vt:lpstr>Resources</vt:lpstr>
      <vt:lpstr>Important Dates to Remember </vt:lpstr>
      <vt:lpstr>Let’s Be Social</vt:lpstr>
      <vt:lpstr>Questions &amp; Answers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Pamela Little</dc:creator>
  <cp:lastModifiedBy>Pamela Little</cp:lastModifiedBy>
  <cp:revision>228</cp:revision>
  <dcterms:created xsi:type="dcterms:W3CDTF">2020-08-21T16:09:21Z</dcterms:created>
  <dcterms:modified xsi:type="dcterms:W3CDTF">2022-09-08T16:22:23Z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0x010100A29DA25EDC0D7D4795C374E81DE44DD9</vt:lpwstr>
  </property>
</Properties>
</file>