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s/slide7.xml" ContentType="application/vnd.openxmlformats-officedocument.presentationml.slide+xml"/>
  <Override PartName="/ppt/slides/slide15.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8.xml" ContentType="application/vnd.openxmlformats-officedocument.presentationml.slide+xml"/>
  <Override PartName="/ppt/slides/slide6.xml" ContentType="application/vnd.openxmlformats-officedocument.presentationml.slide+xml"/>
  <Override PartName="/ppt/slides/slide10.xml" ContentType="application/vnd.openxmlformats-officedocument.presentationml.slide+xml"/>
  <Override PartName="/ppt/slides/slide16.xml" ContentType="application/vnd.openxmlformats-officedocument.presentationml.slide+xml"/>
  <Override PartName="/ppt/slides/slide14.xml" ContentType="application/vnd.openxmlformats-officedocument.presentationml.slide+xml"/>
  <Override PartName="/ppt/slides/slide9.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1.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notesSlides/notesSlide6.xml" ContentType="application/vnd.openxmlformats-officedocument.presentationml.notesSlide+xml"/>
  <Override PartName="/ppt/notesSlides/notesSlide3.xml" ContentType="application/vnd.openxmlformats-officedocument.presentationml.notesSlide+xml"/>
  <Override PartName="/ppt/notesSlides/notesSlide8.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1.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theme/theme1.xml" ContentType="application/vnd.openxmlformats-officedocument.theme+xml"/>
  <Override PartName="/ppt/handoutMasters/handoutMaster1.xml" ContentType="application/vnd.openxmlformats-officedocument.presentationml.handoutMaster+xml"/>
  <Override PartName="/ppt/theme/theme3.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8"/>
  </p:notesMasterIdLst>
  <p:handoutMasterIdLst>
    <p:handoutMasterId r:id="rId19"/>
  </p:handoutMasterIdLst>
  <p:sldIdLst>
    <p:sldId id="256" r:id="rId2"/>
    <p:sldId id="257" r:id="rId3"/>
    <p:sldId id="330" r:id="rId4"/>
    <p:sldId id="331" r:id="rId5"/>
    <p:sldId id="327" r:id="rId6"/>
    <p:sldId id="328" r:id="rId7"/>
    <p:sldId id="332" r:id="rId8"/>
    <p:sldId id="321" r:id="rId9"/>
    <p:sldId id="333" r:id="rId10"/>
    <p:sldId id="334" r:id="rId11"/>
    <p:sldId id="316" r:id="rId12"/>
    <p:sldId id="325" r:id="rId13"/>
    <p:sldId id="324" r:id="rId14"/>
    <p:sldId id="320" r:id="rId15"/>
    <p:sldId id="322" r:id="rId16"/>
    <p:sldId id="318" r:id="rId17"/>
  </p:sldIdLst>
  <p:sldSz cx="12192000" cy="6858000"/>
  <p:notesSz cx="6953250" cy="92392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69142" autoAdjust="0"/>
  </p:normalViewPr>
  <p:slideViewPr>
    <p:cSldViewPr snapToGrid="0">
      <p:cViewPr varScale="1">
        <p:scale>
          <a:sx n="53" d="100"/>
          <a:sy n="53" d="100"/>
        </p:scale>
        <p:origin x="1560"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26" Type="http://schemas.openxmlformats.org/officeDocument/2006/relationships/customXml" Target="../customXml/item3.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13075" cy="463567"/>
          </a:xfrm>
          <a:prstGeom prst="rect">
            <a:avLst/>
          </a:prstGeom>
        </p:spPr>
        <p:txBody>
          <a:bodyPr vert="horz" lIns="92528" tIns="46264" rIns="92528" bIns="46264" rtlCol="0"/>
          <a:lstStyle>
            <a:lvl1pPr algn="l">
              <a:defRPr sz="1200"/>
            </a:lvl1pPr>
          </a:lstStyle>
          <a:p>
            <a:endParaRPr lang="en-US"/>
          </a:p>
        </p:txBody>
      </p:sp>
      <p:sp>
        <p:nvSpPr>
          <p:cNvPr id="3" name="Date Placeholder 2"/>
          <p:cNvSpPr>
            <a:spLocks noGrp="1"/>
          </p:cNvSpPr>
          <p:nvPr>
            <p:ph type="dt" sz="quarter" idx="1"/>
          </p:nvPr>
        </p:nvSpPr>
        <p:spPr>
          <a:xfrm>
            <a:off x="3938567" y="0"/>
            <a:ext cx="3013075" cy="463567"/>
          </a:xfrm>
          <a:prstGeom prst="rect">
            <a:avLst/>
          </a:prstGeom>
        </p:spPr>
        <p:txBody>
          <a:bodyPr vert="horz" lIns="92528" tIns="46264" rIns="92528" bIns="46264" rtlCol="0"/>
          <a:lstStyle>
            <a:lvl1pPr algn="r">
              <a:defRPr sz="1200"/>
            </a:lvl1pPr>
          </a:lstStyle>
          <a:p>
            <a:fld id="{1D1E99B7-E488-4DED-A54B-232A3AE158AE}" type="datetimeFigureOut">
              <a:rPr lang="en-US" smtClean="0"/>
              <a:t>12/4/2017</a:t>
            </a:fld>
            <a:endParaRPr lang="en-US"/>
          </a:p>
        </p:txBody>
      </p:sp>
      <p:sp>
        <p:nvSpPr>
          <p:cNvPr id="4" name="Footer Placeholder 3"/>
          <p:cNvSpPr>
            <a:spLocks noGrp="1"/>
          </p:cNvSpPr>
          <p:nvPr>
            <p:ph type="ftr" sz="quarter" idx="2"/>
          </p:nvPr>
        </p:nvSpPr>
        <p:spPr>
          <a:xfrm>
            <a:off x="1" y="8775685"/>
            <a:ext cx="3013075" cy="463566"/>
          </a:xfrm>
          <a:prstGeom prst="rect">
            <a:avLst/>
          </a:prstGeom>
        </p:spPr>
        <p:txBody>
          <a:bodyPr vert="horz" lIns="92528" tIns="46264" rIns="92528" bIns="46264" rtlCol="0" anchor="b"/>
          <a:lstStyle>
            <a:lvl1pPr algn="l">
              <a:defRPr sz="1200"/>
            </a:lvl1pPr>
          </a:lstStyle>
          <a:p>
            <a:endParaRPr lang="en-US"/>
          </a:p>
        </p:txBody>
      </p:sp>
      <p:sp>
        <p:nvSpPr>
          <p:cNvPr id="5" name="Slide Number Placeholder 4"/>
          <p:cNvSpPr>
            <a:spLocks noGrp="1"/>
          </p:cNvSpPr>
          <p:nvPr>
            <p:ph type="sldNum" sz="quarter" idx="3"/>
          </p:nvPr>
        </p:nvSpPr>
        <p:spPr>
          <a:xfrm>
            <a:off x="3938567" y="8775685"/>
            <a:ext cx="3013075" cy="463566"/>
          </a:xfrm>
          <a:prstGeom prst="rect">
            <a:avLst/>
          </a:prstGeom>
        </p:spPr>
        <p:txBody>
          <a:bodyPr vert="horz" lIns="92528" tIns="46264" rIns="92528" bIns="46264" rtlCol="0" anchor="b"/>
          <a:lstStyle>
            <a:lvl1pPr algn="r">
              <a:defRPr sz="1200"/>
            </a:lvl1pPr>
          </a:lstStyle>
          <a:p>
            <a:fld id="{4EDFCACD-DF1C-4B34-B89D-97491E1BCB1D}" type="slidenum">
              <a:rPr lang="en-US" smtClean="0"/>
              <a:t>‹#›</a:t>
            </a:fld>
            <a:endParaRPr lang="en-US"/>
          </a:p>
        </p:txBody>
      </p:sp>
    </p:spTree>
    <p:extLst>
      <p:ext uri="{BB962C8B-B14F-4D97-AF65-F5344CB8AC3E}">
        <p14:creationId xmlns:p14="http://schemas.microsoft.com/office/powerpoint/2010/main" val="25156355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13075" cy="463567"/>
          </a:xfrm>
          <a:prstGeom prst="rect">
            <a:avLst/>
          </a:prstGeom>
        </p:spPr>
        <p:txBody>
          <a:bodyPr vert="horz" lIns="92528" tIns="46264" rIns="92528" bIns="46264" rtlCol="0"/>
          <a:lstStyle>
            <a:lvl1pPr algn="l">
              <a:defRPr sz="1200"/>
            </a:lvl1pPr>
          </a:lstStyle>
          <a:p>
            <a:endParaRPr lang="en-US"/>
          </a:p>
        </p:txBody>
      </p:sp>
      <p:sp>
        <p:nvSpPr>
          <p:cNvPr id="3" name="Date Placeholder 2"/>
          <p:cNvSpPr>
            <a:spLocks noGrp="1"/>
          </p:cNvSpPr>
          <p:nvPr>
            <p:ph type="dt" idx="1"/>
          </p:nvPr>
        </p:nvSpPr>
        <p:spPr>
          <a:xfrm>
            <a:off x="3938567" y="0"/>
            <a:ext cx="3013075" cy="463567"/>
          </a:xfrm>
          <a:prstGeom prst="rect">
            <a:avLst/>
          </a:prstGeom>
        </p:spPr>
        <p:txBody>
          <a:bodyPr vert="horz" lIns="92528" tIns="46264" rIns="92528" bIns="46264" rtlCol="0"/>
          <a:lstStyle>
            <a:lvl1pPr algn="r">
              <a:defRPr sz="1200"/>
            </a:lvl1pPr>
          </a:lstStyle>
          <a:p>
            <a:fld id="{1EBBCE8F-6E77-4374-89EC-F16EB337E904}" type="datetimeFigureOut">
              <a:rPr lang="en-US" smtClean="0"/>
              <a:t>12/4/2017</a:t>
            </a:fld>
            <a:endParaRPr lang="en-US"/>
          </a:p>
        </p:txBody>
      </p:sp>
      <p:sp>
        <p:nvSpPr>
          <p:cNvPr id="4" name="Slide Image Placeholder 3"/>
          <p:cNvSpPr>
            <a:spLocks noGrp="1" noRot="1" noChangeAspect="1"/>
          </p:cNvSpPr>
          <p:nvPr>
            <p:ph type="sldImg" idx="2"/>
          </p:nvPr>
        </p:nvSpPr>
        <p:spPr>
          <a:xfrm>
            <a:off x="704850" y="1154113"/>
            <a:ext cx="5543550" cy="3119437"/>
          </a:xfrm>
          <a:prstGeom prst="rect">
            <a:avLst/>
          </a:prstGeom>
          <a:noFill/>
          <a:ln w="12700">
            <a:solidFill>
              <a:prstClr val="black"/>
            </a:solidFill>
          </a:ln>
        </p:spPr>
        <p:txBody>
          <a:bodyPr vert="horz" lIns="92528" tIns="46264" rIns="92528" bIns="46264" rtlCol="0" anchor="ctr"/>
          <a:lstStyle/>
          <a:p>
            <a:endParaRPr lang="en-US"/>
          </a:p>
        </p:txBody>
      </p:sp>
      <p:sp>
        <p:nvSpPr>
          <p:cNvPr id="5" name="Notes Placeholder 4"/>
          <p:cNvSpPr>
            <a:spLocks noGrp="1"/>
          </p:cNvSpPr>
          <p:nvPr>
            <p:ph type="body" sz="quarter" idx="3"/>
          </p:nvPr>
        </p:nvSpPr>
        <p:spPr>
          <a:xfrm>
            <a:off x="695325" y="4446390"/>
            <a:ext cx="5562600" cy="3637954"/>
          </a:xfrm>
          <a:prstGeom prst="rect">
            <a:avLst/>
          </a:prstGeom>
        </p:spPr>
        <p:txBody>
          <a:bodyPr vert="horz" lIns="92528" tIns="46264" rIns="92528" bIns="46264"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775685"/>
            <a:ext cx="3013075" cy="463566"/>
          </a:xfrm>
          <a:prstGeom prst="rect">
            <a:avLst/>
          </a:prstGeom>
        </p:spPr>
        <p:txBody>
          <a:bodyPr vert="horz" lIns="92528" tIns="46264" rIns="92528" bIns="46264" rtlCol="0" anchor="b"/>
          <a:lstStyle>
            <a:lvl1pPr algn="l">
              <a:defRPr sz="1200"/>
            </a:lvl1pPr>
          </a:lstStyle>
          <a:p>
            <a:endParaRPr lang="en-US"/>
          </a:p>
        </p:txBody>
      </p:sp>
      <p:sp>
        <p:nvSpPr>
          <p:cNvPr id="7" name="Slide Number Placeholder 6"/>
          <p:cNvSpPr>
            <a:spLocks noGrp="1"/>
          </p:cNvSpPr>
          <p:nvPr>
            <p:ph type="sldNum" sz="quarter" idx="5"/>
          </p:nvPr>
        </p:nvSpPr>
        <p:spPr>
          <a:xfrm>
            <a:off x="3938567" y="8775685"/>
            <a:ext cx="3013075" cy="463566"/>
          </a:xfrm>
          <a:prstGeom prst="rect">
            <a:avLst/>
          </a:prstGeom>
        </p:spPr>
        <p:txBody>
          <a:bodyPr vert="horz" lIns="92528" tIns="46264" rIns="92528" bIns="46264" rtlCol="0" anchor="b"/>
          <a:lstStyle>
            <a:lvl1pPr algn="r">
              <a:defRPr sz="1200"/>
            </a:lvl1pPr>
          </a:lstStyle>
          <a:p>
            <a:fld id="{3F10CCBC-8760-4327-9E25-92C7FD334246}" type="slidenum">
              <a:rPr lang="en-US" smtClean="0"/>
              <a:t>‹#›</a:t>
            </a:fld>
            <a:endParaRPr lang="en-US"/>
          </a:p>
        </p:txBody>
      </p:sp>
    </p:spTree>
    <p:extLst>
      <p:ext uri="{BB962C8B-B14F-4D97-AF65-F5344CB8AC3E}">
        <p14:creationId xmlns:p14="http://schemas.microsoft.com/office/powerpoint/2010/main" val="31060579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F10CCBC-8760-4327-9E25-92C7FD334246}" type="slidenum">
              <a:rPr lang="en-US" smtClean="0"/>
              <a:t>1</a:t>
            </a:fld>
            <a:endParaRPr lang="en-US"/>
          </a:p>
        </p:txBody>
      </p:sp>
    </p:spTree>
    <p:extLst>
      <p:ext uri="{BB962C8B-B14F-4D97-AF65-F5344CB8AC3E}">
        <p14:creationId xmlns:p14="http://schemas.microsoft.com/office/powerpoint/2010/main" val="9401326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This is one of the most important sections of the report and should be updated each year. Assessment of student learning is a form of data driven decision making that impacts our curricula, instructional practices, and quality of support services provided. With this in mind, elaborate on the actions taken during the</a:t>
            </a:r>
            <a:r>
              <a:rPr lang="en-US" baseline="0" dirty="0" smtClean="0"/>
              <a:t> previous assessment cycle </a:t>
            </a:r>
            <a:r>
              <a:rPr lang="en-US" dirty="0" smtClean="0"/>
              <a:t>as a follow-up to the analysis of the student-learning assessment data. </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If no actions were taken, what was the rationale behind that decision?</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If the case, specify how your program/unit addressed the recommendations made previously by the review team.</a:t>
            </a:r>
            <a:endParaRPr lang="en-US" dirty="0"/>
          </a:p>
        </p:txBody>
      </p:sp>
      <p:sp>
        <p:nvSpPr>
          <p:cNvPr id="4" name="Slide Number Placeholder 3"/>
          <p:cNvSpPr>
            <a:spLocks noGrp="1"/>
          </p:cNvSpPr>
          <p:nvPr>
            <p:ph type="sldNum" sz="quarter" idx="10"/>
          </p:nvPr>
        </p:nvSpPr>
        <p:spPr/>
        <p:txBody>
          <a:bodyPr/>
          <a:lstStyle/>
          <a:p>
            <a:fld id="{3F10CCBC-8760-4327-9E25-92C7FD334246}" type="slidenum">
              <a:rPr lang="en-US" smtClean="0"/>
              <a:t>10</a:t>
            </a:fld>
            <a:endParaRPr lang="en-US"/>
          </a:p>
        </p:txBody>
      </p:sp>
    </p:spTree>
    <p:extLst>
      <p:ext uri="{BB962C8B-B14F-4D97-AF65-F5344CB8AC3E}">
        <p14:creationId xmlns:p14="http://schemas.microsoft.com/office/powerpoint/2010/main" val="29728637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F10CCBC-8760-4327-9E25-92C7FD334246}" type="slidenum">
              <a:rPr lang="en-US" smtClean="0"/>
              <a:t>11</a:t>
            </a:fld>
            <a:endParaRPr lang="en-US"/>
          </a:p>
        </p:txBody>
      </p:sp>
    </p:spTree>
    <p:extLst>
      <p:ext uri="{BB962C8B-B14F-4D97-AF65-F5344CB8AC3E}">
        <p14:creationId xmlns:p14="http://schemas.microsoft.com/office/powerpoint/2010/main" val="39846361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F10CCBC-8760-4327-9E25-92C7FD334246}" type="slidenum">
              <a:rPr lang="en-US" smtClean="0"/>
              <a:t>12</a:t>
            </a:fld>
            <a:endParaRPr lang="en-US"/>
          </a:p>
        </p:txBody>
      </p:sp>
    </p:spTree>
    <p:extLst>
      <p:ext uri="{BB962C8B-B14F-4D97-AF65-F5344CB8AC3E}">
        <p14:creationId xmlns:p14="http://schemas.microsoft.com/office/powerpoint/2010/main" val="6067821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F10CCBC-8760-4327-9E25-92C7FD334246}" type="slidenum">
              <a:rPr lang="en-US" smtClean="0"/>
              <a:t>13</a:t>
            </a:fld>
            <a:endParaRPr lang="en-US"/>
          </a:p>
        </p:txBody>
      </p:sp>
    </p:spTree>
    <p:extLst>
      <p:ext uri="{BB962C8B-B14F-4D97-AF65-F5344CB8AC3E}">
        <p14:creationId xmlns:p14="http://schemas.microsoft.com/office/powerpoint/2010/main" val="1961551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F10CCBC-8760-4327-9E25-92C7FD334246}" type="slidenum">
              <a:rPr lang="en-US" smtClean="0"/>
              <a:t>14</a:t>
            </a:fld>
            <a:endParaRPr lang="en-US"/>
          </a:p>
        </p:txBody>
      </p:sp>
    </p:spTree>
    <p:extLst>
      <p:ext uri="{BB962C8B-B14F-4D97-AF65-F5344CB8AC3E}">
        <p14:creationId xmlns:p14="http://schemas.microsoft.com/office/powerpoint/2010/main" val="34900083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F10CCBC-8760-4327-9E25-92C7FD334246}" type="slidenum">
              <a:rPr lang="en-US" smtClean="0"/>
              <a:t>15</a:t>
            </a:fld>
            <a:endParaRPr lang="en-US"/>
          </a:p>
        </p:txBody>
      </p:sp>
    </p:spTree>
    <p:extLst>
      <p:ext uri="{BB962C8B-B14F-4D97-AF65-F5344CB8AC3E}">
        <p14:creationId xmlns:p14="http://schemas.microsoft.com/office/powerpoint/2010/main" val="29493747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F10CCBC-8760-4327-9E25-92C7FD334246}" type="slidenum">
              <a:rPr lang="en-US" smtClean="0"/>
              <a:t>16</a:t>
            </a:fld>
            <a:endParaRPr lang="en-US"/>
          </a:p>
        </p:txBody>
      </p:sp>
    </p:spTree>
    <p:extLst>
      <p:ext uri="{BB962C8B-B14F-4D97-AF65-F5344CB8AC3E}">
        <p14:creationId xmlns:p14="http://schemas.microsoft.com/office/powerpoint/2010/main" val="8149867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primary purpose of assessment is to systematically improve the quality of student learning, teaching, research, service, and processes at Alabama A&amp;M. We use our assessment process to demonstrate to our regional accrediting body, SACS-COC, that we are in compliance with a core requirement and several comprehensive standards required for accreditation. To ensure our compliance, every degree program and every unit on campus must provide evidence of improvement based on assessment results.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As a result of engaging in continuous improvement efforts, one possible outcome has to do with improvements made to the curriculum. In the case of student support service areas, that would be represented by improvements made to the structure and/or sequence of services aimed at student success. At the same time, both for academic programs and student support service units, changes may have been made to the assessment processes itself. In either case, outline these changes as evidence of use of assessment data.</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i="1" dirty="0" smtClean="0"/>
              <a:t>Until recently, the focus of assessment for degree programs was on Student Learning outcomes. Several modifications and clarifications to the SACS standards and federal regulations have resulted in a more divergent focus for assessment. We now interpret the requirements as including student learning, educational program, and student achievement outcomes. Assessment for each academic program should include a mixture of these types of outcomes. </a:t>
            </a:r>
          </a:p>
          <a:p>
            <a:endParaRPr lang="en-US" dirty="0"/>
          </a:p>
        </p:txBody>
      </p:sp>
      <p:sp>
        <p:nvSpPr>
          <p:cNvPr id="4" name="Slide Number Placeholder 3"/>
          <p:cNvSpPr>
            <a:spLocks noGrp="1"/>
          </p:cNvSpPr>
          <p:nvPr>
            <p:ph type="sldNum" sz="quarter" idx="10"/>
          </p:nvPr>
        </p:nvSpPr>
        <p:spPr/>
        <p:txBody>
          <a:bodyPr/>
          <a:lstStyle/>
          <a:p>
            <a:fld id="{3F10CCBC-8760-4327-9E25-92C7FD334246}" type="slidenum">
              <a:rPr lang="en-US" smtClean="0"/>
              <a:t>2</a:t>
            </a:fld>
            <a:endParaRPr lang="en-US"/>
          </a:p>
        </p:txBody>
      </p:sp>
    </p:spTree>
    <p:extLst>
      <p:ext uri="{BB962C8B-B14F-4D97-AF65-F5344CB8AC3E}">
        <p14:creationId xmlns:p14="http://schemas.microsoft.com/office/powerpoint/2010/main" val="38639632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lphaLcParenR"/>
            </a:pPr>
            <a:r>
              <a:rPr lang="en-US" dirty="0" smtClean="0"/>
              <a:t>This question relates to the evidence students in your program/unit could produce to demonstrate their learning (primarily the case for academic programs) or needs being met through services provided (primarily the case of co-curricular areas). In other words, at the end of a cycle of instruction or service-providing, what proof do you have that students learned (or did) what they were expected to learn (or do)? For academic programs, the outcomes should be stated in terms of what students will know, be able to do, and/or demonstrate as dispositions deriving from the teaching and learning process. For student service units, the outcomes should be stated in terms of what students will know, be able to do, and/or demonstrate as dispositions deriving from the services provided and/or participation in sponsored activities. </a:t>
            </a:r>
          </a:p>
          <a:p>
            <a:pPr marL="228600" indent="-228600">
              <a:buAutoNum type="alphaLcParenR"/>
            </a:pPr>
            <a:endParaRPr lang="en-US" dirty="0" smtClean="0"/>
          </a:p>
          <a:p>
            <a:pPr marL="228600" indent="-228600">
              <a:buAutoNum type="alphaLcParenR"/>
            </a:pPr>
            <a:r>
              <a:rPr lang="en-US" dirty="0" smtClean="0"/>
              <a:t>b) These questions help reviewers determine the changes to the set of student learning outcomes based on a collaborative effort to develop, implement, and evaluate them. For most programs, this section will be identical to last year’s report.</a:t>
            </a:r>
          </a:p>
          <a:p>
            <a:endParaRPr lang="en-US" dirty="0" smtClean="0"/>
          </a:p>
          <a:p>
            <a:r>
              <a:rPr lang="en-US" dirty="0" smtClean="0"/>
              <a:t>Make outcomes as specific, focused and clear as possible – general outcomes will be</a:t>
            </a:r>
          </a:p>
          <a:p>
            <a:r>
              <a:rPr lang="en-US" dirty="0" smtClean="0"/>
              <a:t>hard to measure!</a:t>
            </a:r>
          </a:p>
          <a:p>
            <a:r>
              <a:rPr lang="en-US" dirty="0" smtClean="0"/>
              <a:t>THE IMPORTANCE OF ACTION VERBS</a:t>
            </a:r>
          </a:p>
          <a:p>
            <a:r>
              <a:rPr lang="en-US" dirty="0" smtClean="0"/>
              <a:t>Action verbs result in overt behavior that can be observed and measured. Sample action verbs are:</a:t>
            </a:r>
          </a:p>
          <a:p>
            <a:r>
              <a:rPr lang="en-US" dirty="0" smtClean="0"/>
              <a:t>analyze, apply, argue, arrange, assemble, assess, calculate, categorize, choose, classify, compare, compile,</a:t>
            </a:r>
          </a:p>
          <a:p>
            <a:r>
              <a:rPr lang="en-US" dirty="0" smtClean="0"/>
              <a:t>compute, create, criticize, critique, defend, define, demonstrate, describe, design, develop, differentiate,</a:t>
            </a:r>
          </a:p>
          <a:p>
            <a:r>
              <a:rPr lang="en-US" dirty="0" smtClean="0"/>
              <a:t>discuss, distinguish, estimate, examine, explain, formulate, identify, illustrate, indicate, interpret, label, list,</a:t>
            </a:r>
          </a:p>
          <a:p>
            <a:r>
              <a:rPr lang="en-US" dirty="0" smtClean="0"/>
              <a:t>locate, manage, memorize, order, operate, organize, plan, practice, predict, prepare, propose, question, rate,</a:t>
            </a:r>
          </a:p>
          <a:p>
            <a:r>
              <a:rPr lang="en-US" dirty="0" smtClean="0"/>
              <a:t>recognize, repeat, report, reproduce, review, revise, schedule, select, solve, state, translate, use, utilize, write</a:t>
            </a:r>
          </a:p>
          <a:p>
            <a:r>
              <a:rPr lang="en-US" dirty="0" smtClean="0"/>
              <a:t>Certain verbs are unclear and call for covert, internal behavior which cannot be observed or</a:t>
            </a:r>
          </a:p>
          <a:p>
            <a:r>
              <a:rPr lang="en-US" dirty="0" smtClean="0"/>
              <a:t>measured. These types of verbs should be avoided:</a:t>
            </a:r>
          </a:p>
          <a:p>
            <a:r>
              <a:rPr lang="en-US" dirty="0" smtClean="0"/>
              <a:t>appreciate, become aware of, become familiar with, know, learn, understand</a:t>
            </a:r>
          </a:p>
          <a:p>
            <a:endParaRPr lang="en-US" dirty="0"/>
          </a:p>
        </p:txBody>
      </p:sp>
      <p:sp>
        <p:nvSpPr>
          <p:cNvPr id="4" name="Slide Number Placeholder 3"/>
          <p:cNvSpPr>
            <a:spLocks noGrp="1"/>
          </p:cNvSpPr>
          <p:nvPr>
            <p:ph type="sldNum" sz="quarter" idx="10"/>
          </p:nvPr>
        </p:nvSpPr>
        <p:spPr/>
        <p:txBody>
          <a:bodyPr/>
          <a:lstStyle/>
          <a:p>
            <a:fld id="{3F10CCBC-8760-4327-9E25-92C7FD334246}" type="slidenum">
              <a:rPr lang="en-US" smtClean="0"/>
              <a:t>3</a:t>
            </a:fld>
            <a:endParaRPr lang="en-US"/>
          </a:p>
        </p:txBody>
      </p:sp>
    </p:spTree>
    <p:extLst>
      <p:ext uri="{BB962C8B-B14F-4D97-AF65-F5344CB8AC3E}">
        <p14:creationId xmlns:p14="http://schemas.microsoft.com/office/powerpoint/2010/main" val="21273535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10CCBC-8760-4327-9E25-92C7FD334246}" type="slidenum">
              <a:rPr lang="en-US" smtClean="0"/>
              <a:t>4</a:t>
            </a:fld>
            <a:endParaRPr lang="en-US"/>
          </a:p>
        </p:txBody>
      </p:sp>
    </p:spTree>
    <p:extLst>
      <p:ext uri="{BB962C8B-B14F-4D97-AF65-F5344CB8AC3E}">
        <p14:creationId xmlns:p14="http://schemas.microsoft.com/office/powerpoint/2010/main" val="16866487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Arial" panose="020B0604020202020204" pitchFamily="34" charset="0"/>
              <a:buChar char="•"/>
            </a:pPr>
            <a:r>
              <a:rPr lang="en-US" b="1" dirty="0" smtClean="0">
                <a:solidFill>
                  <a:srgbClr val="000000"/>
                </a:solidFill>
                <a:latin typeface="Arial" panose="020B0604020202020204" pitchFamily="34" charset="0"/>
              </a:rPr>
              <a:t>Scores and pass rates on standardized tests</a:t>
            </a:r>
            <a:r>
              <a:rPr lang="en-US" dirty="0" smtClean="0">
                <a:solidFill>
                  <a:srgbClr val="000000"/>
                </a:solidFill>
                <a:latin typeface="Arial" panose="020B0604020202020204" pitchFamily="34" charset="0"/>
              </a:rPr>
              <a:t> (licensure/certification as well as other published tests determining key student learning outcomes)</a:t>
            </a:r>
          </a:p>
          <a:p>
            <a:pPr>
              <a:buFont typeface="Arial" panose="020B0604020202020204" pitchFamily="34" charset="0"/>
              <a:buChar char="•"/>
            </a:pPr>
            <a:r>
              <a:rPr lang="en-US" b="1" dirty="0" smtClean="0">
                <a:solidFill>
                  <a:srgbClr val="000000"/>
                </a:solidFill>
                <a:latin typeface="Arial" panose="020B0604020202020204" pitchFamily="34" charset="0"/>
              </a:rPr>
              <a:t>Writing samples</a:t>
            </a:r>
            <a:endParaRPr lang="en-US" dirty="0" smtClean="0">
              <a:solidFill>
                <a:srgbClr val="000000"/>
              </a:solidFill>
              <a:latin typeface="Arial" panose="020B0604020202020204" pitchFamily="34" charset="0"/>
            </a:endParaRPr>
          </a:p>
          <a:p>
            <a:pPr>
              <a:buFont typeface="Arial" panose="020B0604020202020204" pitchFamily="34" charset="0"/>
              <a:buChar char="•"/>
            </a:pPr>
            <a:r>
              <a:rPr lang="en-US" b="1" dirty="0" smtClean="0">
                <a:solidFill>
                  <a:srgbClr val="000000"/>
                </a:solidFill>
                <a:latin typeface="Arial" panose="020B0604020202020204" pitchFamily="34" charset="0"/>
              </a:rPr>
              <a:t>Score gains</a:t>
            </a:r>
            <a:r>
              <a:rPr lang="en-US" dirty="0" smtClean="0">
                <a:solidFill>
                  <a:srgbClr val="000000"/>
                </a:solidFill>
                <a:latin typeface="Arial" panose="020B0604020202020204" pitchFamily="34" charset="0"/>
              </a:rPr>
              <a:t> indicating the “value added” to the students’ learning experiences by comparing entry and exit tests (either published or locally developed) as well as writing samples</a:t>
            </a:r>
          </a:p>
          <a:p>
            <a:pPr>
              <a:buFont typeface="Arial" panose="020B0604020202020204" pitchFamily="34" charset="0"/>
              <a:buChar char="•"/>
            </a:pPr>
            <a:r>
              <a:rPr lang="en-US" b="1" dirty="0" smtClean="0">
                <a:solidFill>
                  <a:srgbClr val="000000"/>
                </a:solidFill>
                <a:latin typeface="Arial" panose="020B0604020202020204" pitchFamily="34" charset="0"/>
              </a:rPr>
              <a:t>Locally designed quizzes, tests, and inventories</a:t>
            </a:r>
            <a:endParaRPr lang="en-US" dirty="0" smtClean="0">
              <a:solidFill>
                <a:srgbClr val="000000"/>
              </a:solidFill>
              <a:latin typeface="Arial" panose="020B0604020202020204" pitchFamily="34" charset="0"/>
            </a:endParaRPr>
          </a:p>
          <a:p>
            <a:pPr>
              <a:buFont typeface="Arial" panose="020B0604020202020204" pitchFamily="34" charset="0"/>
              <a:buChar char="•"/>
            </a:pPr>
            <a:r>
              <a:rPr lang="en-US" b="1" dirty="0" smtClean="0">
                <a:solidFill>
                  <a:srgbClr val="000000"/>
                </a:solidFill>
                <a:latin typeface="Arial" panose="020B0604020202020204" pitchFamily="34" charset="0"/>
              </a:rPr>
              <a:t>Portfolio artifacts</a:t>
            </a:r>
            <a:r>
              <a:rPr lang="en-US" dirty="0" smtClean="0">
                <a:solidFill>
                  <a:srgbClr val="000000"/>
                </a:solidFill>
                <a:latin typeface="Arial" panose="020B0604020202020204" pitchFamily="34" charset="0"/>
              </a:rPr>
              <a:t> (these artifacts could be designed for introductory, working, or professional portfolios)</a:t>
            </a:r>
          </a:p>
          <a:p>
            <a:pPr>
              <a:buFont typeface="Arial" panose="020B0604020202020204" pitchFamily="34" charset="0"/>
              <a:buChar char="•"/>
            </a:pPr>
            <a:r>
              <a:rPr lang="en-US" b="1" dirty="0" smtClean="0">
                <a:solidFill>
                  <a:srgbClr val="000000"/>
                </a:solidFill>
                <a:latin typeface="Arial" panose="020B0604020202020204" pitchFamily="34" charset="0"/>
              </a:rPr>
              <a:t>Capstone projects</a:t>
            </a:r>
            <a:r>
              <a:rPr lang="en-US" dirty="0" smtClean="0">
                <a:solidFill>
                  <a:srgbClr val="000000"/>
                </a:solidFill>
                <a:latin typeface="Arial" panose="020B0604020202020204" pitchFamily="34" charset="0"/>
              </a:rPr>
              <a:t> (these could include research papers, presentations, theses, dissertations, oral defenses, exhibitions, or performances)</a:t>
            </a:r>
          </a:p>
          <a:p>
            <a:pPr>
              <a:buFont typeface="Arial" panose="020B0604020202020204" pitchFamily="34" charset="0"/>
              <a:buChar char="•"/>
            </a:pPr>
            <a:r>
              <a:rPr lang="en-US" b="1" dirty="0" smtClean="0">
                <a:solidFill>
                  <a:srgbClr val="000000"/>
                </a:solidFill>
                <a:latin typeface="Arial" panose="020B0604020202020204" pitchFamily="34" charset="0"/>
              </a:rPr>
              <a:t>Case studies</a:t>
            </a:r>
            <a:endParaRPr lang="en-US" dirty="0" smtClean="0">
              <a:solidFill>
                <a:srgbClr val="000000"/>
              </a:solidFill>
              <a:latin typeface="Arial" panose="020B0604020202020204" pitchFamily="34" charset="0"/>
            </a:endParaRPr>
          </a:p>
          <a:p>
            <a:pPr>
              <a:buFont typeface="Arial" panose="020B0604020202020204" pitchFamily="34" charset="0"/>
              <a:buChar char="•"/>
            </a:pPr>
            <a:r>
              <a:rPr lang="en-US" b="1" dirty="0" smtClean="0">
                <a:solidFill>
                  <a:srgbClr val="000000"/>
                </a:solidFill>
                <a:latin typeface="Arial" panose="020B0604020202020204" pitchFamily="34" charset="0"/>
              </a:rPr>
              <a:t>Team/group projects and presentations</a:t>
            </a:r>
            <a:endParaRPr lang="en-US" dirty="0" smtClean="0">
              <a:solidFill>
                <a:srgbClr val="000000"/>
              </a:solidFill>
              <a:latin typeface="Arial" panose="020B0604020202020204" pitchFamily="34" charset="0"/>
            </a:endParaRPr>
          </a:p>
          <a:p>
            <a:pPr>
              <a:buFont typeface="Arial" panose="020B0604020202020204" pitchFamily="34" charset="0"/>
              <a:buChar char="•"/>
            </a:pPr>
            <a:r>
              <a:rPr lang="en-US" b="1" dirty="0" smtClean="0">
                <a:solidFill>
                  <a:srgbClr val="000000"/>
                </a:solidFill>
                <a:latin typeface="Arial" panose="020B0604020202020204" pitchFamily="34" charset="0"/>
              </a:rPr>
              <a:t>Oral examination</a:t>
            </a:r>
            <a:endParaRPr lang="en-US" dirty="0" smtClean="0">
              <a:solidFill>
                <a:srgbClr val="000000"/>
              </a:solidFill>
              <a:latin typeface="Arial" panose="020B0604020202020204" pitchFamily="34" charset="0"/>
            </a:endParaRPr>
          </a:p>
          <a:p>
            <a:pPr>
              <a:buFont typeface="Arial" panose="020B0604020202020204" pitchFamily="34" charset="0"/>
              <a:buChar char="•"/>
            </a:pPr>
            <a:r>
              <a:rPr lang="en-US" b="1" dirty="0" smtClean="0">
                <a:solidFill>
                  <a:srgbClr val="000000"/>
                </a:solidFill>
                <a:latin typeface="Arial" panose="020B0604020202020204" pitchFamily="34" charset="0"/>
              </a:rPr>
              <a:t>Internships, clinical experiences, </a:t>
            </a:r>
            <a:r>
              <a:rPr lang="en-US" b="1" dirty="0" err="1" smtClean="0">
                <a:solidFill>
                  <a:srgbClr val="000000"/>
                </a:solidFill>
                <a:latin typeface="Arial" panose="020B0604020202020204" pitchFamily="34" charset="0"/>
              </a:rPr>
              <a:t>practica</a:t>
            </a:r>
            <a:r>
              <a:rPr lang="en-US" b="1" dirty="0" smtClean="0">
                <a:solidFill>
                  <a:srgbClr val="000000"/>
                </a:solidFill>
                <a:latin typeface="Arial" panose="020B0604020202020204" pitchFamily="34" charset="0"/>
              </a:rPr>
              <a:t>, student teaching, or other professional/content-related experiences </a:t>
            </a:r>
            <a:r>
              <a:rPr lang="en-US" dirty="0" smtClean="0">
                <a:solidFill>
                  <a:srgbClr val="000000"/>
                </a:solidFill>
                <a:latin typeface="Arial" panose="020B0604020202020204" pitchFamily="34" charset="0"/>
              </a:rPr>
              <a:t>engaging students in hands-on experiences in their respective fields of study (accompanied by ratings or evaluation forms from field/clinical supervisors)</a:t>
            </a:r>
          </a:p>
          <a:p>
            <a:pPr>
              <a:buFont typeface="Arial" panose="020B0604020202020204" pitchFamily="34" charset="0"/>
              <a:buChar char="•"/>
            </a:pPr>
            <a:r>
              <a:rPr lang="en-US" b="1" dirty="0" smtClean="0">
                <a:solidFill>
                  <a:srgbClr val="000000"/>
                </a:solidFill>
                <a:latin typeface="Arial" panose="020B0604020202020204" pitchFamily="34" charset="0"/>
              </a:rPr>
              <a:t>Service-learning projects or experiences</a:t>
            </a:r>
            <a:endParaRPr lang="en-US" dirty="0" smtClean="0">
              <a:solidFill>
                <a:srgbClr val="000000"/>
              </a:solidFill>
              <a:latin typeface="Arial" panose="020B0604020202020204" pitchFamily="34" charset="0"/>
            </a:endParaRPr>
          </a:p>
          <a:p>
            <a:pPr>
              <a:buFont typeface="Arial" panose="020B0604020202020204" pitchFamily="34" charset="0"/>
              <a:buChar char="•"/>
            </a:pPr>
            <a:r>
              <a:rPr lang="en-US" b="1" dirty="0" smtClean="0">
                <a:solidFill>
                  <a:srgbClr val="000000"/>
                </a:solidFill>
                <a:latin typeface="Arial" panose="020B0604020202020204" pitchFamily="34" charset="0"/>
              </a:rPr>
              <a:t>Authentic and performance-based projects or experiences</a:t>
            </a:r>
            <a:r>
              <a:rPr lang="en-US" dirty="0" smtClean="0">
                <a:solidFill>
                  <a:srgbClr val="000000"/>
                </a:solidFill>
                <a:latin typeface="Arial" panose="020B0604020202020204" pitchFamily="34" charset="0"/>
              </a:rPr>
              <a:t> engaging students in opportunities to apply their knowledge to the larger community (accompanied by ratings, scoring rubrics or performance checklists from project/experience coordinator or supervisor)</a:t>
            </a:r>
          </a:p>
          <a:p>
            <a:pPr>
              <a:buFont typeface="Arial" panose="020B0604020202020204" pitchFamily="34" charset="0"/>
              <a:buChar char="•"/>
            </a:pPr>
            <a:r>
              <a:rPr lang="en-US" b="1" dirty="0" smtClean="0">
                <a:solidFill>
                  <a:srgbClr val="000000"/>
                </a:solidFill>
                <a:latin typeface="Arial" panose="020B0604020202020204" pitchFamily="34" charset="0"/>
              </a:rPr>
              <a:t>Graduates’ skills in the workplace rated by employers</a:t>
            </a:r>
            <a:endParaRPr lang="en-US" dirty="0" smtClean="0">
              <a:solidFill>
                <a:srgbClr val="000000"/>
              </a:solidFill>
              <a:latin typeface="Arial" panose="020B0604020202020204" pitchFamily="34" charset="0"/>
            </a:endParaRPr>
          </a:p>
          <a:p>
            <a:pPr>
              <a:buFont typeface="Arial" panose="020B0604020202020204" pitchFamily="34" charset="0"/>
              <a:buChar char="•"/>
            </a:pPr>
            <a:r>
              <a:rPr lang="en-US" b="1" dirty="0" smtClean="0">
                <a:solidFill>
                  <a:srgbClr val="000000"/>
                </a:solidFill>
                <a:latin typeface="Arial" panose="020B0604020202020204" pitchFamily="34" charset="0"/>
              </a:rPr>
              <a:t>Online course asynchronous discussions</a:t>
            </a:r>
            <a:r>
              <a:rPr lang="en-US" dirty="0" smtClean="0">
                <a:solidFill>
                  <a:srgbClr val="000000"/>
                </a:solidFill>
                <a:latin typeface="Arial" panose="020B0604020202020204" pitchFamily="34" charset="0"/>
              </a:rPr>
              <a:t> analyzed by class instructors</a:t>
            </a:r>
          </a:p>
          <a:p>
            <a:r>
              <a:rPr lang="en-US" dirty="0" smtClean="0">
                <a:solidFill>
                  <a:srgbClr val="000000"/>
                </a:solidFill>
                <a:latin typeface="Arial" panose="020B0604020202020204" pitchFamily="34" charset="0"/>
              </a:rPr>
              <a:t>Whenever appropriate, scoring keys help identify the knowledge, skills, and/or dispositions assessed by means of the particular assessment instrument, thus documenting student learning directly.</a:t>
            </a:r>
          </a:p>
          <a:p>
            <a:endParaRPr lang="en-US" dirty="0"/>
          </a:p>
        </p:txBody>
      </p:sp>
      <p:sp>
        <p:nvSpPr>
          <p:cNvPr id="4" name="Slide Number Placeholder 3"/>
          <p:cNvSpPr>
            <a:spLocks noGrp="1"/>
          </p:cNvSpPr>
          <p:nvPr>
            <p:ph type="sldNum" sz="quarter" idx="10"/>
          </p:nvPr>
        </p:nvSpPr>
        <p:spPr/>
        <p:txBody>
          <a:bodyPr/>
          <a:lstStyle/>
          <a:p>
            <a:fld id="{3F10CCBC-8760-4327-9E25-92C7FD334246}" type="slidenum">
              <a:rPr lang="en-US" smtClean="0"/>
              <a:t>5</a:t>
            </a:fld>
            <a:endParaRPr lang="en-US"/>
          </a:p>
        </p:txBody>
      </p:sp>
    </p:spTree>
    <p:extLst>
      <p:ext uri="{BB962C8B-B14F-4D97-AF65-F5344CB8AC3E}">
        <p14:creationId xmlns:p14="http://schemas.microsoft.com/office/powerpoint/2010/main" val="39434505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Arial" panose="020B0604020202020204" pitchFamily="34" charset="0"/>
              <a:buChar char="•"/>
            </a:pPr>
            <a:r>
              <a:rPr lang="en-US" b="1" dirty="0" smtClean="0">
                <a:solidFill>
                  <a:srgbClr val="000000"/>
                </a:solidFill>
                <a:latin typeface="Arial" panose="020B0604020202020204" pitchFamily="34" charset="0"/>
              </a:rPr>
              <a:t>Course grades</a:t>
            </a:r>
            <a:r>
              <a:rPr lang="en-US" dirty="0" smtClean="0">
                <a:solidFill>
                  <a:srgbClr val="000000"/>
                </a:solidFill>
                <a:latin typeface="Arial" panose="020B0604020202020204" pitchFamily="34" charset="0"/>
              </a:rPr>
              <a:t> provide information about student learning </a:t>
            </a:r>
            <a:r>
              <a:rPr lang="en-US" i="1" dirty="0" smtClean="0">
                <a:solidFill>
                  <a:srgbClr val="000000"/>
                </a:solidFill>
                <a:latin typeface="Arial" panose="020B0604020202020204" pitchFamily="34" charset="0"/>
              </a:rPr>
              <a:t>indirectly</a:t>
            </a:r>
            <a:r>
              <a:rPr lang="en-US" dirty="0" smtClean="0">
                <a:solidFill>
                  <a:srgbClr val="000000"/>
                </a:solidFill>
                <a:latin typeface="Arial" panose="020B0604020202020204" pitchFamily="34" charset="0"/>
              </a:rPr>
              <a:t> because of a series of reasons, such as: a) due to the focus on student performance or achievement at the level of an individual class, such grades do not represent an indication of learning over a longer course of time than the duration of that particular class or across different courses within a program; b) grading systems vary from class to class; and c) grading systems in one class may be used inconsistently from student to student</a:t>
            </a:r>
          </a:p>
          <a:p>
            <a:pPr>
              <a:buFont typeface="Arial" panose="020B0604020202020204" pitchFamily="34" charset="0"/>
              <a:buChar char="•"/>
            </a:pPr>
            <a:r>
              <a:rPr lang="en-US" b="1" dirty="0" smtClean="0">
                <a:solidFill>
                  <a:srgbClr val="000000"/>
                </a:solidFill>
                <a:latin typeface="Arial" panose="020B0604020202020204" pitchFamily="34" charset="0"/>
              </a:rPr>
              <a:t>Grades assigned to student work in one particular course</a:t>
            </a:r>
            <a:r>
              <a:rPr lang="en-US" dirty="0" smtClean="0">
                <a:solidFill>
                  <a:srgbClr val="000000"/>
                </a:solidFill>
                <a:latin typeface="Arial" panose="020B0604020202020204" pitchFamily="34" charset="0"/>
              </a:rPr>
              <a:t> also provide information about student learning </a:t>
            </a:r>
            <a:r>
              <a:rPr lang="en-US" i="1" dirty="0" smtClean="0">
                <a:solidFill>
                  <a:srgbClr val="000000"/>
                </a:solidFill>
                <a:latin typeface="Arial" panose="020B0604020202020204" pitchFamily="34" charset="0"/>
              </a:rPr>
              <a:t>indirectly</a:t>
            </a:r>
            <a:r>
              <a:rPr lang="en-US" dirty="0" smtClean="0">
                <a:solidFill>
                  <a:srgbClr val="000000"/>
                </a:solidFill>
                <a:latin typeface="Arial" panose="020B0604020202020204" pitchFamily="34" charset="0"/>
              </a:rPr>
              <a:t> because of the reasons mentioned above. Moreover, graded student work in isolation, without an accompanying scoring rubric, does not lead to relevant meaning related to overall student performance or achievement in one class or a program</a:t>
            </a:r>
          </a:p>
          <a:p>
            <a:pPr>
              <a:buFont typeface="Arial" panose="020B0604020202020204" pitchFamily="34" charset="0"/>
              <a:buChar char="•"/>
            </a:pPr>
            <a:r>
              <a:rPr lang="en-US" b="1" dirty="0" smtClean="0">
                <a:solidFill>
                  <a:srgbClr val="000000"/>
                </a:solidFill>
                <a:latin typeface="Arial" panose="020B0604020202020204" pitchFamily="34" charset="0"/>
              </a:rPr>
              <a:t>Comparison between admission and graduation rates</a:t>
            </a:r>
            <a:endParaRPr lang="en-US" dirty="0" smtClean="0">
              <a:solidFill>
                <a:srgbClr val="000000"/>
              </a:solidFill>
              <a:latin typeface="Arial" panose="020B0604020202020204" pitchFamily="34" charset="0"/>
            </a:endParaRPr>
          </a:p>
          <a:p>
            <a:pPr>
              <a:buFont typeface="Arial" panose="020B0604020202020204" pitchFamily="34" charset="0"/>
              <a:buChar char="•"/>
            </a:pPr>
            <a:r>
              <a:rPr lang="en-US" b="1" dirty="0" smtClean="0">
                <a:solidFill>
                  <a:srgbClr val="000000"/>
                </a:solidFill>
                <a:latin typeface="Arial" panose="020B0604020202020204" pitchFamily="34" charset="0"/>
              </a:rPr>
              <a:t>Number or rate of graduating students pursuing their education at the next level</a:t>
            </a:r>
            <a:endParaRPr lang="en-US" dirty="0" smtClean="0">
              <a:solidFill>
                <a:srgbClr val="000000"/>
              </a:solidFill>
              <a:latin typeface="Arial" panose="020B0604020202020204" pitchFamily="34" charset="0"/>
            </a:endParaRPr>
          </a:p>
          <a:p>
            <a:pPr>
              <a:buFont typeface="Arial" panose="020B0604020202020204" pitchFamily="34" charset="0"/>
              <a:buChar char="•"/>
            </a:pPr>
            <a:r>
              <a:rPr lang="en-US" b="1" dirty="0" smtClean="0">
                <a:solidFill>
                  <a:srgbClr val="000000"/>
                </a:solidFill>
                <a:latin typeface="Arial" panose="020B0604020202020204" pitchFamily="34" charset="0"/>
              </a:rPr>
              <a:t>Reputation of graduate or post-graduate programs accepting graduating students</a:t>
            </a:r>
            <a:endParaRPr lang="en-US" dirty="0" smtClean="0">
              <a:solidFill>
                <a:srgbClr val="000000"/>
              </a:solidFill>
              <a:latin typeface="Arial" panose="020B0604020202020204" pitchFamily="34" charset="0"/>
            </a:endParaRPr>
          </a:p>
          <a:p>
            <a:pPr>
              <a:buFont typeface="Arial" panose="020B0604020202020204" pitchFamily="34" charset="0"/>
              <a:buChar char="•"/>
            </a:pPr>
            <a:r>
              <a:rPr lang="en-US" b="1" dirty="0" smtClean="0">
                <a:solidFill>
                  <a:srgbClr val="000000"/>
                </a:solidFill>
                <a:latin typeface="Arial" panose="020B0604020202020204" pitchFamily="34" charset="0"/>
              </a:rPr>
              <a:t>Employment or placement rates of graduating students into appropriate career positions</a:t>
            </a:r>
            <a:endParaRPr lang="en-US" dirty="0" smtClean="0">
              <a:solidFill>
                <a:srgbClr val="000000"/>
              </a:solidFill>
              <a:latin typeface="Arial" panose="020B0604020202020204" pitchFamily="34" charset="0"/>
            </a:endParaRPr>
          </a:p>
          <a:p>
            <a:pPr>
              <a:buFont typeface="Arial" panose="020B0604020202020204" pitchFamily="34" charset="0"/>
              <a:buChar char="•"/>
            </a:pPr>
            <a:r>
              <a:rPr lang="en-US" b="1" dirty="0" smtClean="0">
                <a:solidFill>
                  <a:srgbClr val="000000"/>
                </a:solidFill>
                <a:latin typeface="Arial" panose="020B0604020202020204" pitchFamily="34" charset="0"/>
              </a:rPr>
              <a:t>Course evaluation items related to the overall course or curriculum quality</a:t>
            </a:r>
            <a:r>
              <a:rPr lang="en-US" dirty="0" smtClean="0">
                <a:solidFill>
                  <a:srgbClr val="000000"/>
                </a:solidFill>
                <a:latin typeface="Arial" panose="020B0604020202020204" pitchFamily="34" charset="0"/>
              </a:rPr>
              <a:t>, rather than instructor effectiveness</a:t>
            </a:r>
          </a:p>
          <a:p>
            <a:pPr>
              <a:buFont typeface="Arial" panose="020B0604020202020204" pitchFamily="34" charset="0"/>
              <a:buChar char="•"/>
            </a:pPr>
            <a:r>
              <a:rPr lang="en-US" b="1" dirty="0" smtClean="0">
                <a:solidFill>
                  <a:srgbClr val="000000"/>
                </a:solidFill>
                <a:latin typeface="Arial" panose="020B0604020202020204" pitchFamily="34" charset="0"/>
              </a:rPr>
              <a:t>Number or rate of students involved in faculty research, collaborative publications and/or presentations, service learning, or extension of learning in the larger community</a:t>
            </a:r>
            <a:endParaRPr lang="en-US" dirty="0" smtClean="0">
              <a:solidFill>
                <a:srgbClr val="000000"/>
              </a:solidFill>
              <a:latin typeface="Arial" panose="020B0604020202020204" pitchFamily="34" charset="0"/>
            </a:endParaRPr>
          </a:p>
          <a:p>
            <a:pPr>
              <a:buFont typeface="Arial" panose="020B0604020202020204" pitchFamily="34" charset="0"/>
              <a:buChar char="•"/>
            </a:pPr>
            <a:r>
              <a:rPr lang="en-US" b="1" dirty="0" smtClean="0">
                <a:solidFill>
                  <a:srgbClr val="000000"/>
                </a:solidFill>
                <a:latin typeface="Arial" panose="020B0604020202020204" pitchFamily="34" charset="0"/>
              </a:rPr>
              <a:t>Surveys, questionnaires, open-ended self-reports, focus-group or individual interviews</a:t>
            </a:r>
            <a:r>
              <a:rPr lang="en-US" dirty="0" smtClean="0">
                <a:solidFill>
                  <a:srgbClr val="000000"/>
                </a:solidFill>
                <a:latin typeface="Arial" panose="020B0604020202020204" pitchFamily="34" charset="0"/>
              </a:rPr>
              <a:t> dealing with </a:t>
            </a:r>
            <a:r>
              <a:rPr lang="en-US" i="1" dirty="0" smtClean="0">
                <a:solidFill>
                  <a:srgbClr val="000000"/>
                </a:solidFill>
                <a:latin typeface="Arial" panose="020B0604020202020204" pitchFamily="34" charset="0"/>
              </a:rPr>
              <a:t>current students’ </a:t>
            </a:r>
            <a:r>
              <a:rPr lang="en-US" dirty="0" smtClean="0">
                <a:solidFill>
                  <a:srgbClr val="000000"/>
                </a:solidFill>
                <a:latin typeface="Arial" panose="020B0604020202020204" pitchFamily="34" charset="0"/>
              </a:rPr>
              <a:t>perception of their own learning</a:t>
            </a:r>
          </a:p>
          <a:p>
            <a:pPr>
              <a:buFont typeface="Arial" panose="020B0604020202020204" pitchFamily="34" charset="0"/>
              <a:buChar char="•"/>
            </a:pPr>
            <a:r>
              <a:rPr lang="en-US" b="1" dirty="0" smtClean="0">
                <a:solidFill>
                  <a:srgbClr val="000000"/>
                </a:solidFill>
                <a:latin typeface="Arial" panose="020B0604020202020204" pitchFamily="34" charset="0"/>
              </a:rPr>
              <a:t>Surveys, questionnaires, focus-group or individual interviews</a:t>
            </a:r>
            <a:r>
              <a:rPr lang="en-US" dirty="0" smtClean="0">
                <a:solidFill>
                  <a:srgbClr val="000000"/>
                </a:solidFill>
                <a:latin typeface="Arial" panose="020B0604020202020204" pitchFamily="34" charset="0"/>
              </a:rPr>
              <a:t> dealing with </a:t>
            </a:r>
            <a:r>
              <a:rPr lang="en-US" i="1" dirty="0" smtClean="0">
                <a:solidFill>
                  <a:srgbClr val="000000"/>
                </a:solidFill>
                <a:latin typeface="Arial" panose="020B0604020202020204" pitchFamily="34" charset="0"/>
              </a:rPr>
              <a:t>alumni</a:t>
            </a:r>
            <a:r>
              <a:rPr lang="en-US" dirty="0" smtClean="0">
                <a:solidFill>
                  <a:srgbClr val="000000"/>
                </a:solidFill>
                <a:latin typeface="Arial" panose="020B0604020202020204" pitchFamily="34" charset="0"/>
              </a:rPr>
              <a:t>’s perception of their own learning or of their current career satisfaction (which relies on their effectiveness in the workplace, influenced by the knowledge, skills, and/or dispositions developed in school)</a:t>
            </a:r>
          </a:p>
          <a:p>
            <a:pPr>
              <a:buFont typeface="Arial" panose="020B0604020202020204" pitchFamily="34" charset="0"/>
              <a:buChar char="•"/>
            </a:pPr>
            <a:r>
              <a:rPr lang="en-US" b="1" dirty="0" smtClean="0">
                <a:solidFill>
                  <a:srgbClr val="000000"/>
                </a:solidFill>
                <a:latin typeface="Arial" panose="020B0604020202020204" pitchFamily="34" charset="0"/>
              </a:rPr>
              <a:t>Surveys, questionnaires, focus-group or individual interviews</a:t>
            </a:r>
            <a:r>
              <a:rPr lang="en-US" dirty="0" smtClean="0">
                <a:solidFill>
                  <a:srgbClr val="000000"/>
                </a:solidFill>
                <a:latin typeface="Arial" panose="020B0604020202020204" pitchFamily="34" charset="0"/>
              </a:rPr>
              <a:t> dealing with the </a:t>
            </a:r>
            <a:r>
              <a:rPr lang="en-US" i="1" dirty="0" smtClean="0">
                <a:solidFill>
                  <a:srgbClr val="000000"/>
                </a:solidFill>
                <a:latin typeface="Arial" panose="020B0604020202020204" pitchFamily="34" charset="0"/>
              </a:rPr>
              <a:t>faculty and staff members</a:t>
            </a:r>
            <a:r>
              <a:rPr lang="en-US" dirty="0" smtClean="0">
                <a:solidFill>
                  <a:srgbClr val="000000"/>
                </a:solidFill>
                <a:latin typeface="Arial" panose="020B0604020202020204" pitchFamily="34" charset="0"/>
              </a:rPr>
              <a:t>’ perception of student learning as supported by the programs and services provided to students</a:t>
            </a:r>
          </a:p>
          <a:p>
            <a:pPr>
              <a:buFont typeface="Arial" panose="020B0604020202020204" pitchFamily="34" charset="0"/>
              <a:buChar char="•"/>
            </a:pPr>
            <a:r>
              <a:rPr lang="en-US" b="1" dirty="0" smtClean="0">
                <a:solidFill>
                  <a:srgbClr val="000000"/>
                </a:solidFill>
                <a:latin typeface="Arial" panose="020B0604020202020204" pitchFamily="34" charset="0"/>
              </a:rPr>
              <a:t>Quantitative data</a:t>
            </a:r>
            <a:r>
              <a:rPr lang="en-US" dirty="0" smtClean="0">
                <a:solidFill>
                  <a:srgbClr val="000000"/>
                </a:solidFill>
                <a:latin typeface="Arial" panose="020B0604020202020204" pitchFamily="34" charset="0"/>
              </a:rPr>
              <a:t>, such as enrollment numbers</a:t>
            </a:r>
          </a:p>
          <a:p>
            <a:pPr>
              <a:buFont typeface="Arial" panose="020B0604020202020204" pitchFamily="34" charset="0"/>
              <a:buChar char="•"/>
            </a:pPr>
            <a:r>
              <a:rPr lang="en-US" b="1" dirty="0" smtClean="0">
                <a:solidFill>
                  <a:srgbClr val="000000"/>
                </a:solidFill>
                <a:latin typeface="Arial" panose="020B0604020202020204" pitchFamily="34" charset="0"/>
              </a:rPr>
              <a:t>Honors, awards,  scholarships, and other forms of public recognition earned by students and alumni</a:t>
            </a:r>
            <a:endParaRPr lang="en-US" dirty="0" smtClean="0">
              <a:solidFill>
                <a:srgbClr val="000000"/>
              </a:solidFill>
              <a:latin typeface="Arial" panose="020B0604020202020204" pitchFamily="34" charset="0"/>
            </a:endParaRPr>
          </a:p>
          <a:p>
            <a:endParaRPr lang="en-US" dirty="0" smtClean="0"/>
          </a:p>
          <a:p>
            <a:endParaRPr lang="en-US" dirty="0"/>
          </a:p>
        </p:txBody>
      </p:sp>
      <p:sp>
        <p:nvSpPr>
          <p:cNvPr id="4" name="Slide Number Placeholder 3"/>
          <p:cNvSpPr>
            <a:spLocks noGrp="1"/>
          </p:cNvSpPr>
          <p:nvPr>
            <p:ph type="sldNum" sz="quarter" idx="10"/>
          </p:nvPr>
        </p:nvSpPr>
        <p:spPr/>
        <p:txBody>
          <a:bodyPr/>
          <a:lstStyle/>
          <a:p>
            <a:fld id="{3F10CCBC-8760-4327-9E25-92C7FD334246}" type="slidenum">
              <a:rPr lang="en-US" smtClean="0"/>
              <a:t>6</a:t>
            </a:fld>
            <a:endParaRPr lang="en-US"/>
          </a:p>
        </p:txBody>
      </p:sp>
    </p:spTree>
    <p:extLst>
      <p:ext uri="{BB962C8B-B14F-4D97-AF65-F5344CB8AC3E}">
        <p14:creationId xmlns:p14="http://schemas.microsoft.com/office/powerpoint/2010/main" val="16095157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(e.g., Graduates demonstrate professional presentation skills). The means of assessment should include direct examination of student work (e.g., papers, tests, presentations). - Programs are required to include 2 or more Student Learning Outcomes each assessment cycle, each linked the appropriate university vision-statement. </a:t>
            </a:r>
          </a:p>
          <a:p>
            <a:endParaRPr lang="en-US" dirty="0"/>
          </a:p>
        </p:txBody>
      </p:sp>
      <p:sp>
        <p:nvSpPr>
          <p:cNvPr id="4" name="Slide Number Placeholder 3"/>
          <p:cNvSpPr>
            <a:spLocks noGrp="1"/>
          </p:cNvSpPr>
          <p:nvPr>
            <p:ph type="sldNum" sz="quarter" idx="10"/>
          </p:nvPr>
        </p:nvSpPr>
        <p:spPr/>
        <p:txBody>
          <a:bodyPr/>
          <a:lstStyle/>
          <a:p>
            <a:fld id="{3F10CCBC-8760-4327-9E25-92C7FD334246}" type="slidenum">
              <a:rPr lang="en-US" smtClean="0"/>
              <a:t>7</a:t>
            </a:fld>
            <a:endParaRPr lang="en-US"/>
          </a:p>
        </p:txBody>
      </p:sp>
    </p:spTree>
    <p:extLst>
      <p:ext uri="{BB962C8B-B14F-4D97-AF65-F5344CB8AC3E}">
        <p14:creationId xmlns:p14="http://schemas.microsoft.com/office/powerpoint/2010/main" val="7820695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F10CCBC-8760-4327-9E25-92C7FD334246}" type="slidenum">
              <a:rPr lang="en-US" smtClean="0"/>
              <a:t>8</a:t>
            </a:fld>
            <a:endParaRPr lang="en-US"/>
          </a:p>
        </p:txBody>
      </p:sp>
    </p:spTree>
    <p:extLst>
      <p:ext uri="{BB962C8B-B14F-4D97-AF65-F5344CB8AC3E}">
        <p14:creationId xmlns:p14="http://schemas.microsoft.com/office/powerpoint/2010/main" val="9030663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indent="-228600" algn="l" defTabSz="914400" rtl="0" eaLnBrk="1" fontAlgn="auto" latinLnBrk="0" hangingPunct="1">
              <a:lnSpc>
                <a:spcPct val="100000"/>
              </a:lnSpc>
              <a:spcBef>
                <a:spcPts val="0"/>
              </a:spcBef>
              <a:spcAft>
                <a:spcPts val="0"/>
              </a:spcAft>
              <a:buClrTx/>
              <a:buSzTx/>
              <a:buFontTx/>
              <a:buAutoNum type="alphaLcParenR"/>
              <a:tabLst/>
              <a:defRPr/>
            </a:pPr>
            <a:r>
              <a:rPr lang="en-US" dirty="0" smtClean="0"/>
              <a:t>Every program is expected to review collaboratively student learning assessment data at least once a year, so this section should be updated each year. </a:t>
            </a:r>
          </a:p>
          <a:p>
            <a:pPr marL="228600" marR="0" indent="-228600" algn="l" defTabSz="914400" rtl="0" eaLnBrk="1" fontAlgn="auto" latinLnBrk="0" hangingPunct="1">
              <a:lnSpc>
                <a:spcPct val="100000"/>
              </a:lnSpc>
              <a:spcBef>
                <a:spcPts val="0"/>
              </a:spcBef>
              <a:spcAft>
                <a:spcPts val="0"/>
              </a:spcAft>
              <a:buClrTx/>
              <a:buSzTx/>
              <a:buFontTx/>
              <a:buAutoNum type="alphaLcParenR"/>
              <a:tabLst/>
              <a:defRPr/>
            </a:pPr>
            <a:endParaRPr lang="en-US" dirty="0" smtClean="0"/>
          </a:p>
          <a:p>
            <a:pPr marL="228600" marR="0" indent="-228600" algn="l" defTabSz="914400" rtl="0" eaLnBrk="1" fontAlgn="auto" latinLnBrk="0" hangingPunct="1">
              <a:lnSpc>
                <a:spcPct val="100000"/>
              </a:lnSpc>
              <a:spcBef>
                <a:spcPts val="0"/>
              </a:spcBef>
              <a:spcAft>
                <a:spcPts val="0"/>
              </a:spcAft>
              <a:buClrTx/>
              <a:buSzTx/>
              <a:buFontTx/>
              <a:buAutoNum type="alphaLcParenR"/>
              <a:tabLst/>
              <a:defRPr/>
            </a:pPr>
            <a:r>
              <a:rPr lang="en-US" dirty="0" smtClean="0"/>
              <a:t>b) If the case, specify how your program/unit has addressed the recommendations made by the review team based on your previous report</a:t>
            </a:r>
            <a:endParaRPr lang="en-US" dirty="0"/>
          </a:p>
        </p:txBody>
      </p:sp>
      <p:sp>
        <p:nvSpPr>
          <p:cNvPr id="4" name="Slide Number Placeholder 3"/>
          <p:cNvSpPr>
            <a:spLocks noGrp="1"/>
          </p:cNvSpPr>
          <p:nvPr>
            <p:ph type="sldNum" sz="quarter" idx="10"/>
          </p:nvPr>
        </p:nvSpPr>
        <p:spPr/>
        <p:txBody>
          <a:bodyPr/>
          <a:lstStyle/>
          <a:p>
            <a:fld id="{3F10CCBC-8760-4327-9E25-92C7FD334246}" type="slidenum">
              <a:rPr lang="en-US" smtClean="0"/>
              <a:t>9</a:t>
            </a:fld>
            <a:endParaRPr lang="en-US"/>
          </a:p>
        </p:txBody>
      </p:sp>
    </p:spTree>
    <p:extLst>
      <p:ext uri="{BB962C8B-B14F-4D97-AF65-F5344CB8AC3E}">
        <p14:creationId xmlns:p14="http://schemas.microsoft.com/office/powerpoint/2010/main" val="30639492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CF8B8B8-D7DB-4499-9DA2-EEE7ABE1D307}" type="datetime1">
              <a:rPr lang="en-US" smtClean="0"/>
              <a:t>12/4/2017</a:t>
            </a:fld>
            <a:endParaRPr lang="en-US"/>
          </a:p>
        </p:txBody>
      </p:sp>
      <p:sp>
        <p:nvSpPr>
          <p:cNvPr id="5" name="Footer Placeholder 4"/>
          <p:cNvSpPr>
            <a:spLocks noGrp="1"/>
          </p:cNvSpPr>
          <p:nvPr>
            <p:ph type="ftr" sz="quarter" idx="11"/>
          </p:nvPr>
        </p:nvSpPr>
        <p:spPr/>
        <p:txBody>
          <a:bodyPr/>
          <a:lstStyle/>
          <a:p>
            <a:r>
              <a:rPr lang="en-US" smtClean="0"/>
              <a:t>Office of Institutional Planning, Research, and Effectiveness</a:t>
            </a:r>
            <a:endParaRPr lang="en-US"/>
          </a:p>
        </p:txBody>
      </p:sp>
      <p:sp>
        <p:nvSpPr>
          <p:cNvPr id="6" name="Slide Number Placeholder 5"/>
          <p:cNvSpPr>
            <a:spLocks noGrp="1"/>
          </p:cNvSpPr>
          <p:nvPr>
            <p:ph type="sldNum" sz="quarter" idx="12"/>
          </p:nvPr>
        </p:nvSpPr>
        <p:spPr/>
        <p:txBody>
          <a:bodyPr/>
          <a:lstStyle/>
          <a:p>
            <a:fld id="{6B09ED81-5FA5-4C48-9C7B-87CDDFF50C99}" type="slidenum">
              <a:rPr lang="en-US" smtClean="0"/>
              <a:t>‹#›</a:t>
            </a:fld>
            <a:endParaRPr lang="en-US"/>
          </a:p>
        </p:txBody>
      </p:sp>
    </p:spTree>
    <p:extLst>
      <p:ext uri="{BB962C8B-B14F-4D97-AF65-F5344CB8AC3E}">
        <p14:creationId xmlns:p14="http://schemas.microsoft.com/office/powerpoint/2010/main" val="40247461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5E4CE7-064F-4A05-BFDC-CCEBE07AEF7E}" type="datetime1">
              <a:rPr lang="en-US" smtClean="0"/>
              <a:t>12/4/2017</a:t>
            </a:fld>
            <a:endParaRPr lang="en-US"/>
          </a:p>
        </p:txBody>
      </p:sp>
      <p:sp>
        <p:nvSpPr>
          <p:cNvPr id="5" name="Footer Placeholder 4"/>
          <p:cNvSpPr>
            <a:spLocks noGrp="1"/>
          </p:cNvSpPr>
          <p:nvPr>
            <p:ph type="ftr" sz="quarter" idx="11"/>
          </p:nvPr>
        </p:nvSpPr>
        <p:spPr/>
        <p:txBody>
          <a:bodyPr/>
          <a:lstStyle/>
          <a:p>
            <a:r>
              <a:rPr lang="en-US" smtClean="0"/>
              <a:t>Office of Institutional Planning, Research, and Effectiveness</a:t>
            </a:r>
            <a:endParaRPr lang="en-US"/>
          </a:p>
        </p:txBody>
      </p:sp>
      <p:sp>
        <p:nvSpPr>
          <p:cNvPr id="6" name="Slide Number Placeholder 5"/>
          <p:cNvSpPr>
            <a:spLocks noGrp="1"/>
          </p:cNvSpPr>
          <p:nvPr>
            <p:ph type="sldNum" sz="quarter" idx="12"/>
          </p:nvPr>
        </p:nvSpPr>
        <p:spPr/>
        <p:txBody>
          <a:bodyPr/>
          <a:lstStyle/>
          <a:p>
            <a:fld id="{6B09ED81-5FA5-4C48-9C7B-87CDDFF50C99}" type="slidenum">
              <a:rPr lang="en-US" smtClean="0"/>
              <a:t>‹#›</a:t>
            </a:fld>
            <a:endParaRPr lang="en-US"/>
          </a:p>
        </p:txBody>
      </p:sp>
    </p:spTree>
    <p:extLst>
      <p:ext uri="{BB962C8B-B14F-4D97-AF65-F5344CB8AC3E}">
        <p14:creationId xmlns:p14="http://schemas.microsoft.com/office/powerpoint/2010/main" val="28269506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9D8919-2658-48B7-BA7E-715A1F59D110}" type="datetime1">
              <a:rPr lang="en-US" smtClean="0"/>
              <a:t>12/4/2017</a:t>
            </a:fld>
            <a:endParaRPr lang="en-US"/>
          </a:p>
        </p:txBody>
      </p:sp>
      <p:sp>
        <p:nvSpPr>
          <p:cNvPr id="5" name="Footer Placeholder 4"/>
          <p:cNvSpPr>
            <a:spLocks noGrp="1"/>
          </p:cNvSpPr>
          <p:nvPr>
            <p:ph type="ftr" sz="quarter" idx="11"/>
          </p:nvPr>
        </p:nvSpPr>
        <p:spPr/>
        <p:txBody>
          <a:bodyPr/>
          <a:lstStyle/>
          <a:p>
            <a:r>
              <a:rPr lang="en-US" smtClean="0"/>
              <a:t>Office of Institutional Planning, Research, and Effectiveness</a:t>
            </a:r>
            <a:endParaRPr lang="en-US"/>
          </a:p>
        </p:txBody>
      </p:sp>
      <p:sp>
        <p:nvSpPr>
          <p:cNvPr id="6" name="Slide Number Placeholder 5"/>
          <p:cNvSpPr>
            <a:spLocks noGrp="1"/>
          </p:cNvSpPr>
          <p:nvPr>
            <p:ph type="sldNum" sz="quarter" idx="12"/>
          </p:nvPr>
        </p:nvSpPr>
        <p:spPr/>
        <p:txBody>
          <a:bodyPr/>
          <a:lstStyle/>
          <a:p>
            <a:fld id="{6B09ED81-5FA5-4C48-9C7B-87CDDFF50C99}" type="slidenum">
              <a:rPr lang="en-US" smtClean="0"/>
              <a:t>‹#›</a:t>
            </a:fld>
            <a:endParaRPr lang="en-US"/>
          </a:p>
        </p:txBody>
      </p:sp>
    </p:spTree>
    <p:extLst>
      <p:ext uri="{BB962C8B-B14F-4D97-AF65-F5344CB8AC3E}">
        <p14:creationId xmlns:p14="http://schemas.microsoft.com/office/powerpoint/2010/main" val="42480917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221A61-7A38-4F2B-BF01-A4F6F041AAE7}" type="datetime1">
              <a:rPr lang="en-US" smtClean="0"/>
              <a:t>12/4/2017</a:t>
            </a:fld>
            <a:endParaRPr lang="en-US"/>
          </a:p>
        </p:txBody>
      </p:sp>
      <p:sp>
        <p:nvSpPr>
          <p:cNvPr id="5" name="Footer Placeholder 4"/>
          <p:cNvSpPr>
            <a:spLocks noGrp="1"/>
          </p:cNvSpPr>
          <p:nvPr>
            <p:ph type="ftr" sz="quarter" idx="11"/>
          </p:nvPr>
        </p:nvSpPr>
        <p:spPr/>
        <p:txBody>
          <a:bodyPr/>
          <a:lstStyle/>
          <a:p>
            <a:r>
              <a:rPr lang="en-US" smtClean="0"/>
              <a:t>Office of Institutional Planning, Research, and Effectiveness</a:t>
            </a:r>
            <a:endParaRPr lang="en-US"/>
          </a:p>
        </p:txBody>
      </p:sp>
      <p:sp>
        <p:nvSpPr>
          <p:cNvPr id="6" name="Slide Number Placeholder 5"/>
          <p:cNvSpPr>
            <a:spLocks noGrp="1"/>
          </p:cNvSpPr>
          <p:nvPr>
            <p:ph type="sldNum" sz="quarter" idx="12"/>
          </p:nvPr>
        </p:nvSpPr>
        <p:spPr/>
        <p:txBody>
          <a:bodyPr/>
          <a:lstStyle/>
          <a:p>
            <a:fld id="{6B09ED81-5FA5-4C48-9C7B-87CDDFF50C99}" type="slidenum">
              <a:rPr lang="en-US" smtClean="0"/>
              <a:t>‹#›</a:t>
            </a:fld>
            <a:endParaRPr lang="en-US"/>
          </a:p>
        </p:txBody>
      </p:sp>
    </p:spTree>
    <p:extLst>
      <p:ext uri="{BB962C8B-B14F-4D97-AF65-F5344CB8AC3E}">
        <p14:creationId xmlns:p14="http://schemas.microsoft.com/office/powerpoint/2010/main" val="3594588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485C162-905F-401D-8FAB-188F838DA480}" type="datetime1">
              <a:rPr lang="en-US" smtClean="0"/>
              <a:t>12/4/2017</a:t>
            </a:fld>
            <a:endParaRPr lang="en-US"/>
          </a:p>
        </p:txBody>
      </p:sp>
      <p:sp>
        <p:nvSpPr>
          <p:cNvPr id="5" name="Footer Placeholder 4"/>
          <p:cNvSpPr>
            <a:spLocks noGrp="1"/>
          </p:cNvSpPr>
          <p:nvPr>
            <p:ph type="ftr" sz="quarter" idx="11"/>
          </p:nvPr>
        </p:nvSpPr>
        <p:spPr/>
        <p:txBody>
          <a:bodyPr/>
          <a:lstStyle/>
          <a:p>
            <a:r>
              <a:rPr lang="en-US" smtClean="0"/>
              <a:t>Office of Institutional Planning, Research, and Effectiveness</a:t>
            </a:r>
            <a:endParaRPr lang="en-US"/>
          </a:p>
        </p:txBody>
      </p:sp>
      <p:sp>
        <p:nvSpPr>
          <p:cNvPr id="6" name="Slide Number Placeholder 5"/>
          <p:cNvSpPr>
            <a:spLocks noGrp="1"/>
          </p:cNvSpPr>
          <p:nvPr>
            <p:ph type="sldNum" sz="quarter" idx="12"/>
          </p:nvPr>
        </p:nvSpPr>
        <p:spPr/>
        <p:txBody>
          <a:bodyPr/>
          <a:lstStyle/>
          <a:p>
            <a:fld id="{6B09ED81-5FA5-4C48-9C7B-87CDDFF50C99}" type="slidenum">
              <a:rPr lang="en-US" smtClean="0"/>
              <a:t>‹#›</a:t>
            </a:fld>
            <a:endParaRPr lang="en-US"/>
          </a:p>
        </p:txBody>
      </p:sp>
    </p:spTree>
    <p:extLst>
      <p:ext uri="{BB962C8B-B14F-4D97-AF65-F5344CB8AC3E}">
        <p14:creationId xmlns:p14="http://schemas.microsoft.com/office/powerpoint/2010/main" val="17943372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6D630A4-9EC8-4884-9398-1433913264B3}" type="datetime1">
              <a:rPr lang="en-US" smtClean="0"/>
              <a:t>12/4/2017</a:t>
            </a:fld>
            <a:endParaRPr lang="en-US"/>
          </a:p>
        </p:txBody>
      </p:sp>
      <p:sp>
        <p:nvSpPr>
          <p:cNvPr id="6" name="Footer Placeholder 5"/>
          <p:cNvSpPr>
            <a:spLocks noGrp="1"/>
          </p:cNvSpPr>
          <p:nvPr>
            <p:ph type="ftr" sz="quarter" idx="11"/>
          </p:nvPr>
        </p:nvSpPr>
        <p:spPr/>
        <p:txBody>
          <a:bodyPr/>
          <a:lstStyle/>
          <a:p>
            <a:r>
              <a:rPr lang="en-US" smtClean="0"/>
              <a:t>Office of Institutional Planning, Research, and Effectiveness</a:t>
            </a:r>
            <a:endParaRPr lang="en-US"/>
          </a:p>
        </p:txBody>
      </p:sp>
      <p:sp>
        <p:nvSpPr>
          <p:cNvPr id="7" name="Slide Number Placeholder 6"/>
          <p:cNvSpPr>
            <a:spLocks noGrp="1"/>
          </p:cNvSpPr>
          <p:nvPr>
            <p:ph type="sldNum" sz="quarter" idx="12"/>
          </p:nvPr>
        </p:nvSpPr>
        <p:spPr/>
        <p:txBody>
          <a:bodyPr/>
          <a:lstStyle/>
          <a:p>
            <a:fld id="{6B09ED81-5FA5-4C48-9C7B-87CDDFF50C99}" type="slidenum">
              <a:rPr lang="en-US" smtClean="0"/>
              <a:t>‹#›</a:t>
            </a:fld>
            <a:endParaRPr lang="en-US"/>
          </a:p>
        </p:txBody>
      </p:sp>
    </p:spTree>
    <p:extLst>
      <p:ext uri="{BB962C8B-B14F-4D97-AF65-F5344CB8AC3E}">
        <p14:creationId xmlns:p14="http://schemas.microsoft.com/office/powerpoint/2010/main" val="1985983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F6F421A-4F7E-4B1B-BBBE-A6A9F0DE0BD8}" type="datetime1">
              <a:rPr lang="en-US" smtClean="0"/>
              <a:t>12/4/2017</a:t>
            </a:fld>
            <a:endParaRPr lang="en-US"/>
          </a:p>
        </p:txBody>
      </p:sp>
      <p:sp>
        <p:nvSpPr>
          <p:cNvPr id="8" name="Footer Placeholder 7"/>
          <p:cNvSpPr>
            <a:spLocks noGrp="1"/>
          </p:cNvSpPr>
          <p:nvPr>
            <p:ph type="ftr" sz="quarter" idx="11"/>
          </p:nvPr>
        </p:nvSpPr>
        <p:spPr/>
        <p:txBody>
          <a:bodyPr/>
          <a:lstStyle/>
          <a:p>
            <a:r>
              <a:rPr lang="en-US" smtClean="0"/>
              <a:t>Office of Institutional Planning, Research, and Effectiveness</a:t>
            </a:r>
            <a:endParaRPr lang="en-US"/>
          </a:p>
        </p:txBody>
      </p:sp>
      <p:sp>
        <p:nvSpPr>
          <p:cNvPr id="9" name="Slide Number Placeholder 8"/>
          <p:cNvSpPr>
            <a:spLocks noGrp="1"/>
          </p:cNvSpPr>
          <p:nvPr>
            <p:ph type="sldNum" sz="quarter" idx="12"/>
          </p:nvPr>
        </p:nvSpPr>
        <p:spPr/>
        <p:txBody>
          <a:bodyPr/>
          <a:lstStyle/>
          <a:p>
            <a:fld id="{6B09ED81-5FA5-4C48-9C7B-87CDDFF50C99}" type="slidenum">
              <a:rPr lang="en-US" smtClean="0"/>
              <a:t>‹#›</a:t>
            </a:fld>
            <a:endParaRPr lang="en-US"/>
          </a:p>
        </p:txBody>
      </p:sp>
    </p:spTree>
    <p:extLst>
      <p:ext uri="{BB962C8B-B14F-4D97-AF65-F5344CB8AC3E}">
        <p14:creationId xmlns:p14="http://schemas.microsoft.com/office/powerpoint/2010/main" val="22834153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4EA5BA2-B34D-4EBB-BEF3-5F81561EE11F}" type="datetime1">
              <a:rPr lang="en-US" smtClean="0"/>
              <a:t>12/4/2017</a:t>
            </a:fld>
            <a:endParaRPr lang="en-US"/>
          </a:p>
        </p:txBody>
      </p:sp>
      <p:sp>
        <p:nvSpPr>
          <p:cNvPr id="4" name="Footer Placeholder 3"/>
          <p:cNvSpPr>
            <a:spLocks noGrp="1"/>
          </p:cNvSpPr>
          <p:nvPr>
            <p:ph type="ftr" sz="quarter" idx="11"/>
          </p:nvPr>
        </p:nvSpPr>
        <p:spPr/>
        <p:txBody>
          <a:bodyPr/>
          <a:lstStyle/>
          <a:p>
            <a:r>
              <a:rPr lang="en-US" smtClean="0"/>
              <a:t>Office of Institutional Planning, Research, and Effectiveness</a:t>
            </a:r>
            <a:endParaRPr lang="en-US"/>
          </a:p>
        </p:txBody>
      </p:sp>
      <p:sp>
        <p:nvSpPr>
          <p:cNvPr id="5" name="Slide Number Placeholder 4"/>
          <p:cNvSpPr>
            <a:spLocks noGrp="1"/>
          </p:cNvSpPr>
          <p:nvPr>
            <p:ph type="sldNum" sz="quarter" idx="12"/>
          </p:nvPr>
        </p:nvSpPr>
        <p:spPr/>
        <p:txBody>
          <a:bodyPr/>
          <a:lstStyle/>
          <a:p>
            <a:fld id="{6B09ED81-5FA5-4C48-9C7B-87CDDFF50C99}" type="slidenum">
              <a:rPr lang="en-US" smtClean="0"/>
              <a:t>‹#›</a:t>
            </a:fld>
            <a:endParaRPr lang="en-US"/>
          </a:p>
        </p:txBody>
      </p:sp>
    </p:spTree>
    <p:extLst>
      <p:ext uri="{BB962C8B-B14F-4D97-AF65-F5344CB8AC3E}">
        <p14:creationId xmlns:p14="http://schemas.microsoft.com/office/powerpoint/2010/main" val="2517221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DAACD6-89FC-4174-A9DE-C9C3888E8B8C}" type="datetime1">
              <a:rPr lang="en-US" smtClean="0"/>
              <a:t>12/4/2017</a:t>
            </a:fld>
            <a:endParaRPr lang="en-US"/>
          </a:p>
        </p:txBody>
      </p:sp>
      <p:sp>
        <p:nvSpPr>
          <p:cNvPr id="3" name="Footer Placeholder 2"/>
          <p:cNvSpPr>
            <a:spLocks noGrp="1"/>
          </p:cNvSpPr>
          <p:nvPr>
            <p:ph type="ftr" sz="quarter" idx="11"/>
          </p:nvPr>
        </p:nvSpPr>
        <p:spPr/>
        <p:txBody>
          <a:bodyPr/>
          <a:lstStyle/>
          <a:p>
            <a:r>
              <a:rPr lang="en-US" smtClean="0"/>
              <a:t>Office of Institutional Planning, Research, and Effectiveness</a:t>
            </a:r>
            <a:endParaRPr lang="en-US"/>
          </a:p>
        </p:txBody>
      </p:sp>
      <p:sp>
        <p:nvSpPr>
          <p:cNvPr id="4" name="Slide Number Placeholder 3"/>
          <p:cNvSpPr>
            <a:spLocks noGrp="1"/>
          </p:cNvSpPr>
          <p:nvPr>
            <p:ph type="sldNum" sz="quarter" idx="12"/>
          </p:nvPr>
        </p:nvSpPr>
        <p:spPr/>
        <p:txBody>
          <a:bodyPr/>
          <a:lstStyle/>
          <a:p>
            <a:fld id="{6B09ED81-5FA5-4C48-9C7B-87CDDFF50C99}" type="slidenum">
              <a:rPr lang="en-US" smtClean="0"/>
              <a:t>‹#›</a:t>
            </a:fld>
            <a:endParaRPr lang="en-US"/>
          </a:p>
        </p:txBody>
      </p:sp>
    </p:spTree>
    <p:extLst>
      <p:ext uri="{BB962C8B-B14F-4D97-AF65-F5344CB8AC3E}">
        <p14:creationId xmlns:p14="http://schemas.microsoft.com/office/powerpoint/2010/main" val="4254850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1F371E5-788F-42BF-AD8D-7ED9987E6B88}" type="datetime1">
              <a:rPr lang="en-US" smtClean="0"/>
              <a:t>12/4/2017</a:t>
            </a:fld>
            <a:endParaRPr lang="en-US"/>
          </a:p>
        </p:txBody>
      </p:sp>
      <p:sp>
        <p:nvSpPr>
          <p:cNvPr id="6" name="Footer Placeholder 5"/>
          <p:cNvSpPr>
            <a:spLocks noGrp="1"/>
          </p:cNvSpPr>
          <p:nvPr>
            <p:ph type="ftr" sz="quarter" idx="11"/>
          </p:nvPr>
        </p:nvSpPr>
        <p:spPr/>
        <p:txBody>
          <a:bodyPr/>
          <a:lstStyle/>
          <a:p>
            <a:r>
              <a:rPr lang="en-US" smtClean="0"/>
              <a:t>Office of Institutional Planning, Research, and Effectiveness</a:t>
            </a:r>
            <a:endParaRPr lang="en-US"/>
          </a:p>
        </p:txBody>
      </p:sp>
      <p:sp>
        <p:nvSpPr>
          <p:cNvPr id="7" name="Slide Number Placeholder 6"/>
          <p:cNvSpPr>
            <a:spLocks noGrp="1"/>
          </p:cNvSpPr>
          <p:nvPr>
            <p:ph type="sldNum" sz="quarter" idx="12"/>
          </p:nvPr>
        </p:nvSpPr>
        <p:spPr/>
        <p:txBody>
          <a:bodyPr/>
          <a:lstStyle/>
          <a:p>
            <a:fld id="{6B09ED81-5FA5-4C48-9C7B-87CDDFF50C99}" type="slidenum">
              <a:rPr lang="en-US" smtClean="0"/>
              <a:t>‹#›</a:t>
            </a:fld>
            <a:endParaRPr lang="en-US"/>
          </a:p>
        </p:txBody>
      </p:sp>
    </p:spTree>
    <p:extLst>
      <p:ext uri="{BB962C8B-B14F-4D97-AF65-F5344CB8AC3E}">
        <p14:creationId xmlns:p14="http://schemas.microsoft.com/office/powerpoint/2010/main" val="1595470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80BF3E9-53BA-4F09-911B-9251760B33FA}" type="datetime1">
              <a:rPr lang="en-US" smtClean="0"/>
              <a:t>12/4/2017</a:t>
            </a:fld>
            <a:endParaRPr lang="en-US"/>
          </a:p>
        </p:txBody>
      </p:sp>
      <p:sp>
        <p:nvSpPr>
          <p:cNvPr id="6" name="Footer Placeholder 5"/>
          <p:cNvSpPr>
            <a:spLocks noGrp="1"/>
          </p:cNvSpPr>
          <p:nvPr>
            <p:ph type="ftr" sz="quarter" idx="11"/>
          </p:nvPr>
        </p:nvSpPr>
        <p:spPr/>
        <p:txBody>
          <a:bodyPr/>
          <a:lstStyle/>
          <a:p>
            <a:r>
              <a:rPr lang="en-US" smtClean="0"/>
              <a:t>Office of Institutional Planning, Research, and Effectiveness</a:t>
            </a:r>
            <a:endParaRPr lang="en-US"/>
          </a:p>
        </p:txBody>
      </p:sp>
      <p:sp>
        <p:nvSpPr>
          <p:cNvPr id="7" name="Slide Number Placeholder 6"/>
          <p:cNvSpPr>
            <a:spLocks noGrp="1"/>
          </p:cNvSpPr>
          <p:nvPr>
            <p:ph type="sldNum" sz="quarter" idx="12"/>
          </p:nvPr>
        </p:nvSpPr>
        <p:spPr/>
        <p:txBody>
          <a:bodyPr/>
          <a:lstStyle/>
          <a:p>
            <a:fld id="{6B09ED81-5FA5-4C48-9C7B-87CDDFF50C99}" type="slidenum">
              <a:rPr lang="en-US" smtClean="0"/>
              <a:t>‹#›</a:t>
            </a:fld>
            <a:endParaRPr lang="en-US"/>
          </a:p>
        </p:txBody>
      </p:sp>
    </p:spTree>
    <p:extLst>
      <p:ext uri="{BB962C8B-B14F-4D97-AF65-F5344CB8AC3E}">
        <p14:creationId xmlns:p14="http://schemas.microsoft.com/office/powerpoint/2010/main" val="3466960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FEC37F-444B-45C7-812A-DB8715B0DDB9}" type="datetime1">
              <a:rPr lang="en-US" smtClean="0"/>
              <a:t>12/4/2017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Office of Institutional Planning, Research, and Effectiveness</a:t>
            </a:r>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09ED81-5FA5-4C48-9C7B-87CDDFF50C99}" type="slidenum">
              <a:rPr lang="en-US" smtClean="0"/>
              <a:t>‹#›</a:t>
            </a:fld>
            <a:endParaRPr lang="en-US"/>
          </a:p>
        </p:txBody>
      </p:sp>
    </p:spTree>
    <p:extLst>
      <p:ext uri="{BB962C8B-B14F-4D97-AF65-F5344CB8AC3E}">
        <p14:creationId xmlns:p14="http://schemas.microsoft.com/office/powerpoint/2010/main" val="339669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mailto:Parisa.Naghshpour@aamu.edu"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www.aamu.edu/administrativeoffices/irpsp/institutionalresearchandplanning/pages/assessment-.aspx"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hyperlink" Target="mailto:Parisa.Naghshpour@aamu.edu" TargetMode="External"/><Relationship Id="rId4" Type="http://schemas.openxmlformats.org/officeDocument/2006/relationships/hyperlink" Target="mailto:James.Walke@aamu.edu"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440575"/>
            <a:ext cx="9030159" cy="2478895"/>
          </a:xfrm>
        </p:spPr>
        <p:txBody>
          <a:bodyPr>
            <a:normAutofit/>
          </a:bodyPr>
          <a:lstStyle/>
          <a:p>
            <a:r>
              <a:rPr lang="en-US" dirty="0" smtClean="0">
                <a:latin typeface="Times New Roman" panose="02020603050405020304" pitchFamily="18" charset="0"/>
                <a:cs typeface="Times New Roman" panose="02020603050405020304" pitchFamily="18" charset="0"/>
              </a:rPr>
              <a:t>Fall Departmental Assessment Workshop</a:t>
            </a:r>
            <a:endParaRPr lang="en-US"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524000" y="5067281"/>
            <a:ext cx="9206429" cy="947928"/>
          </a:xfrm>
        </p:spPr>
        <p:txBody>
          <a:bodyPr/>
          <a:lstStyle/>
          <a:p>
            <a:r>
              <a:rPr lang="en-US" dirty="0" smtClean="0">
                <a:latin typeface="Times New Roman" panose="02020603050405020304" pitchFamily="18" charset="0"/>
                <a:cs typeface="Times New Roman" panose="02020603050405020304" pitchFamily="18" charset="0"/>
              </a:rPr>
              <a:t>Office of Institutional Planning, Research, and Effectiveness</a:t>
            </a:r>
          </a:p>
          <a:p>
            <a:r>
              <a:rPr lang="en-US" dirty="0" smtClean="0">
                <a:latin typeface="Times New Roman" panose="02020603050405020304" pitchFamily="18" charset="0"/>
                <a:cs typeface="Times New Roman" panose="02020603050405020304" pitchFamily="18" charset="0"/>
              </a:rPr>
              <a:t>Fall 2017</a:t>
            </a:r>
            <a:endParaRPr lang="en-US"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52453" y="2919470"/>
            <a:ext cx="1773252" cy="2125829"/>
          </a:xfrm>
          <a:prstGeom prst="rect">
            <a:avLst/>
          </a:prstGeom>
        </p:spPr>
      </p:pic>
    </p:spTree>
    <p:extLst>
      <p:ext uri="{BB962C8B-B14F-4D97-AF65-F5344CB8AC3E}">
        <p14:creationId xmlns:p14="http://schemas.microsoft.com/office/powerpoint/2010/main" val="26931038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4737" y="31751"/>
            <a:ext cx="10388908" cy="648428"/>
          </a:xfrm>
        </p:spPr>
        <p:txBody>
          <a:bodyPr>
            <a:normAutofit fontScale="90000"/>
          </a:bodyPr>
          <a:lstStyle/>
          <a:p>
            <a:r>
              <a:rPr lang="en-US" i="1" dirty="0">
                <a:latin typeface="Times New Roman" panose="02020603050405020304" pitchFamily="18" charset="0"/>
                <a:cs typeface="Times New Roman" panose="02020603050405020304" pitchFamily="18" charset="0"/>
              </a:rPr>
              <a:t>Use of Results</a:t>
            </a: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134737" cy="1360358"/>
          </a:xfrm>
          <a:prstGeom prst="rect">
            <a:avLst/>
          </a:prstGeom>
        </p:spPr>
      </p:pic>
      <p:sp>
        <p:nvSpPr>
          <p:cNvPr id="8" name="Footer Placeholder 7"/>
          <p:cNvSpPr>
            <a:spLocks noGrp="1"/>
          </p:cNvSpPr>
          <p:nvPr>
            <p:ph type="ftr" sz="quarter" idx="11"/>
          </p:nvPr>
        </p:nvSpPr>
        <p:spPr/>
        <p:txBody>
          <a:bodyPr/>
          <a:lstStyle/>
          <a:p>
            <a:r>
              <a:rPr lang="en-US" smtClean="0"/>
              <a:t>Office of Institutional Planning, Research, and Effectiveness</a:t>
            </a:r>
            <a:endParaRPr lang="en-US"/>
          </a:p>
        </p:txBody>
      </p:sp>
      <p:sp>
        <p:nvSpPr>
          <p:cNvPr id="9" name="Slide Number Placeholder 8"/>
          <p:cNvSpPr>
            <a:spLocks noGrp="1"/>
          </p:cNvSpPr>
          <p:nvPr>
            <p:ph type="sldNum" sz="quarter" idx="12"/>
          </p:nvPr>
        </p:nvSpPr>
        <p:spPr/>
        <p:txBody>
          <a:bodyPr/>
          <a:lstStyle/>
          <a:p>
            <a:fld id="{6B09ED81-5FA5-4C48-9C7B-87CDDFF50C99}" type="slidenum">
              <a:rPr lang="en-US" smtClean="0"/>
              <a:t>10</a:t>
            </a:fld>
            <a:endParaRPr lang="en-US"/>
          </a:p>
        </p:txBody>
      </p:sp>
      <p:sp>
        <p:nvSpPr>
          <p:cNvPr id="3" name="TextBox 2"/>
          <p:cNvSpPr txBox="1"/>
          <p:nvPr/>
        </p:nvSpPr>
        <p:spPr>
          <a:xfrm>
            <a:off x="1676400" y="1360357"/>
            <a:ext cx="9236242" cy="2031325"/>
          </a:xfrm>
          <a:prstGeom prst="rect">
            <a:avLst/>
          </a:prstGeom>
          <a:noFill/>
        </p:spPr>
        <p:txBody>
          <a:bodyPr wrap="square" rtlCol="0">
            <a:spAutoFit/>
          </a:bodyPr>
          <a:lstStyle/>
          <a:p>
            <a:r>
              <a:rPr lang="en-US" dirty="0"/>
              <a:t>Based on your review of findings, what changes have been made to the curriculum, OR services, OR goals, OR student learning outcomes (choose all that apply) in your program/unit? </a:t>
            </a:r>
            <a:endParaRPr lang="en-US" dirty="0" smtClean="0"/>
          </a:p>
          <a:p>
            <a:endParaRPr lang="en-US" dirty="0"/>
          </a:p>
          <a:p>
            <a:r>
              <a:rPr lang="en-US" dirty="0" smtClean="0"/>
              <a:t>Also</a:t>
            </a:r>
            <a:r>
              <a:rPr lang="en-US" dirty="0"/>
              <a:t>, have any of these changes led to modifications in the process of collecting and/or reviewing student learning assessment data? </a:t>
            </a:r>
          </a:p>
          <a:p>
            <a:endParaRPr lang="en-US" dirty="0" smtClean="0"/>
          </a:p>
          <a:p>
            <a:r>
              <a:rPr lang="en-US" dirty="0" smtClean="0"/>
              <a:t>If </a:t>
            </a:r>
            <a:r>
              <a:rPr lang="en-US" dirty="0"/>
              <a:t>the case, have the </a:t>
            </a:r>
            <a:r>
              <a:rPr lang="en-US" dirty="0" smtClean="0"/>
              <a:t>recommendations </a:t>
            </a:r>
            <a:r>
              <a:rPr lang="en-US" dirty="0"/>
              <a:t>from the previous year report been addressed?</a:t>
            </a:r>
          </a:p>
        </p:txBody>
      </p:sp>
    </p:spTree>
    <p:extLst>
      <p:ext uri="{BB962C8B-B14F-4D97-AF65-F5344CB8AC3E}">
        <p14:creationId xmlns:p14="http://schemas.microsoft.com/office/powerpoint/2010/main" val="1371435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134737" cy="1360358"/>
          </a:xfrm>
          <a:prstGeom prst="rect">
            <a:avLst/>
          </a:prstGeom>
        </p:spPr>
      </p:pic>
      <p:sp>
        <p:nvSpPr>
          <p:cNvPr id="3" name="TextBox 2"/>
          <p:cNvSpPr txBox="1"/>
          <p:nvPr/>
        </p:nvSpPr>
        <p:spPr>
          <a:xfrm>
            <a:off x="3492348" y="1444342"/>
            <a:ext cx="4924539" cy="353943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sz="2800" dirty="0" smtClean="0">
                <a:latin typeface="Times New Roman" panose="02020603050405020304" pitchFamily="18" charset="0"/>
                <a:cs typeface="Times New Roman" panose="02020603050405020304" pitchFamily="18" charset="0"/>
              </a:rPr>
              <a:t>2015 – 2016 Outcomes Reports</a:t>
            </a:r>
          </a:p>
          <a:p>
            <a:pPr marL="914400" lvl="1" indent="-457200">
              <a:buFont typeface="Arial" panose="020B0604020202020204" pitchFamily="34" charset="0"/>
              <a:buChar char="•"/>
            </a:pPr>
            <a:r>
              <a:rPr lang="en-US" sz="2800" dirty="0" smtClean="0">
                <a:latin typeface="Times New Roman" panose="02020603050405020304" pitchFamily="18" charset="0"/>
                <a:cs typeface="Times New Roman" panose="02020603050405020304" pitchFamily="18" charset="0"/>
              </a:rPr>
              <a:t>Modify</a:t>
            </a:r>
          </a:p>
          <a:p>
            <a:pPr lvl="1"/>
            <a:endParaRPr lang="en-US" sz="2800" dirty="0">
              <a:latin typeface="Times New Roman" panose="02020603050405020304" pitchFamily="18" charset="0"/>
              <a:cs typeface="Times New Roman" panose="02020603050405020304" pitchFamily="18" charset="0"/>
            </a:endParaRPr>
          </a:p>
          <a:p>
            <a:r>
              <a:rPr lang="en-US" sz="2800" dirty="0" smtClean="0">
                <a:latin typeface="Times New Roman" panose="02020603050405020304" pitchFamily="18" charset="0"/>
                <a:cs typeface="Times New Roman" panose="02020603050405020304" pitchFamily="18" charset="0"/>
              </a:rPr>
              <a:t>2016 – 2017 Outcomes Reports</a:t>
            </a:r>
          </a:p>
          <a:p>
            <a:pPr marL="914400" lvl="1" indent="-457200">
              <a:buFont typeface="Arial" panose="020B0604020202020204" pitchFamily="34" charset="0"/>
              <a:buChar char="•"/>
            </a:pPr>
            <a:r>
              <a:rPr lang="en-US" sz="2800" dirty="0" smtClean="0">
                <a:latin typeface="Times New Roman" panose="02020603050405020304" pitchFamily="18" charset="0"/>
                <a:cs typeface="Times New Roman" panose="02020603050405020304" pitchFamily="18" charset="0"/>
              </a:rPr>
              <a:t>Complete </a:t>
            </a:r>
          </a:p>
          <a:p>
            <a:endParaRPr lang="en-US" sz="2800" dirty="0">
              <a:latin typeface="Times New Roman" panose="02020603050405020304" pitchFamily="18" charset="0"/>
              <a:cs typeface="Times New Roman" panose="02020603050405020304" pitchFamily="18" charset="0"/>
            </a:endParaRPr>
          </a:p>
          <a:p>
            <a:r>
              <a:rPr lang="en-US" sz="2800" dirty="0" smtClean="0">
                <a:latin typeface="Times New Roman" panose="02020603050405020304" pitchFamily="18" charset="0"/>
                <a:cs typeface="Times New Roman" panose="02020603050405020304" pitchFamily="18" charset="0"/>
              </a:rPr>
              <a:t>2017 – 2018 Outcomes Plans</a:t>
            </a:r>
          </a:p>
          <a:p>
            <a:pPr marL="914400" lvl="1" indent="-457200">
              <a:buFont typeface="Arial" panose="020B0604020202020204" pitchFamily="34" charset="0"/>
              <a:buChar char="•"/>
            </a:pPr>
            <a:r>
              <a:rPr lang="en-US" sz="2800" dirty="0" smtClean="0">
                <a:latin typeface="Times New Roman" panose="02020603050405020304" pitchFamily="18" charset="0"/>
                <a:cs typeface="Times New Roman" panose="02020603050405020304" pitchFamily="18" charset="0"/>
              </a:rPr>
              <a:t>Complete</a:t>
            </a:r>
          </a:p>
        </p:txBody>
      </p:sp>
      <p:sp>
        <p:nvSpPr>
          <p:cNvPr id="5" name="Footer Placeholder 4"/>
          <p:cNvSpPr>
            <a:spLocks noGrp="1"/>
          </p:cNvSpPr>
          <p:nvPr>
            <p:ph type="ftr" sz="quarter" idx="11"/>
          </p:nvPr>
        </p:nvSpPr>
        <p:spPr/>
        <p:txBody>
          <a:bodyPr/>
          <a:lstStyle/>
          <a:p>
            <a:r>
              <a:rPr lang="en-US" smtClean="0"/>
              <a:t>Office of Institutional Planning, Research, and Effectiveness</a:t>
            </a:r>
            <a:endParaRPr lang="en-US"/>
          </a:p>
        </p:txBody>
      </p:sp>
      <p:sp>
        <p:nvSpPr>
          <p:cNvPr id="6" name="Slide Number Placeholder 5"/>
          <p:cNvSpPr>
            <a:spLocks noGrp="1"/>
          </p:cNvSpPr>
          <p:nvPr>
            <p:ph type="sldNum" sz="quarter" idx="12"/>
          </p:nvPr>
        </p:nvSpPr>
        <p:spPr/>
        <p:txBody>
          <a:bodyPr/>
          <a:lstStyle/>
          <a:p>
            <a:fld id="{6B09ED81-5FA5-4C48-9C7B-87CDDFF50C99}" type="slidenum">
              <a:rPr lang="en-US" smtClean="0"/>
              <a:t>11</a:t>
            </a:fld>
            <a:endParaRPr lang="en-US"/>
          </a:p>
        </p:txBody>
      </p:sp>
      <p:sp>
        <p:nvSpPr>
          <p:cNvPr id="9" name="Title 1"/>
          <p:cNvSpPr>
            <a:spLocks noGrp="1"/>
          </p:cNvSpPr>
          <p:nvPr>
            <p:ph type="title"/>
          </p:nvPr>
        </p:nvSpPr>
        <p:spPr>
          <a:xfrm>
            <a:off x="1134737" y="72845"/>
            <a:ext cx="10388908" cy="1031787"/>
          </a:xfrm>
        </p:spPr>
        <p:txBody>
          <a:bodyPr>
            <a:normAutofit fontScale="90000"/>
          </a:bodyPr>
          <a:lstStyle/>
          <a:p>
            <a:r>
              <a:rPr lang="en-US" dirty="0" smtClean="0">
                <a:latin typeface="Times New Roman" panose="02020603050405020304" pitchFamily="18" charset="0"/>
                <a:cs typeface="Times New Roman" panose="02020603050405020304" pitchFamily="18" charset="0"/>
              </a:rPr>
              <a:t>Disaggregation of Data for Online  </a:t>
            </a:r>
            <a:br>
              <a:rPr lang="en-US" dirty="0" smtClean="0">
                <a:latin typeface="Times New Roman" panose="02020603050405020304" pitchFamily="18" charset="0"/>
                <a:cs typeface="Times New Roman" panose="02020603050405020304" pitchFamily="18" charset="0"/>
              </a:rPr>
            </a:br>
            <a:r>
              <a:rPr lang="en-US" dirty="0" smtClean="0">
                <a:latin typeface="Times New Roman" panose="02020603050405020304" pitchFamily="18" charset="0"/>
                <a:cs typeface="Times New Roman" panose="02020603050405020304" pitchFamily="18" charset="0"/>
              </a:rPr>
              <a:t>&amp; Off-Site Learners</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928746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134737" cy="1360358"/>
          </a:xfrm>
          <a:prstGeom prst="rect">
            <a:avLst/>
          </a:prstGeom>
        </p:spPr>
      </p:pic>
      <p:sp>
        <p:nvSpPr>
          <p:cNvPr id="3" name="TextBox 2"/>
          <p:cNvSpPr txBox="1"/>
          <p:nvPr/>
        </p:nvSpPr>
        <p:spPr>
          <a:xfrm>
            <a:off x="2586789" y="1202330"/>
            <a:ext cx="7732295" cy="483209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marL="457200" indent="-457200">
              <a:buFontTx/>
              <a:buChar char="-"/>
            </a:pPr>
            <a:r>
              <a:rPr lang="en-US" sz="2800" dirty="0" smtClean="0">
                <a:latin typeface="Times New Roman" panose="02020603050405020304" pitchFamily="18" charset="0"/>
                <a:cs typeface="Times New Roman" panose="02020603050405020304" pitchFamily="18" charset="0"/>
              </a:rPr>
              <a:t>Maintain Faculty Assessment Plan</a:t>
            </a:r>
          </a:p>
          <a:p>
            <a:pPr marL="457200" indent="-457200">
              <a:buFontTx/>
              <a:buChar char="-"/>
            </a:pPr>
            <a:r>
              <a:rPr lang="en-US" sz="2800" dirty="0" smtClean="0">
                <a:latin typeface="Times New Roman" panose="02020603050405020304" pitchFamily="18" charset="0"/>
                <a:cs typeface="Times New Roman" panose="02020603050405020304" pitchFamily="18" charset="0"/>
              </a:rPr>
              <a:t>Submit to Assessment Coordinator </a:t>
            </a:r>
          </a:p>
          <a:p>
            <a:pPr marL="457200" indent="-457200">
              <a:buFontTx/>
              <a:buChar char="-"/>
            </a:pPr>
            <a:r>
              <a:rPr lang="en-US" sz="2800" dirty="0">
                <a:latin typeface="Times New Roman" panose="02020603050405020304" pitchFamily="18" charset="0"/>
                <a:cs typeface="Times New Roman" panose="02020603050405020304" pitchFamily="18" charset="0"/>
              </a:rPr>
              <a:t>Locate historical </a:t>
            </a:r>
            <a:r>
              <a:rPr lang="en-US" sz="2800" dirty="0" smtClean="0">
                <a:latin typeface="Times New Roman" panose="02020603050405020304" pitchFamily="18" charset="0"/>
                <a:cs typeface="Times New Roman" panose="02020603050405020304" pitchFamily="18" charset="0"/>
              </a:rPr>
              <a:t>data &amp; Rubrics/Grading Tools: </a:t>
            </a:r>
            <a:endParaRPr lang="en-US" sz="2800" dirty="0">
              <a:latin typeface="Times New Roman" panose="02020603050405020304" pitchFamily="18" charset="0"/>
              <a:cs typeface="Times New Roman" panose="02020603050405020304" pitchFamily="18" charset="0"/>
            </a:endParaRPr>
          </a:p>
          <a:p>
            <a:pPr marL="914400" lvl="1" indent="-457200">
              <a:buFontTx/>
              <a:buChar char="-"/>
            </a:pPr>
            <a:r>
              <a:rPr lang="en-US" sz="2800" dirty="0">
                <a:latin typeface="Times New Roman" panose="02020603050405020304" pitchFamily="18" charset="0"/>
                <a:cs typeface="Times New Roman" panose="02020603050405020304" pitchFamily="18" charset="0"/>
              </a:rPr>
              <a:t>Traditional students</a:t>
            </a:r>
          </a:p>
          <a:p>
            <a:pPr marL="914400" lvl="1" indent="-457200">
              <a:buFontTx/>
              <a:buChar char="-"/>
            </a:pPr>
            <a:r>
              <a:rPr lang="en-US" sz="2800" dirty="0">
                <a:latin typeface="Times New Roman" panose="02020603050405020304" pitchFamily="18" charset="0"/>
                <a:cs typeface="Times New Roman" panose="02020603050405020304" pitchFamily="18" charset="0"/>
              </a:rPr>
              <a:t>Online students</a:t>
            </a:r>
          </a:p>
          <a:p>
            <a:pPr marL="914400" lvl="1" indent="-457200">
              <a:buFontTx/>
              <a:buChar char="-"/>
            </a:pPr>
            <a:r>
              <a:rPr lang="en-US" sz="2800" dirty="0">
                <a:latin typeface="Times New Roman" panose="02020603050405020304" pitchFamily="18" charset="0"/>
                <a:cs typeface="Times New Roman" panose="02020603050405020304" pitchFamily="18" charset="0"/>
              </a:rPr>
              <a:t>Off-site </a:t>
            </a:r>
            <a:r>
              <a:rPr lang="en-US" sz="2800" dirty="0" smtClean="0">
                <a:latin typeface="Times New Roman" panose="02020603050405020304" pitchFamily="18" charset="0"/>
                <a:cs typeface="Times New Roman" panose="02020603050405020304" pitchFamily="18" charset="0"/>
              </a:rPr>
              <a:t>students</a:t>
            </a:r>
          </a:p>
          <a:p>
            <a:pPr marL="914400" lvl="1" indent="-457200">
              <a:buFontTx/>
              <a:buChar char="-"/>
            </a:pPr>
            <a:r>
              <a:rPr lang="en-US" sz="2800" dirty="0" smtClean="0">
                <a:latin typeface="Times New Roman" panose="02020603050405020304" pitchFamily="18" charset="0"/>
                <a:cs typeface="Times New Roman" panose="02020603050405020304" pitchFamily="18" charset="0"/>
              </a:rPr>
              <a:t>Email to </a:t>
            </a:r>
            <a:r>
              <a:rPr lang="en-US" sz="2800" dirty="0" smtClean="0">
                <a:latin typeface="Times New Roman" panose="02020603050405020304" pitchFamily="18" charset="0"/>
                <a:cs typeface="Times New Roman" panose="02020603050405020304" pitchFamily="18" charset="0"/>
                <a:hlinkClick r:id="rId4"/>
              </a:rPr>
              <a:t>Parisa.Naghshpour@aamu.edu</a:t>
            </a:r>
            <a:endParaRPr lang="en-US" sz="2800" dirty="0" smtClean="0">
              <a:latin typeface="Times New Roman" panose="02020603050405020304" pitchFamily="18" charset="0"/>
              <a:cs typeface="Times New Roman" panose="02020603050405020304" pitchFamily="18" charset="0"/>
            </a:endParaRPr>
          </a:p>
          <a:p>
            <a:pPr lvl="1"/>
            <a:endParaRPr lang="en-US" sz="2800" dirty="0">
              <a:latin typeface="Times New Roman" panose="02020603050405020304" pitchFamily="18" charset="0"/>
              <a:cs typeface="Times New Roman" panose="02020603050405020304" pitchFamily="18" charset="0"/>
            </a:endParaRPr>
          </a:p>
          <a:p>
            <a:pPr marL="914400" lvl="1" indent="-457200">
              <a:buFontTx/>
              <a:buChar char="-"/>
            </a:pPr>
            <a:r>
              <a:rPr lang="en-US" sz="2800" dirty="0">
                <a:latin typeface="Times New Roman" panose="02020603050405020304" pitchFamily="18" charset="0"/>
                <a:cs typeface="Times New Roman" panose="02020603050405020304" pitchFamily="18" charset="0"/>
              </a:rPr>
              <a:t>2015 – 2016 Outcomes Reports</a:t>
            </a:r>
          </a:p>
          <a:p>
            <a:pPr marL="914400" lvl="1" indent="-457200">
              <a:buFontTx/>
              <a:buChar char="-"/>
            </a:pPr>
            <a:r>
              <a:rPr lang="en-US" sz="2800" dirty="0" smtClean="0">
                <a:latin typeface="Times New Roman" panose="02020603050405020304" pitchFamily="18" charset="0"/>
                <a:cs typeface="Times New Roman" panose="02020603050405020304" pitchFamily="18" charset="0"/>
              </a:rPr>
              <a:t>2016 </a:t>
            </a:r>
            <a:r>
              <a:rPr lang="en-US" sz="2800" dirty="0">
                <a:latin typeface="Times New Roman" panose="02020603050405020304" pitchFamily="18" charset="0"/>
                <a:cs typeface="Times New Roman" panose="02020603050405020304" pitchFamily="18" charset="0"/>
              </a:rPr>
              <a:t>– 2017 Outcomes </a:t>
            </a:r>
            <a:r>
              <a:rPr lang="en-US" sz="2800" dirty="0" smtClean="0">
                <a:latin typeface="Times New Roman" panose="02020603050405020304" pitchFamily="18" charset="0"/>
                <a:cs typeface="Times New Roman" panose="02020603050405020304" pitchFamily="18" charset="0"/>
              </a:rPr>
              <a:t>Reports</a:t>
            </a:r>
          </a:p>
          <a:p>
            <a:pPr marL="914400" lvl="1" indent="-457200">
              <a:buFontTx/>
              <a:buChar char="-"/>
            </a:pPr>
            <a:r>
              <a:rPr lang="en-US" sz="2800" dirty="0" smtClean="0">
                <a:latin typeface="Times New Roman" panose="02020603050405020304" pitchFamily="18" charset="0"/>
                <a:cs typeface="Times New Roman" panose="02020603050405020304" pitchFamily="18" charset="0"/>
              </a:rPr>
              <a:t>2017 </a:t>
            </a:r>
            <a:r>
              <a:rPr lang="en-US" sz="2800" dirty="0">
                <a:latin typeface="Times New Roman" panose="02020603050405020304" pitchFamily="18" charset="0"/>
                <a:cs typeface="Times New Roman" panose="02020603050405020304" pitchFamily="18" charset="0"/>
              </a:rPr>
              <a:t>– 2018 Outcomes </a:t>
            </a:r>
            <a:r>
              <a:rPr lang="en-US" sz="2800" dirty="0" smtClean="0">
                <a:latin typeface="Times New Roman" panose="02020603050405020304" pitchFamily="18" charset="0"/>
                <a:cs typeface="Times New Roman" panose="02020603050405020304" pitchFamily="18" charset="0"/>
              </a:rPr>
              <a:t>Plans</a:t>
            </a:r>
            <a:endParaRPr lang="en-US" sz="2800" dirty="0">
              <a:latin typeface="Times New Roman" panose="02020603050405020304" pitchFamily="18" charset="0"/>
              <a:cs typeface="Times New Roman" panose="02020603050405020304" pitchFamily="18" charset="0"/>
            </a:endParaRPr>
          </a:p>
        </p:txBody>
      </p:sp>
      <p:sp>
        <p:nvSpPr>
          <p:cNvPr id="5" name="Footer Placeholder 4"/>
          <p:cNvSpPr>
            <a:spLocks noGrp="1"/>
          </p:cNvSpPr>
          <p:nvPr>
            <p:ph type="ftr" sz="quarter" idx="11"/>
          </p:nvPr>
        </p:nvSpPr>
        <p:spPr/>
        <p:txBody>
          <a:bodyPr/>
          <a:lstStyle/>
          <a:p>
            <a:r>
              <a:rPr lang="en-US" smtClean="0"/>
              <a:t>Office of Institutional Planning, Research, and Effectiveness</a:t>
            </a:r>
            <a:endParaRPr lang="en-US"/>
          </a:p>
        </p:txBody>
      </p:sp>
      <p:sp>
        <p:nvSpPr>
          <p:cNvPr id="6" name="Slide Number Placeholder 5"/>
          <p:cNvSpPr>
            <a:spLocks noGrp="1"/>
          </p:cNvSpPr>
          <p:nvPr>
            <p:ph type="sldNum" sz="quarter" idx="12"/>
          </p:nvPr>
        </p:nvSpPr>
        <p:spPr/>
        <p:txBody>
          <a:bodyPr/>
          <a:lstStyle/>
          <a:p>
            <a:fld id="{6B09ED81-5FA5-4C48-9C7B-87CDDFF50C99}" type="slidenum">
              <a:rPr lang="en-US" smtClean="0"/>
              <a:t>12</a:t>
            </a:fld>
            <a:endParaRPr lang="en-US"/>
          </a:p>
        </p:txBody>
      </p:sp>
      <p:sp>
        <p:nvSpPr>
          <p:cNvPr id="9" name="Title 1"/>
          <p:cNvSpPr>
            <a:spLocks noGrp="1"/>
          </p:cNvSpPr>
          <p:nvPr>
            <p:ph type="title"/>
          </p:nvPr>
        </p:nvSpPr>
        <p:spPr>
          <a:xfrm>
            <a:off x="1134737" y="72845"/>
            <a:ext cx="10388908" cy="1031787"/>
          </a:xfrm>
        </p:spPr>
        <p:txBody>
          <a:bodyPr>
            <a:normAutofit/>
          </a:bodyPr>
          <a:lstStyle/>
          <a:p>
            <a:r>
              <a:rPr lang="en-US" dirty="0" smtClean="0">
                <a:latin typeface="Times New Roman" panose="02020603050405020304" pitchFamily="18" charset="0"/>
                <a:cs typeface="Times New Roman" panose="02020603050405020304" pitchFamily="18" charset="0"/>
              </a:rPr>
              <a:t>Faculty</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218924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134737" cy="1360358"/>
          </a:xfrm>
          <a:prstGeom prst="rect">
            <a:avLst/>
          </a:prstGeom>
        </p:spPr>
      </p:pic>
      <p:sp>
        <p:nvSpPr>
          <p:cNvPr id="3" name="TextBox 2"/>
          <p:cNvSpPr txBox="1"/>
          <p:nvPr/>
        </p:nvSpPr>
        <p:spPr>
          <a:xfrm>
            <a:off x="757042" y="1360358"/>
            <a:ext cx="11057969" cy="3970318"/>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endParaRPr lang="en-US" sz="2800" dirty="0" smtClean="0">
              <a:latin typeface="Times New Roman" panose="02020603050405020304" pitchFamily="18" charset="0"/>
              <a:cs typeface="Times New Roman" panose="02020603050405020304" pitchFamily="18" charset="0"/>
            </a:endParaRPr>
          </a:p>
          <a:p>
            <a:pPr marL="457200" indent="-457200">
              <a:buFontTx/>
              <a:buChar char="-"/>
            </a:pPr>
            <a:r>
              <a:rPr lang="en-US" sz="2800" dirty="0">
                <a:latin typeface="Times New Roman" panose="02020603050405020304" pitchFamily="18" charset="0"/>
                <a:cs typeface="Times New Roman" panose="02020603050405020304" pitchFamily="18" charset="0"/>
              </a:rPr>
              <a:t>Migrate SLO’s </a:t>
            </a:r>
            <a:r>
              <a:rPr lang="en-US" i="1" dirty="0" smtClean="0">
                <a:latin typeface="Times New Roman" panose="02020603050405020304" pitchFamily="18" charset="0"/>
                <a:cs typeface="Times New Roman" panose="02020603050405020304" pitchFamily="18" charset="0"/>
              </a:rPr>
              <a:t>AND</a:t>
            </a:r>
            <a:r>
              <a:rPr lang="en-US" sz="2800" dirty="0" smtClean="0">
                <a:latin typeface="Times New Roman" panose="02020603050405020304" pitchFamily="18" charset="0"/>
                <a:cs typeface="Times New Roman" panose="02020603050405020304" pitchFamily="18" charset="0"/>
              </a:rPr>
              <a:t> Program Outcomes to </a:t>
            </a:r>
            <a:r>
              <a:rPr lang="en-US" sz="2800" dirty="0">
                <a:latin typeface="Times New Roman" panose="02020603050405020304" pitchFamily="18" charset="0"/>
                <a:cs typeface="Times New Roman" panose="02020603050405020304" pitchFamily="18" charset="0"/>
              </a:rPr>
              <a:t>new </a:t>
            </a:r>
            <a:r>
              <a:rPr lang="en-US" sz="2800" dirty="0" smtClean="0">
                <a:latin typeface="Times New Roman" panose="02020603050405020304" pitchFamily="18" charset="0"/>
                <a:cs typeface="Times New Roman" panose="02020603050405020304" pitchFamily="18" charset="0"/>
              </a:rPr>
              <a:t>Program template</a:t>
            </a:r>
          </a:p>
          <a:p>
            <a:pPr marL="457200" indent="-457200">
              <a:buFontTx/>
              <a:buChar char="-"/>
            </a:pPr>
            <a:r>
              <a:rPr lang="en-US" sz="2800" dirty="0" smtClean="0">
                <a:latin typeface="Times New Roman" panose="02020603050405020304" pitchFamily="18" charset="0"/>
                <a:cs typeface="Times New Roman" panose="02020603050405020304" pitchFamily="18" charset="0"/>
              </a:rPr>
              <a:t>Spring Workshops, Tabulate data from Faculty Templates</a:t>
            </a:r>
          </a:p>
          <a:p>
            <a:pPr marL="457200" indent="-457200">
              <a:buFontTx/>
              <a:buChar char="-"/>
            </a:pPr>
            <a:r>
              <a:rPr lang="en-US" sz="2800" dirty="0" smtClean="0">
                <a:latin typeface="Times New Roman" panose="02020603050405020304" pitchFamily="18" charset="0"/>
                <a:cs typeface="Times New Roman" panose="02020603050405020304" pitchFamily="18" charset="0"/>
              </a:rPr>
              <a:t>Ensure consistency </a:t>
            </a:r>
            <a:endParaRPr lang="en-US" sz="2800" dirty="0">
              <a:latin typeface="Times New Roman" panose="02020603050405020304" pitchFamily="18" charset="0"/>
              <a:cs typeface="Times New Roman" panose="02020603050405020304" pitchFamily="18" charset="0"/>
            </a:endParaRPr>
          </a:p>
          <a:p>
            <a:pPr marL="914400" lvl="1" indent="-457200">
              <a:buFontTx/>
              <a:buChar char="-"/>
            </a:pPr>
            <a:r>
              <a:rPr lang="en-US" sz="2800" dirty="0" smtClean="0">
                <a:latin typeface="Times New Roman" panose="02020603050405020304" pitchFamily="18" charset="0"/>
                <a:cs typeface="Times New Roman" panose="02020603050405020304" pitchFamily="18" charset="0"/>
              </a:rPr>
              <a:t>Download from OIPRE website</a:t>
            </a:r>
          </a:p>
          <a:p>
            <a:pPr marL="1371600" lvl="2" indent="-457200">
              <a:buFontTx/>
              <a:buChar char="-"/>
            </a:pPr>
            <a:r>
              <a:rPr lang="en-US" sz="2800" dirty="0" smtClean="0">
                <a:latin typeface="Times New Roman" panose="02020603050405020304" pitchFamily="18" charset="0"/>
                <a:cs typeface="Times New Roman" panose="02020603050405020304" pitchFamily="18" charset="0"/>
              </a:rPr>
              <a:t>Under ‘Assessment’</a:t>
            </a:r>
            <a:endParaRPr lang="en-US" sz="2800" dirty="0">
              <a:latin typeface="Times New Roman" panose="02020603050405020304" pitchFamily="18" charset="0"/>
              <a:cs typeface="Times New Roman" panose="02020603050405020304" pitchFamily="18" charset="0"/>
            </a:endParaRPr>
          </a:p>
          <a:p>
            <a:pPr marL="1371600" lvl="2" indent="-457200">
              <a:buFontTx/>
              <a:buChar char="-"/>
            </a:pPr>
            <a:r>
              <a:rPr lang="en-US" sz="2800" dirty="0">
                <a:latin typeface="Times New Roman" panose="02020603050405020304" pitchFamily="18" charset="0"/>
                <a:cs typeface="Times New Roman" panose="02020603050405020304" pitchFamily="18" charset="0"/>
                <a:hlinkClick r:id="rId4"/>
              </a:rPr>
              <a:t>http://www.aamu.edu/administrativeoffices/irpsp/institutionalresearchandplanning/pages/assessment-.</a:t>
            </a:r>
            <a:r>
              <a:rPr lang="en-US" sz="2800" dirty="0" smtClean="0">
                <a:latin typeface="Times New Roman" panose="02020603050405020304" pitchFamily="18" charset="0"/>
                <a:cs typeface="Times New Roman" panose="02020603050405020304" pitchFamily="18" charset="0"/>
                <a:hlinkClick r:id="rId4"/>
              </a:rPr>
              <a:t>aspx</a:t>
            </a:r>
            <a:endParaRPr lang="en-US" sz="2800" dirty="0" smtClean="0">
              <a:latin typeface="Times New Roman" panose="02020603050405020304" pitchFamily="18" charset="0"/>
              <a:cs typeface="Times New Roman" panose="02020603050405020304" pitchFamily="18" charset="0"/>
            </a:endParaRPr>
          </a:p>
          <a:p>
            <a:pPr lvl="2"/>
            <a:endParaRPr lang="en-US" sz="2800" dirty="0">
              <a:latin typeface="Times New Roman" panose="02020603050405020304" pitchFamily="18" charset="0"/>
              <a:cs typeface="Times New Roman" panose="02020603050405020304" pitchFamily="18" charset="0"/>
            </a:endParaRPr>
          </a:p>
        </p:txBody>
      </p:sp>
      <p:sp>
        <p:nvSpPr>
          <p:cNvPr id="5" name="Footer Placeholder 4"/>
          <p:cNvSpPr>
            <a:spLocks noGrp="1"/>
          </p:cNvSpPr>
          <p:nvPr>
            <p:ph type="ftr" sz="quarter" idx="11"/>
          </p:nvPr>
        </p:nvSpPr>
        <p:spPr/>
        <p:txBody>
          <a:bodyPr/>
          <a:lstStyle/>
          <a:p>
            <a:r>
              <a:rPr lang="en-US" smtClean="0"/>
              <a:t>Office of Institutional Planning, Research, and Effectiveness</a:t>
            </a:r>
            <a:endParaRPr lang="en-US"/>
          </a:p>
        </p:txBody>
      </p:sp>
      <p:sp>
        <p:nvSpPr>
          <p:cNvPr id="6" name="Slide Number Placeholder 5"/>
          <p:cNvSpPr>
            <a:spLocks noGrp="1"/>
          </p:cNvSpPr>
          <p:nvPr>
            <p:ph type="sldNum" sz="quarter" idx="12"/>
          </p:nvPr>
        </p:nvSpPr>
        <p:spPr/>
        <p:txBody>
          <a:bodyPr/>
          <a:lstStyle/>
          <a:p>
            <a:fld id="{6B09ED81-5FA5-4C48-9C7B-87CDDFF50C99}" type="slidenum">
              <a:rPr lang="en-US" smtClean="0"/>
              <a:t>13</a:t>
            </a:fld>
            <a:endParaRPr lang="en-US"/>
          </a:p>
        </p:txBody>
      </p:sp>
      <p:sp>
        <p:nvSpPr>
          <p:cNvPr id="9" name="Title 1"/>
          <p:cNvSpPr>
            <a:spLocks noGrp="1"/>
          </p:cNvSpPr>
          <p:nvPr>
            <p:ph type="title"/>
          </p:nvPr>
        </p:nvSpPr>
        <p:spPr>
          <a:xfrm>
            <a:off x="1134737" y="72845"/>
            <a:ext cx="10388908" cy="1031787"/>
          </a:xfrm>
        </p:spPr>
        <p:txBody>
          <a:bodyPr>
            <a:normAutofit/>
          </a:bodyPr>
          <a:lstStyle/>
          <a:p>
            <a:r>
              <a:rPr lang="en-US" dirty="0" smtClean="0">
                <a:latin typeface="Times New Roman" panose="02020603050405020304" pitchFamily="18" charset="0"/>
                <a:cs typeface="Times New Roman" panose="02020603050405020304" pitchFamily="18" charset="0"/>
              </a:rPr>
              <a:t>Assessment Coordinators</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514025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4737" y="31751"/>
            <a:ext cx="10388908" cy="648428"/>
          </a:xfrm>
        </p:spPr>
        <p:txBody>
          <a:bodyPr>
            <a:normAutofit fontScale="90000"/>
          </a:bodyPr>
          <a:lstStyle/>
          <a:p>
            <a:r>
              <a:rPr lang="en-US" dirty="0" smtClean="0">
                <a:latin typeface="Times New Roman" panose="02020603050405020304" pitchFamily="18" charset="0"/>
                <a:cs typeface="Times New Roman" panose="02020603050405020304" pitchFamily="18" charset="0"/>
              </a:rPr>
              <a:t>OIPRE Assessment Inventory &amp; Audit</a:t>
            </a:r>
            <a:endParaRPr lang="en-US" dirty="0">
              <a:latin typeface="Times New Roman" panose="02020603050405020304" pitchFamily="18" charset="0"/>
              <a:cs typeface="Times New Roman" panose="02020603050405020304" pitchFamily="18" charset="0"/>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134737" cy="1360358"/>
          </a:xfrm>
          <a:prstGeom prst="rect">
            <a:avLst/>
          </a:prstGeom>
        </p:spPr>
      </p:pic>
      <p:sp>
        <p:nvSpPr>
          <p:cNvPr id="4" name="TextBox 3"/>
          <p:cNvSpPr txBox="1"/>
          <p:nvPr/>
        </p:nvSpPr>
        <p:spPr>
          <a:xfrm>
            <a:off x="2137106" y="5163576"/>
            <a:ext cx="7845094" cy="923330"/>
          </a:xfrm>
          <a:prstGeom prst="rect">
            <a:avLst/>
          </a:prstGeom>
          <a:noFill/>
        </p:spPr>
        <p:txBody>
          <a:bodyPr wrap="square" rtlCol="0">
            <a:spAutoFit/>
          </a:bodyPr>
          <a:lstStyle/>
          <a:p>
            <a:pPr marL="0" lvl="1"/>
            <a:r>
              <a:rPr lang="en-US" b="1" dirty="0" smtClean="0">
                <a:latin typeface="Times New Roman" panose="02020603050405020304" pitchFamily="18" charset="0"/>
                <a:cs typeface="Times New Roman" panose="02020603050405020304" pitchFamily="18" charset="0"/>
              </a:rPr>
              <a:t>OIPRE Deadlines to Return Inventory &amp; Audit Results to Departments:</a:t>
            </a:r>
          </a:p>
          <a:p>
            <a:pPr marL="742950" lvl="2" indent="-285750">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Assessment Inventory (initial receipt) – </a:t>
            </a:r>
            <a:r>
              <a:rPr lang="en-US" b="1" dirty="0" smtClean="0">
                <a:latin typeface="Times New Roman" panose="02020603050405020304" pitchFamily="18" charset="0"/>
                <a:cs typeface="Times New Roman" panose="02020603050405020304" pitchFamily="18" charset="0"/>
              </a:rPr>
              <a:t>November 17, 2017</a:t>
            </a:r>
          </a:p>
          <a:p>
            <a:pPr marL="742950" lvl="2" indent="-285750">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Assessment Audit (quality) – </a:t>
            </a:r>
            <a:r>
              <a:rPr lang="en-US" b="1" dirty="0" smtClean="0">
                <a:latin typeface="Times New Roman" panose="02020603050405020304" pitchFamily="18" charset="0"/>
                <a:cs typeface="Times New Roman" panose="02020603050405020304" pitchFamily="18" charset="0"/>
              </a:rPr>
              <a:t>December 8, 2017</a:t>
            </a:r>
            <a:endParaRPr lang="en-US" sz="3200" b="1" dirty="0">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4"/>
          <a:stretch>
            <a:fillRect/>
          </a:stretch>
        </p:blipFill>
        <p:spPr>
          <a:xfrm>
            <a:off x="281333" y="1360358"/>
            <a:ext cx="11363325" cy="3533775"/>
          </a:xfrm>
          <a:prstGeom prst="rect">
            <a:avLst/>
          </a:prstGeom>
        </p:spPr>
      </p:pic>
      <p:sp>
        <p:nvSpPr>
          <p:cNvPr id="6" name="TextBox 5"/>
          <p:cNvSpPr txBox="1"/>
          <p:nvPr/>
        </p:nvSpPr>
        <p:spPr>
          <a:xfrm>
            <a:off x="3163909" y="991026"/>
            <a:ext cx="8480749" cy="369332"/>
          </a:xfrm>
          <a:prstGeom prst="rect">
            <a:avLst/>
          </a:prstGeom>
          <a:noFill/>
        </p:spPr>
        <p:txBody>
          <a:bodyPr wrap="square" rtlCol="0">
            <a:spAutoFit/>
          </a:bodyPr>
          <a:lstStyle/>
          <a:p>
            <a:r>
              <a:rPr lang="en-US" i="1" dirty="0" smtClean="0">
                <a:latin typeface="Times New Roman" panose="02020603050405020304" pitchFamily="18" charset="0"/>
                <a:cs typeface="Times New Roman" panose="02020603050405020304" pitchFamily="18" charset="0"/>
              </a:rPr>
              <a:t>Adapted from Assessment Audit created by Dr. Mary Harrington, University of Mississippi  </a:t>
            </a:r>
            <a:endParaRPr lang="en-US" i="1" dirty="0">
              <a:latin typeface="Times New Roman" panose="02020603050405020304" pitchFamily="18" charset="0"/>
              <a:cs typeface="Times New Roman" panose="02020603050405020304" pitchFamily="18" charset="0"/>
            </a:endParaRPr>
          </a:p>
        </p:txBody>
      </p:sp>
      <p:sp>
        <p:nvSpPr>
          <p:cNvPr id="8" name="Footer Placeholder 7"/>
          <p:cNvSpPr>
            <a:spLocks noGrp="1"/>
          </p:cNvSpPr>
          <p:nvPr>
            <p:ph type="ftr" sz="quarter" idx="11"/>
          </p:nvPr>
        </p:nvSpPr>
        <p:spPr/>
        <p:txBody>
          <a:bodyPr/>
          <a:lstStyle/>
          <a:p>
            <a:r>
              <a:rPr lang="en-US" smtClean="0"/>
              <a:t>Office of Institutional Planning, Research, and Effectiveness</a:t>
            </a:r>
            <a:endParaRPr lang="en-US"/>
          </a:p>
        </p:txBody>
      </p:sp>
      <p:sp>
        <p:nvSpPr>
          <p:cNvPr id="9" name="Slide Number Placeholder 8"/>
          <p:cNvSpPr>
            <a:spLocks noGrp="1"/>
          </p:cNvSpPr>
          <p:nvPr>
            <p:ph type="sldNum" sz="quarter" idx="12"/>
          </p:nvPr>
        </p:nvSpPr>
        <p:spPr/>
        <p:txBody>
          <a:bodyPr/>
          <a:lstStyle/>
          <a:p>
            <a:fld id="{6B09ED81-5FA5-4C48-9C7B-87CDDFF50C99}" type="slidenum">
              <a:rPr lang="en-US" smtClean="0"/>
              <a:t>14</a:t>
            </a:fld>
            <a:endParaRPr lang="en-US"/>
          </a:p>
        </p:txBody>
      </p:sp>
    </p:spTree>
    <p:extLst>
      <p:ext uri="{BB962C8B-B14F-4D97-AF65-F5344CB8AC3E}">
        <p14:creationId xmlns:p14="http://schemas.microsoft.com/office/powerpoint/2010/main" val="35078108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2927" y="222944"/>
            <a:ext cx="10388908" cy="648428"/>
          </a:xfrm>
        </p:spPr>
        <p:txBody>
          <a:bodyPr>
            <a:normAutofit fontScale="90000"/>
          </a:bodyPr>
          <a:lstStyle/>
          <a:p>
            <a:r>
              <a:rPr lang="en-US" dirty="0" smtClean="0">
                <a:latin typeface="Times New Roman" panose="02020603050405020304" pitchFamily="18" charset="0"/>
                <a:cs typeface="Times New Roman" panose="02020603050405020304" pitchFamily="18" charset="0"/>
              </a:rPr>
              <a:t>OIPRE Spring 2018 Workshops</a:t>
            </a:r>
            <a:endParaRPr lang="en-US" dirty="0">
              <a:latin typeface="Times New Roman" panose="02020603050405020304" pitchFamily="18" charset="0"/>
              <a:cs typeface="Times New Roman" panose="02020603050405020304" pitchFamily="18" charset="0"/>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134737" cy="1360358"/>
          </a:xfrm>
          <a:prstGeom prst="rect">
            <a:avLst/>
          </a:prstGeom>
        </p:spPr>
      </p:pic>
      <p:sp>
        <p:nvSpPr>
          <p:cNvPr id="5" name="Footer Placeholder 4"/>
          <p:cNvSpPr>
            <a:spLocks noGrp="1"/>
          </p:cNvSpPr>
          <p:nvPr>
            <p:ph type="ftr" sz="quarter" idx="11"/>
          </p:nvPr>
        </p:nvSpPr>
        <p:spPr/>
        <p:txBody>
          <a:bodyPr/>
          <a:lstStyle/>
          <a:p>
            <a:r>
              <a:rPr lang="en-US" smtClean="0"/>
              <a:t>Office of Institutional Planning, Research, and Effectiveness</a:t>
            </a:r>
            <a:endParaRPr lang="en-US"/>
          </a:p>
        </p:txBody>
      </p:sp>
      <p:sp>
        <p:nvSpPr>
          <p:cNvPr id="8" name="Slide Number Placeholder 7"/>
          <p:cNvSpPr>
            <a:spLocks noGrp="1"/>
          </p:cNvSpPr>
          <p:nvPr>
            <p:ph type="sldNum" sz="quarter" idx="12"/>
          </p:nvPr>
        </p:nvSpPr>
        <p:spPr/>
        <p:txBody>
          <a:bodyPr/>
          <a:lstStyle/>
          <a:p>
            <a:fld id="{6B09ED81-5FA5-4C48-9C7B-87CDDFF50C99}" type="slidenum">
              <a:rPr lang="en-US" smtClean="0"/>
              <a:t>15</a:t>
            </a:fld>
            <a:endParaRPr lang="en-US"/>
          </a:p>
        </p:txBody>
      </p:sp>
      <p:sp>
        <p:nvSpPr>
          <p:cNvPr id="4" name="Rectangle 3"/>
          <p:cNvSpPr/>
          <p:nvPr/>
        </p:nvSpPr>
        <p:spPr>
          <a:xfrm>
            <a:off x="2715490" y="1074921"/>
            <a:ext cx="8348749" cy="5293757"/>
          </a:xfrm>
          <a:prstGeom prst="rect">
            <a:avLst/>
          </a:prstGeom>
        </p:spPr>
        <p:txBody>
          <a:bodyPr wrap="square">
            <a:spAutoFit/>
          </a:bodyPr>
          <a:lstStyle/>
          <a:p>
            <a:pPr marL="914400" lvl="1" indent="-45720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Tentative Schedule</a:t>
            </a:r>
          </a:p>
          <a:p>
            <a:pPr lvl="2"/>
            <a:r>
              <a:rPr lang="en-US" sz="2000" dirty="0">
                <a:latin typeface="Times New Roman" panose="02020603050405020304" pitchFamily="18" charset="0"/>
                <a:cs typeface="Times New Roman" panose="02020603050405020304" pitchFamily="18" charset="0"/>
              </a:rPr>
              <a:t>	March – April, 2018</a:t>
            </a:r>
          </a:p>
          <a:p>
            <a:pPr lvl="1"/>
            <a:endParaRPr lang="en-US" sz="2000" dirty="0">
              <a:latin typeface="Times New Roman" panose="02020603050405020304" pitchFamily="18" charset="0"/>
              <a:cs typeface="Times New Roman" panose="02020603050405020304" pitchFamily="18" charset="0"/>
            </a:endParaRPr>
          </a:p>
          <a:p>
            <a:pPr marL="800100" lvl="1" indent="-34290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SPOL Implementation </a:t>
            </a:r>
            <a:endParaRPr lang="en-US" sz="2000" dirty="0" smtClean="0">
              <a:latin typeface="Times New Roman" panose="02020603050405020304" pitchFamily="18" charset="0"/>
              <a:cs typeface="Times New Roman" panose="02020603050405020304" pitchFamily="18" charset="0"/>
            </a:endParaRPr>
          </a:p>
          <a:p>
            <a:pPr lvl="1"/>
            <a:endParaRPr lang="en-US" sz="2000" dirty="0">
              <a:latin typeface="Times New Roman" panose="02020603050405020304" pitchFamily="18" charset="0"/>
              <a:cs typeface="Times New Roman" panose="02020603050405020304" pitchFamily="18" charset="0"/>
            </a:endParaRPr>
          </a:p>
          <a:p>
            <a:pPr marL="800100" lvl="1" indent="-34290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Completion of 2017 – 2018 Assessment Cycle </a:t>
            </a:r>
            <a:r>
              <a:rPr lang="en-US" sz="2000" dirty="0" smtClean="0">
                <a:latin typeface="Times New Roman" panose="02020603050405020304" pitchFamily="18" charset="0"/>
                <a:cs typeface="Times New Roman" panose="02020603050405020304" pitchFamily="18" charset="0"/>
              </a:rPr>
              <a:t>Reports</a:t>
            </a:r>
          </a:p>
          <a:p>
            <a:pPr marL="800100" lvl="1" indent="-342900">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a:p>
            <a:pPr marL="800100" lvl="1" indent="-34290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Faculty (Assessment Units) interpretation of Assessment Results </a:t>
            </a:r>
            <a:endParaRPr lang="en-US" sz="2000" dirty="0" smtClean="0">
              <a:latin typeface="Times New Roman" panose="02020603050405020304" pitchFamily="18" charset="0"/>
              <a:cs typeface="Times New Roman" panose="02020603050405020304" pitchFamily="18" charset="0"/>
            </a:endParaRPr>
          </a:p>
          <a:p>
            <a:pPr marL="800100" lvl="1" indent="-342900">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a:p>
            <a:pPr marL="800100" lvl="1" indent="-34290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Faculty (Assessment Units) application of Assessment Results </a:t>
            </a:r>
            <a:endParaRPr lang="en-US" sz="2000" dirty="0" smtClean="0">
              <a:latin typeface="Times New Roman" panose="02020603050405020304" pitchFamily="18" charset="0"/>
              <a:cs typeface="Times New Roman" panose="02020603050405020304" pitchFamily="18" charset="0"/>
            </a:endParaRPr>
          </a:p>
          <a:p>
            <a:pPr marL="800100" lvl="1" indent="-342900">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a:p>
            <a:pPr marL="800100" lvl="1" indent="-342900">
              <a:buFont typeface="Arial" panose="020B0604020202020204" pitchFamily="34" charset="0"/>
              <a:buChar char="•"/>
            </a:pPr>
            <a:r>
              <a:rPr lang="en-US" sz="2000" dirty="0" smtClean="0">
                <a:latin typeface="Times New Roman" panose="02020603050405020304" pitchFamily="18" charset="0"/>
                <a:cs typeface="Times New Roman" panose="02020603050405020304" pitchFamily="18" charset="0"/>
              </a:rPr>
              <a:t>Review &amp; Assessment of 2016 – 2017 Assessment Report Results </a:t>
            </a:r>
          </a:p>
          <a:p>
            <a:pPr marL="1257300" lvl="2" indent="-342900">
              <a:buFont typeface="Arial" panose="020B0604020202020204" pitchFamily="34" charset="0"/>
              <a:buChar char="•"/>
            </a:pPr>
            <a:r>
              <a:rPr lang="en-US" sz="2000" dirty="0" smtClean="0">
                <a:latin typeface="Times New Roman" panose="02020603050405020304" pitchFamily="18" charset="0"/>
                <a:cs typeface="Times New Roman" panose="02020603050405020304" pitchFamily="18" charset="0"/>
              </a:rPr>
              <a:t>Review &amp; Assessment of Improvements Implemented </a:t>
            </a:r>
          </a:p>
          <a:p>
            <a:pPr marL="1257300" lvl="2" indent="-342900">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a:p>
            <a:pPr marL="800100" lvl="1" indent="-34290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Curriculum Mapping</a:t>
            </a:r>
          </a:p>
          <a:p>
            <a:pPr lvl="1"/>
            <a:endParaRPr lang="en-US" sz="2000" dirty="0" smtClean="0">
              <a:latin typeface="Times New Roman" panose="02020603050405020304" pitchFamily="18" charset="0"/>
              <a:cs typeface="Times New Roman" panose="02020603050405020304" pitchFamily="18" charset="0"/>
            </a:endParaRPr>
          </a:p>
          <a:p>
            <a:pPr lvl="1"/>
            <a:endParaRPr lang="en-US" dirty="0"/>
          </a:p>
        </p:txBody>
      </p:sp>
    </p:spTree>
    <p:extLst>
      <p:ext uri="{BB962C8B-B14F-4D97-AF65-F5344CB8AC3E}">
        <p14:creationId xmlns:p14="http://schemas.microsoft.com/office/powerpoint/2010/main" val="188385565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4737" y="31751"/>
            <a:ext cx="10388908" cy="648428"/>
          </a:xfrm>
        </p:spPr>
        <p:txBody>
          <a:bodyPr>
            <a:normAutofit fontScale="90000"/>
          </a:bodyPr>
          <a:lstStyle/>
          <a:p>
            <a:r>
              <a:rPr lang="en-US" dirty="0" smtClean="0">
                <a:latin typeface="Times New Roman" panose="02020603050405020304" pitchFamily="18" charset="0"/>
                <a:cs typeface="Times New Roman" panose="02020603050405020304" pitchFamily="18" charset="0"/>
              </a:rPr>
              <a:t>OIPRE Contact Information</a:t>
            </a:r>
            <a:endParaRPr lang="en-US" dirty="0">
              <a:latin typeface="Times New Roman" panose="02020603050405020304" pitchFamily="18" charset="0"/>
              <a:cs typeface="Times New Roman" panose="02020603050405020304" pitchFamily="18" charset="0"/>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134737" cy="1360358"/>
          </a:xfrm>
          <a:prstGeom prst="rect">
            <a:avLst/>
          </a:prstGeom>
        </p:spPr>
      </p:pic>
      <p:sp>
        <p:nvSpPr>
          <p:cNvPr id="3" name="TextBox 2"/>
          <p:cNvSpPr txBox="1"/>
          <p:nvPr/>
        </p:nvSpPr>
        <p:spPr>
          <a:xfrm>
            <a:off x="2165734" y="842247"/>
            <a:ext cx="6444866" cy="526297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endParaRPr lang="en-US" sz="2800" dirty="0" smtClean="0">
              <a:latin typeface="Times New Roman" panose="02020603050405020304" pitchFamily="18" charset="0"/>
              <a:cs typeface="Times New Roman" panose="02020603050405020304" pitchFamily="18" charset="0"/>
            </a:endParaRPr>
          </a:p>
          <a:p>
            <a:pPr algn="ctr"/>
            <a:r>
              <a:rPr lang="en-US" sz="2800" dirty="0" smtClean="0">
                <a:latin typeface="Times New Roman" panose="02020603050405020304" pitchFamily="18" charset="0"/>
                <a:cs typeface="Times New Roman" panose="02020603050405020304" pitchFamily="18" charset="0"/>
              </a:rPr>
              <a:t>Dr. James </a:t>
            </a:r>
            <a:r>
              <a:rPr lang="en-US" sz="2800" dirty="0">
                <a:latin typeface="Times New Roman" panose="02020603050405020304" pitchFamily="18" charset="0"/>
                <a:cs typeface="Times New Roman" panose="02020603050405020304" pitchFamily="18" charset="0"/>
              </a:rPr>
              <a:t>Walke, Director</a:t>
            </a:r>
          </a:p>
          <a:p>
            <a:pPr algn="ctr"/>
            <a:r>
              <a:rPr lang="en-US" sz="2800" dirty="0" smtClean="0">
                <a:latin typeface="Times New Roman" panose="02020603050405020304" pitchFamily="18" charset="0"/>
                <a:cs typeface="Times New Roman" panose="02020603050405020304" pitchFamily="18" charset="0"/>
                <a:hlinkClick r:id="rId4"/>
              </a:rPr>
              <a:t>James.Walke@aamu.edu</a:t>
            </a:r>
            <a:endParaRPr lang="en-US" sz="2800" dirty="0" smtClean="0">
              <a:latin typeface="Times New Roman" panose="02020603050405020304" pitchFamily="18" charset="0"/>
              <a:cs typeface="Times New Roman" panose="02020603050405020304" pitchFamily="18" charset="0"/>
            </a:endParaRPr>
          </a:p>
          <a:p>
            <a:pPr algn="ctr"/>
            <a:r>
              <a:rPr lang="en-US" sz="2800" dirty="0" smtClean="0">
                <a:latin typeface="Times New Roman" panose="02020603050405020304" pitchFamily="18" charset="0"/>
                <a:cs typeface="Times New Roman" panose="02020603050405020304" pitchFamily="18" charset="0"/>
              </a:rPr>
              <a:t>(256) 372-8876</a:t>
            </a:r>
          </a:p>
          <a:p>
            <a:pPr algn="ctr"/>
            <a:endParaRPr lang="en-US" sz="2800" dirty="0" smtClean="0">
              <a:latin typeface="Times New Roman" panose="02020603050405020304" pitchFamily="18" charset="0"/>
              <a:cs typeface="Times New Roman" panose="02020603050405020304" pitchFamily="18" charset="0"/>
            </a:endParaRPr>
          </a:p>
          <a:p>
            <a:pPr algn="ctr"/>
            <a:endParaRPr lang="en-US" sz="2800" dirty="0">
              <a:latin typeface="Times New Roman" panose="02020603050405020304" pitchFamily="18" charset="0"/>
              <a:cs typeface="Times New Roman" panose="02020603050405020304" pitchFamily="18" charset="0"/>
            </a:endParaRPr>
          </a:p>
          <a:p>
            <a:pPr algn="ctr"/>
            <a:endParaRPr lang="en-US" sz="2800" dirty="0">
              <a:latin typeface="Times New Roman" panose="02020603050405020304" pitchFamily="18" charset="0"/>
              <a:cs typeface="Times New Roman" panose="02020603050405020304" pitchFamily="18" charset="0"/>
            </a:endParaRPr>
          </a:p>
          <a:p>
            <a:pPr algn="ctr"/>
            <a:r>
              <a:rPr lang="en-US" sz="2800" dirty="0" smtClean="0">
                <a:latin typeface="Times New Roman" panose="02020603050405020304" pitchFamily="18" charset="0"/>
                <a:cs typeface="Times New Roman" panose="02020603050405020304" pitchFamily="18" charset="0"/>
              </a:rPr>
              <a:t>Ms. Parisa Naghshpour, </a:t>
            </a:r>
          </a:p>
          <a:p>
            <a:pPr algn="ctr"/>
            <a:r>
              <a:rPr lang="en-US" sz="2800" dirty="0" smtClean="0">
                <a:latin typeface="Times New Roman" panose="02020603050405020304" pitchFamily="18" charset="0"/>
                <a:cs typeface="Times New Roman" panose="02020603050405020304" pitchFamily="18" charset="0"/>
              </a:rPr>
              <a:t>Assessment Coordinator</a:t>
            </a:r>
          </a:p>
          <a:p>
            <a:pPr algn="ctr"/>
            <a:r>
              <a:rPr lang="en-US" sz="2800" dirty="0" smtClean="0">
                <a:latin typeface="Times New Roman" panose="02020603050405020304" pitchFamily="18" charset="0"/>
                <a:cs typeface="Times New Roman" panose="02020603050405020304" pitchFamily="18" charset="0"/>
                <a:hlinkClick r:id="rId5"/>
              </a:rPr>
              <a:t>Parisa.Naghshpour@aamu.edu</a:t>
            </a:r>
            <a:endParaRPr lang="en-US" sz="2800" dirty="0" smtClean="0">
              <a:latin typeface="Times New Roman" panose="02020603050405020304" pitchFamily="18" charset="0"/>
              <a:cs typeface="Times New Roman" panose="02020603050405020304" pitchFamily="18" charset="0"/>
            </a:endParaRPr>
          </a:p>
          <a:p>
            <a:pPr algn="ctr"/>
            <a:r>
              <a:rPr lang="en-US" sz="2800" dirty="0" smtClean="0">
                <a:latin typeface="Times New Roman" panose="02020603050405020304" pitchFamily="18" charset="0"/>
                <a:cs typeface="Times New Roman" panose="02020603050405020304" pitchFamily="18" charset="0"/>
              </a:rPr>
              <a:t>(256) 372-8122</a:t>
            </a:r>
          </a:p>
          <a:p>
            <a:endParaRPr lang="en-US" sz="2800" dirty="0">
              <a:latin typeface="Times New Roman" panose="02020603050405020304" pitchFamily="18" charset="0"/>
              <a:cs typeface="Times New Roman" panose="02020603050405020304" pitchFamily="18" charset="0"/>
            </a:endParaRPr>
          </a:p>
        </p:txBody>
      </p:sp>
      <p:sp>
        <p:nvSpPr>
          <p:cNvPr id="4" name="TextBox 3"/>
          <p:cNvSpPr txBox="1"/>
          <p:nvPr/>
        </p:nvSpPr>
        <p:spPr>
          <a:xfrm>
            <a:off x="8941506" y="1448325"/>
            <a:ext cx="2412294" cy="3108543"/>
          </a:xfrm>
          <a:prstGeom prst="rect">
            <a:avLst/>
          </a:prstGeom>
          <a:noFill/>
        </p:spPr>
        <p:txBody>
          <a:bodyPr wrap="square" rtlCol="0">
            <a:spAutoFit/>
          </a:bodyPr>
          <a:lstStyle/>
          <a:p>
            <a:pPr marL="0" lvl="1"/>
            <a:r>
              <a:rPr lang="en-US" b="1" dirty="0" smtClean="0">
                <a:latin typeface="Times New Roman" panose="02020603050405020304" pitchFamily="18" charset="0"/>
                <a:cs typeface="Times New Roman" panose="02020603050405020304" pitchFamily="18" charset="0"/>
              </a:rPr>
              <a:t> </a:t>
            </a:r>
            <a:r>
              <a:rPr lang="en-US" sz="2800" i="1" dirty="0">
                <a:latin typeface="Times New Roman" panose="02020603050405020304" pitchFamily="18" charset="0"/>
                <a:cs typeface="Times New Roman" panose="02020603050405020304" pitchFamily="18" charset="0"/>
              </a:rPr>
              <a:t>Office of Institutional Planning, Research and Assessment, 306 Patton </a:t>
            </a:r>
            <a:r>
              <a:rPr lang="en-US" sz="2800" i="1" dirty="0" smtClean="0">
                <a:latin typeface="Times New Roman" panose="02020603050405020304" pitchFamily="18" charset="0"/>
                <a:cs typeface="Times New Roman" panose="02020603050405020304" pitchFamily="18" charset="0"/>
              </a:rPr>
              <a:t>Hall</a:t>
            </a:r>
            <a:endParaRPr lang="en-US" sz="2800" i="1" dirty="0">
              <a:latin typeface="Times New Roman" panose="02020603050405020304" pitchFamily="18" charset="0"/>
              <a:cs typeface="Times New Roman" panose="02020603050405020304" pitchFamily="18" charset="0"/>
            </a:endParaRPr>
          </a:p>
        </p:txBody>
      </p:sp>
      <p:sp>
        <p:nvSpPr>
          <p:cNvPr id="5" name="Footer Placeholder 4"/>
          <p:cNvSpPr>
            <a:spLocks noGrp="1"/>
          </p:cNvSpPr>
          <p:nvPr>
            <p:ph type="ftr" sz="quarter" idx="11"/>
          </p:nvPr>
        </p:nvSpPr>
        <p:spPr/>
        <p:txBody>
          <a:bodyPr/>
          <a:lstStyle/>
          <a:p>
            <a:r>
              <a:rPr lang="en-US" smtClean="0"/>
              <a:t>Office of Institutional Planning, Research, and Effectiveness</a:t>
            </a:r>
            <a:endParaRPr lang="en-US"/>
          </a:p>
        </p:txBody>
      </p:sp>
      <p:sp>
        <p:nvSpPr>
          <p:cNvPr id="6" name="Slide Number Placeholder 5"/>
          <p:cNvSpPr>
            <a:spLocks noGrp="1"/>
          </p:cNvSpPr>
          <p:nvPr>
            <p:ph type="sldNum" sz="quarter" idx="12"/>
          </p:nvPr>
        </p:nvSpPr>
        <p:spPr/>
        <p:txBody>
          <a:bodyPr/>
          <a:lstStyle/>
          <a:p>
            <a:fld id="{6B09ED81-5FA5-4C48-9C7B-87CDDFF50C99}" type="slidenum">
              <a:rPr lang="en-US" smtClean="0"/>
              <a:t>16</a:t>
            </a:fld>
            <a:endParaRPr lang="en-US"/>
          </a:p>
        </p:txBody>
      </p:sp>
    </p:spTree>
    <p:extLst>
      <p:ext uri="{BB962C8B-B14F-4D97-AF65-F5344CB8AC3E}">
        <p14:creationId xmlns:p14="http://schemas.microsoft.com/office/powerpoint/2010/main" val="3325889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1914" y="86837"/>
            <a:ext cx="9309255" cy="593343"/>
          </a:xfrm>
        </p:spPr>
        <p:txBody>
          <a:bodyPr>
            <a:normAutofit fontScale="90000"/>
          </a:bodyPr>
          <a:lstStyle/>
          <a:p>
            <a:r>
              <a:rPr lang="en-US" dirty="0" smtClean="0">
                <a:latin typeface="Times New Roman" panose="02020603050405020304" pitchFamily="18" charset="0"/>
                <a:cs typeface="Times New Roman" panose="02020603050405020304" pitchFamily="18" charset="0"/>
              </a:rPr>
              <a:t>Assessment Steps</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031914" y="1561100"/>
            <a:ext cx="9685798" cy="3167310"/>
          </a:xfrm>
        </p:spPr>
        <p:txBody>
          <a:bodyPr>
            <a:normAutofit/>
          </a:bodyPr>
          <a:lstStyle/>
          <a:p>
            <a:pPr marL="0" indent="0">
              <a:buNone/>
            </a:pPr>
            <a:r>
              <a:rPr lang="en-US" dirty="0" smtClean="0">
                <a:latin typeface="Times New Roman" panose="02020603050405020304" pitchFamily="18" charset="0"/>
                <a:cs typeface="Times New Roman" panose="02020603050405020304" pitchFamily="18" charset="0"/>
              </a:rPr>
              <a:t>1</a:t>
            </a:r>
            <a:r>
              <a:rPr lang="en-US" dirty="0">
                <a:latin typeface="Times New Roman" panose="02020603050405020304" pitchFamily="18" charset="0"/>
                <a:cs typeface="Times New Roman" panose="02020603050405020304" pitchFamily="18" charset="0"/>
              </a:rPr>
              <a:t>. Develop </a:t>
            </a:r>
            <a:r>
              <a:rPr lang="en-US" i="1" dirty="0" smtClean="0">
                <a:latin typeface="Times New Roman" panose="02020603050405020304" pitchFamily="18" charset="0"/>
                <a:cs typeface="Times New Roman" panose="02020603050405020304" pitchFamily="18" charset="0"/>
              </a:rPr>
              <a:t>Program Purpose </a:t>
            </a:r>
            <a:r>
              <a:rPr lang="en-US" dirty="0" smtClean="0">
                <a:latin typeface="Times New Roman" panose="02020603050405020304" pitchFamily="18" charset="0"/>
                <a:cs typeface="Times New Roman" panose="02020603050405020304" pitchFamily="18" charset="0"/>
              </a:rPr>
              <a:t>statement</a:t>
            </a: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2. Develop </a:t>
            </a:r>
            <a:r>
              <a:rPr lang="en-US" b="1" dirty="0" smtClean="0">
                <a:latin typeface="Times New Roman" panose="02020603050405020304" pitchFamily="18" charset="0"/>
                <a:cs typeface="Times New Roman" panose="02020603050405020304" pitchFamily="18" charset="0"/>
              </a:rPr>
              <a:t>Three </a:t>
            </a:r>
            <a:r>
              <a:rPr lang="en-US" i="1" dirty="0" smtClean="0">
                <a:latin typeface="Times New Roman" panose="02020603050405020304" pitchFamily="18" charset="0"/>
                <a:cs typeface="Times New Roman" panose="02020603050405020304" pitchFamily="18" charset="0"/>
              </a:rPr>
              <a:t>Student Learning Outcomes</a:t>
            </a: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3. Develop </a:t>
            </a:r>
            <a:r>
              <a:rPr lang="en-US" b="1" dirty="0" smtClean="0">
                <a:latin typeface="Times New Roman" panose="02020603050405020304" pitchFamily="18" charset="0"/>
                <a:cs typeface="Times New Roman" panose="02020603050405020304" pitchFamily="18" charset="0"/>
              </a:rPr>
              <a:t>Two </a:t>
            </a:r>
            <a:r>
              <a:rPr lang="en-US" dirty="0" smtClean="0">
                <a:latin typeface="Times New Roman" panose="02020603050405020304" pitchFamily="18" charset="0"/>
                <a:cs typeface="Times New Roman" panose="02020603050405020304" pitchFamily="18" charset="0"/>
              </a:rPr>
              <a:t>appropriate </a:t>
            </a:r>
            <a:r>
              <a:rPr lang="en-US" i="1" dirty="0" smtClean="0">
                <a:latin typeface="Times New Roman" panose="02020603050405020304" pitchFamily="18" charset="0"/>
                <a:cs typeface="Times New Roman" panose="02020603050405020304" pitchFamily="18" charset="0"/>
              </a:rPr>
              <a:t>Assessment Measures </a:t>
            </a:r>
            <a:r>
              <a:rPr lang="en-US" dirty="0" smtClean="0">
                <a:latin typeface="Times New Roman" panose="02020603050405020304" pitchFamily="18" charset="0"/>
                <a:cs typeface="Times New Roman" panose="02020603050405020304" pitchFamily="18" charset="0"/>
              </a:rPr>
              <a:t>per Outcome</a:t>
            </a:r>
            <a:endParaRPr lang="en-US" i="1"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4. Develop desired </a:t>
            </a:r>
            <a:r>
              <a:rPr lang="en-US" i="1" dirty="0" smtClean="0">
                <a:latin typeface="Times New Roman" panose="02020603050405020304" pitchFamily="18" charset="0"/>
                <a:cs typeface="Times New Roman" panose="02020603050405020304" pitchFamily="18" charset="0"/>
              </a:rPr>
              <a:t>Assessment Targets</a:t>
            </a:r>
            <a:endParaRPr lang="en-US" i="1"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5. Analyze </a:t>
            </a:r>
            <a:r>
              <a:rPr lang="en-US" i="1" dirty="0" smtClean="0">
                <a:latin typeface="Times New Roman" panose="02020603050405020304" pitchFamily="18" charset="0"/>
                <a:cs typeface="Times New Roman" panose="02020603050405020304" pitchFamily="18" charset="0"/>
              </a:rPr>
              <a:t>Assessment Results</a:t>
            </a:r>
            <a:endParaRPr lang="en-US" i="1"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6. </a:t>
            </a:r>
            <a:r>
              <a:rPr lang="en-US" dirty="0" smtClean="0">
                <a:latin typeface="Times New Roman" panose="02020603050405020304" pitchFamily="18" charset="0"/>
                <a:cs typeface="Times New Roman" panose="02020603050405020304" pitchFamily="18" charset="0"/>
              </a:rPr>
              <a:t>Develop and implement, </a:t>
            </a:r>
            <a:r>
              <a:rPr lang="en-US" i="1" dirty="0" smtClean="0">
                <a:latin typeface="Times New Roman" panose="02020603050405020304" pitchFamily="18" charset="0"/>
                <a:cs typeface="Times New Roman" panose="02020603050405020304" pitchFamily="18" charset="0"/>
              </a:rPr>
              <a:t>Use of Results</a:t>
            </a:r>
            <a:endParaRPr lang="en-US" i="1" dirty="0">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
            <a:ext cx="1134737" cy="1360358"/>
          </a:xfrm>
          <a:prstGeom prst="rect">
            <a:avLst/>
          </a:prstGeom>
        </p:spPr>
      </p:pic>
      <p:sp>
        <p:nvSpPr>
          <p:cNvPr id="4" name="Footer Placeholder 3"/>
          <p:cNvSpPr>
            <a:spLocks noGrp="1"/>
          </p:cNvSpPr>
          <p:nvPr>
            <p:ph type="ftr" sz="quarter" idx="11"/>
          </p:nvPr>
        </p:nvSpPr>
        <p:spPr/>
        <p:txBody>
          <a:bodyPr/>
          <a:lstStyle/>
          <a:p>
            <a:r>
              <a:rPr lang="en-US" smtClean="0"/>
              <a:t>Office of Institutional Planning, Research, and Effectiveness</a:t>
            </a:r>
            <a:endParaRPr lang="en-US"/>
          </a:p>
        </p:txBody>
      </p:sp>
      <p:sp>
        <p:nvSpPr>
          <p:cNvPr id="6" name="Slide Number Placeholder 5"/>
          <p:cNvSpPr>
            <a:spLocks noGrp="1"/>
          </p:cNvSpPr>
          <p:nvPr>
            <p:ph type="sldNum" sz="quarter" idx="12"/>
          </p:nvPr>
        </p:nvSpPr>
        <p:spPr/>
        <p:txBody>
          <a:bodyPr/>
          <a:lstStyle/>
          <a:p>
            <a:fld id="{6B09ED81-5FA5-4C48-9C7B-87CDDFF50C99}" type="slidenum">
              <a:rPr lang="en-US" smtClean="0"/>
              <a:t>2</a:t>
            </a:fld>
            <a:endParaRPr lang="en-US"/>
          </a:p>
        </p:txBody>
      </p:sp>
    </p:spTree>
    <p:extLst>
      <p:ext uri="{BB962C8B-B14F-4D97-AF65-F5344CB8AC3E}">
        <p14:creationId xmlns:p14="http://schemas.microsoft.com/office/powerpoint/2010/main" val="22598166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4737" y="31751"/>
            <a:ext cx="10388908" cy="648428"/>
          </a:xfrm>
        </p:spPr>
        <p:txBody>
          <a:bodyPr>
            <a:normAutofit fontScale="90000"/>
          </a:bodyPr>
          <a:lstStyle/>
          <a:p>
            <a:r>
              <a:rPr lang="en-US" i="1" dirty="0">
                <a:latin typeface="Times New Roman" panose="02020603050405020304" pitchFamily="18" charset="0"/>
                <a:cs typeface="Times New Roman" panose="02020603050405020304" pitchFamily="18" charset="0"/>
              </a:rPr>
              <a:t>Student Learning Outcomes</a:t>
            </a:r>
            <a:endParaRPr lang="en-US" dirty="0">
              <a:latin typeface="Times New Roman" panose="02020603050405020304" pitchFamily="18" charset="0"/>
              <a:cs typeface="Times New Roman" panose="02020603050405020304" pitchFamily="18" charset="0"/>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134737" cy="1360358"/>
          </a:xfrm>
          <a:prstGeom prst="rect">
            <a:avLst/>
          </a:prstGeom>
        </p:spPr>
      </p:pic>
      <p:sp>
        <p:nvSpPr>
          <p:cNvPr id="8" name="Footer Placeholder 7"/>
          <p:cNvSpPr>
            <a:spLocks noGrp="1"/>
          </p:cNvSpPr>
          <p:nvPr>
            <p:ph type="ftr" sz="quarter" idx="11"/>
          </p:nvPr>
        </p:nvSpPr>
        <p:spPr/>
        <p:txBody>
          <a:bodyPr/>
          <a:lstStyle/>
          <a:p>
            <a:r>
              <a:rPr lang="en-US" smtClean="0"/>
              <a:t>Office of Institutional Planning, Research, and Effectiveness</a:t>
            </a:r>
            <a:endParaRPr lang="en-US"/>
          </a:p>
        </p:txBody>
      </p:sp>
      <p:sp>
        <p:nvSpPr>
          <p:cNvPr id="9" name="Slide Number Placeholder 8"/>
          <p:cNvSpPr>
            <a:spLocks noGrp="1"/>
          </p:cNvSpPr>
          <p:nvPr>
            <p:ph type="sldNum" sz="quarter" idx="12"/>
          </p:nvPr>
        </p:nvSpPr>
        <p:spPr/>
        <p:txBody>
          <a:bodyPr/>
          <a:lstStyle/>
          <a:p>
            <a:fld id="{6B09ED81-5FA5-4C48-9C7B-87CDDFF50C99}" type="slidenum">
              <a:rPr lang="en-US" smtClean="0"/>
              <a:t>3</a:t>
            </a:fld>
            <a:endParaRPr lang="en-US"/>
          </a:p>
        </p:txBody>
      </p:sp>
      <p:sp>
        <p:nvSpPr>
          <p:cNvPr id="3" name="TextBox 2"/>
          <p:cNvSpPr txBox="1"/>
          <p:nvPr/>
        </p:nvSpPr>
        <p:spPr>
          <a:xfrm>
            <a:off x="1134737" y="1221891"/>
            <a:ext cx="10082463" cy="3970318"/>
          </a:xfrm>
          <a:prstGeom prst="rect">
            <a:avLst/>
          </a:prstGeom>
          <a:noFill/>
        </p:spPr>
        <p:txBody>
          <a:bodyPr wrap="square" rtlCol="0">
            <a:spAutoFit/>
          </a:bodyPr>
          <a:lstStyle/>
          <a:p>
            <a:r>
              <a:rPr lang="en-US" dirty="0" smtClean="0"/>
              <a:t>Student </a:t>
            </a:r>
            <a:r>
              <a:rPr lang="en-US" dirty="0"/>
              <a:t>learning outcomes are general statements of what you expect students to know, think, or be able to do when they complete the </a:t>
            </a:r>
            <a:r>
              <a:rPr lang="en-US" dirty="0" smtClean="0"/>
              <a:t>program</a:t>
            </a:r>
          </a:p>
          <a:p>
            <a:endParaRPr lang="en-US" dirty="0"/>
          </a:p>
          <a:p>
            <a:r>
              <a:rPr lang="en-US" dirty="0"/>
              <a:t>What are the outcomes of your program/unit in terms of student learning</a:t>
            </a:r>
            <a:r>
              <a:rPr lang="en-US" dirty="0" smtClean="0"/>
              <a:t>?</a:t>
            </a:r>
          </a:p>
          <a:p>
            <a:endParaRPr lang="en-US" dirty="0"/>
          </a:p>
          <a:p>
            <a:r>
              <a:rPr lang="en-US" dirty="0"/>
              <a:t>Is there any change in terms of program outcomes compared to the previous year? </a:t>
            </a:r>
            <a:endParaRPr lang="en-US" dirty="0" smtClean="0"/>
          </a:p>
          <a:p>
            <a:endParaRPr lang="en-US" dirty="0" smtClean="0"/>
          </a:p>
          <a:p>
            <a:r>
              <a:rPr lang="en-US" dirty="0"/>
              <a:t>If so, what triggered the change? How has it been implemented? </a:t>
            </a:r>
            <a:endParaRPr lang="en-US" dirty="0" smtClean="0"/>
          </a:p>
          <a:p>
            <a:endParaRPr lang="en-US" dirty="0"/>
          </a:p>
          <a:p>
            <a:r>
              <a:rPr lang="en-US" dirty="0"/>
              <a:t>Examples – Specific and relatively EASY to measure…</a:t>
            </a:r>
          </a:p>
          <a:p>
            <a:r>
              <a:rPr lang="en-US" dirty="0"/>
              <a:t>1. …will be able to explain how exercise affects stress.</a:t>
            </a:r>
          </a:p>
          <a:p>
            <a:r>
              <a:rPr lang="en-US" dirty="0"/>
              <a:t>2. …will be able to identify the most appropriate resource that is pertinent to their college concern.</a:t>
            </a:r>
          </a:p>
          <a:p>
            <a:r>
              <a:rPr lang="en-US" dirty="0"/>
              <a:t>3. …will be able to assist classmates in resolving conflicts by helping them negotiate agreements.</a:t>
            </a:r>
          </a:p>
          <a:p>
            <a:endParaRPr lang="en-US" dirty="0"/>
          </a:p>
        </p:txBody>
      </p:sp>
    </p:spTree>
    <p:extLst>
      <p:ext uri="{BB962C8B-B14F-4D97-AF65-F5344CB8AC3E}">
        <p14:creationId xmlns:p14="http://schemas.microsoft.com/office/powerpoint/2010/main" val="31217012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4737" y="31751"/>
            <a:ext cx="10388908" cy="648428"/>
          </a:xfrm>
        </p:spPr>
        <p:txBody>
          <a:bodyPr>
            <a:normAutofit fontScale="90000"/>
          </a:bodyPr>
          <a:lstStyle/>
          <a:p>
            <a:r>
              <a:rPr lang="en-US" i="1" dirty="0">
                <a:latin typeface="Times New Roman" panose="02020603050405020304" pitchFamily="18" charset="0"/>
                <a:cs typeface="Times New Roman" panose="02020603050405020304" pitchFamily="18" charset="0"/>
              </a:rPr>
              <a:t>Assessment Measures</a:t>
            </a:r>
            <a:endParaRPr lang="en-US" dirty="0">
              <a:latin typeface="Times New Roman" panose="02020603050405020304" pitchFamily="18" charset="0"/>
              <a:cs typeface="Times New Roman" panose="02020603050405020304" pitchFamily="18" charset="0"/>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134737" cy="1360358"/>
          </a:xfrm>
          <a:prstGeom prst="rect">
            <a:avLst/>
          </a:prstGeom>
        </p:spPr>
      </p:pic>
      <p:sp>
        <p:nvSpPr>
          <p:cNvPr id="8" name="Footer Placeholder 7"/>
          <p:cNvSpPr>
            <a:spLocks noGrp="1"/>
          </p:cNvSpPr>
          <p:nvPr>
            <p:ph type="ftr" sz="quarter" idx="11"/>
          </p:nvPr>
        </p:nvSpPr>
        <p:spPr/>
        <p:txBody>
          <a:bodyPr/>
          <a:lstStyle/>
          <a:p>
            <a:r>
              <a:rPr lang="en-US" smtClean="0"/>
              <a:t>Office of Institutional Planning, Research, and Effectiveness</a:t>
            </a:r>
            <a:endParaRPr lang="en-US"/>
          </a:p>
        </p:txBody>
      </p:sp>
      <p:sp>
        <p:nvSpPr>
          <p:cNvPr id="9" name="Slide Number Placeholder 8"/>
          <p:cNvSpPr>
            <a:spLocks noGrp="1"/>
          </p:cNvSpPr>
          <p:nvPr>
            <p:ph type="sldNum" sz="quarter" idx="12"/>
          </p:nvPr>
        </p:nvSpPr>
        <p:spPr/>
        <p:txBody>
          <a:bodyPr/>
          <a:lstStyle/>
          <a:p>
            <a:fld id="{6B09ED81-5FA5-4C48-9C7B-87CDDFF50C99}" type="slidenum">
              <a:rPr lang="en-US" smtClean="0"/>
              <a:t>4</a:t>
            </a:fld>
            <a:endParaRPr lang="en-US"/>
          </a:p>
        </p:txBody>
      </p:sp>
      <p:sp>
        <p:nvSpPr>
          <p:cNvPr id="10" name="TextBox 9"/>
          <p:cNvSpPr txBox="1"/>
          <p:nvPr/>
        </p:nvSpPr>
        <p:spPr>
          <a:xfrm>
            <a:off x="3681125" y="1911234"/>
            <a:ext cx="5296131" cy="2031325"/>
          </a:xfrm>
          <a:prstGeom prst="rect">
            <a:avLst/>
          </a:prstGeom>
          <a:noFill/>
        </p:spPr>
        <p:txBody>
          <a:bodyPr wrap="square" rtlCol="0">
            <a:spAutoFit/>
          </a:bodyPr>
          <a:lstStyle/>
          <a:p>
            <a:r>
              <a:rPr lang="en-US" dirty="0"/>
              <a:t>“No single test score can be considered a definitive measure of a student’s competence. </a:t>
            </a:r>
            <a:endParaRPr lang="en-US" dirty="0" smtClean="0"/>
          </a:p>
          <a:p>
            <a:r>
              <a:rPr lang="en-US" dirty="0" smtClean="0"/>
              <a:t>Multiple </a:t>
            </a:r>
            <a:r>
              <a:rPr lang="en-US" dirty="0"/>
              <a:t>measures enhance the validity and fairness of the inferences drawn by giving students various ways </a:t>
            </a:r>
            <a:endParaRPr lang="en-US" dirty="0" smtClean="0"/>
          </a:p>
          <a:p>
            <a:r>
              <a:rPr lang="en-US" dirty="0" smtClean="0"/>
              <a:t>and </a:t>
            </a:r>
            <a:r>
              <a:rPr lang="en-US" dirty="0"/>
              <a:t>opportunities to demonstrate their competence” (National Research Council, 2001).</a:t>
            </a:r>
          </a:p>
          <a:p>
            <a:endParaRPr lang="en-US" dirty="0"/>
          </a:p>
        </p:txBody>
      </p:sp>
    </p:spTree>
    <p:extLst>
      <p:ext uri="{BB962C8B-B14F-4D97-AF65-F5344CB8AC3E}">
        <p14:creationId xmlns:p14="http://schemas.microsoft.com/office/powerpoint/2010/main" val="11645103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4737" y="31750"/>
            <a:ext cx="10388908" cy="1063123"/>
          </a:xfrm>
        </p:spPr>
        <p:txBody>
          <a:bodyPr>
            <a:normAutofit fontScale="90000"/>
          </a:bodyPr>
          <a:lstStyle/>
          <a:p>
            <a:r>
              <a:rPr lang="en-US" i="1" dirty="0">
                <a:latin typeface="Times New Roman" panose="02020603050405020304" pitchFamily="18" charset="0"/>
                <a:cs typeface="Times New Roman" panose="02020603050405020304" pitchFamily="18" charset="0"/>
              </a:rPr>
              <a:t>Assessment </a:t>
            </a:r>
            <a:r>
              <a:rPr lang="en-US" i="1" dirty="0" smtClean="0">
                <a:latin typeface="Times New Roman" panose="02020603050405020304" pitchFamily="18" charset="0"/>
                <a:cs typeface="Times New Roman" panose="02020603050405020304" pitchFamily="18" charset="0"/>
              </a:rPr>
              <a:t>Measures</a:t>
            </a:r>
            <a:br>
              <a:rPr lang="en-US" i="1" dirty="0" smtClean="0">
                <a:latin typeface="Times New Roman" panose="02020603050405020304" pitchFamily="18" charset="0"/>
                <a:cs typeface="Times New Roman" panose="02020603050405020304" pitchFamily="18" charset="0"/>
              </a:rPr>
            </a:br>
            <a:r>
              <a:rPr lang="en-US" dirty="0" smtClean="0">
                <a:latin typeface="Times New Roman" panose="02020603050405020304" pitchFamily="18" charset="0"/>
                <a:cs typeface="Times New Roman" panose="02020603050405020304" pitchFamily="18" charset="0"/>
              </a:rPr>
              <a:t>Direct </a:t>
            </a:r>
            <a:r>
              <a:rPr lang="en-US" dirty="0">
                <a:latin typeface="Times New Roman" panose="02020603050405020304" pitchFamily="18" charset="0"/>
                <a:cs typeface="Times New Roman" panose="02020603050405020304" pitchFamily="18" charset="0"/>
              </a:rPr>
              <a:t>Measures of Student Learning</a:t>
            </a: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134737" cy="1360358"/>
          </a:xfrm>
          <a:prstGeom prst="rect">
            <a:avLst/>
          </a:prstGeom>
        </p:spPr>
      </p:pic>
      <p:sp>
        <p:nvSpPr>
          <p:cNvPr id="5" name="Footer Placeholder 4"/>
          <p:cNvSpPr>
            <a:spLocks noGrp="1"/>
          </p:cNvSpPr>
          <p:nvPr>
            <p:ph type="ftr" sz="quarter" idx="11"/>
          </p:nvPr>
        </p:nvSpPr>
        <p:spPr/>
        <p:txBody>
          <a:bodyPr/>
          <a:lstStyle/>
          <a:p>
            <a:r>
              <a:rPr lang="en-US" smtClean="0"/>
              <a:t>Office of Institutional Planning, Research, and Effectiveness</a:t>
            </a:r>
            <a:endParaRPr lang="en-US"/>
          </a:p>
        </p:txBody>
      </p:sp>
      <p:sp>
        <p:nvSpPr>
          <p:cNvPr id="6" name="Slide Number Placeholder 5"/>
          <p:cNvSpPr>
            <a:spLocks noGrp="1"/>
          </p:cNvSpPr>
          <p:nvPr>
            <p:ph type="sldNum" sz="quarter" idx="12"/>
          </p:nvPr>
        </p:nvSpPr>
        <p:spPr/>
        <p:txBody>
          <a:bodyPr/>
          <a:lstStyle/>
          <a:p>
            <a:fld id="{6B09ED81-5FA5-4C48-9C7B-87CDDFF50C99}" type="slidenum">
              <a:rPr lang="en-US" smtClean="0"/>
              <a:t>5</a:t>
            </a:fld>
            <a:endParaRPr lang="en-US"/>
          </a:p>
        </p:txBody>
      </p:sp>
      <p:sp>
        <p:nvSpPr>
          <p:cNvPr id="3" name="TextBox 2"/>
          <p:cNvSpPr txBox="1"/>
          <p:nvPr/>
        </p:nvSpPr>
        <p:spPr>
          <a:xfrm>
            <a:off x="1356360" y="1740452"/>
            <a:ext cx="9479280" cy="3970318"/>
          </a:xfrm>
          <a:prstGeom prst="rect">
            <a:avLst/>
          </a:prstGeom>
          <a:noFill/>
        </p:spPr>
        <p:txBody>
          <a:bodyPr wrap="square" rtlCol="0">
            <a:spAutoFit/>
          </a:bodyPr>
          <a:lstStyle/>
          <a:p>
            <a:pPr>
              <a:buFont typeface="Arial" panose="020B0604020202020204" pitchFamily="34" charset="0"/>
              <a:buChar char="•"/>
            </a:pPr>
            <a:r>
              <a:rPr lang="en-US" dirty="0" smtClean="0">
                <a:solidFill>
                  <a:srgbClr val="000000"/>
                </a:solidFill>
                <a:latin typeface="Times" pitchFamily="18" charset="0"/>
              </a:rPr>
              <a:t>Scores </a:t>
            </a:r>
            <a:r>
              <a:rPr lang="en-US" dirty="0">
                <a:solidFill>
                  <a:srgbClr val="000000"/>
                </a:solidFill>
                <a:latin typeface="Times" pitchFamily="18" charset="0"/>
              </a:rPr>
              <a:t>and pass rates on standardized tests </a:t>
            </a:r>
            <a:endParaRPr lang="en-US" dirty="0" smtClean="0">
              <a:solidFill>
                <a:srgbClr val="000000"/>
              </a:solidFill>
              <a:latin typeface="Times" pitchFamily="18" charset="0"/>
            </a:endParaRPr>
          </a:p>
          <a:p>
            <a:pPr>
              <a:buFont typeface="Arial" panose="020B0604020202020204" pitchFamily="34" charset="0"/>
              <a:buChar char="•"/>
            </a:pPr>
            <a:r>
              <a:rPr lang="en-US" dirty="0" smtClean="0">
                <a:solidFill>
                  <a:srgbClr val="000000"/>
                </a:solidFill>
                <a:latin typeface="Times" pitchFamily="18" charset="0"/>
              </a:rPr>
              <a:t>Writing </a:t>
            </a:r>
            <a:r>
              <a:rPr lang="en-US" dirty="0">
                <a:solidFill>
                  <a:srgbClr val="000000"/>
                </a:solidFill>
                <a:latin typeface="Times" pitchFamily="18" charset="0"/>
              </a:rPr>
              <a:t>samples</a:t>
            </a:r>
          </a:p>
          <a:p>
            <a:pPr>
              <a:buFont typeface="Arial" panose="020B0604020202020204" pitchFamily="34" charset="0"/>
              <a:buChar char="•"/>
            </a:pPr>
            <a:r>
              <a:rPr lang="en-US" dirty="0">
                <a:solidFill>
                  <a:srgbClr val="000000"/>
                </a:solidFill>
                <a:latin typeface="Times" pitchFamily="18" charset="0"/>
              </a:rPr>
              <a:t>Score </a:t>
            </a:r>
            <a:r>
              <a:rPr lang="en-US" dirty="0" smtClean="0">
                <a:solidFill>
                  <a:srgbClr val="000000"/>
                </a:solidFill>
                <a:latin typeface="Times" pitchFamily="18" charset="0"/>
              </a:rPr>
              <a:t>gains</a:t>
            </a:r>
          </a:p>
          <a:p>
            <a:pPr>
              <a:buFont typeface="Arial" panose="020B0604020202020204" pitchFamily="34" charset="0"/>
              <a:buChar char="•"/>
            </a:pPr>
            <a:r>
              <a:rPr lang="en-US" dirty="0" smtClean="0">
                <a:solidFill>
                  <a:srgbClr val="000000"/>
                </a:solidFill>
                <a:latin typeface="Times" pitchFamily="18" charset="0"/>
              </a:rPr>
              <a:t>Locally </a:t>
            </a:r>
            <a:r>
              <a:rPr lang="en-US" dirty="0">
                <a:solidFill>
                  <a:srgbClr val="000000"/>
                </a:solidFill>
                <a:latin typeface="Times" pitchFamily="18" charset="0"/>
              </a:rPr>
              <a:t>designed quizzes, tests, and inventories</a:t>
            </a:r>
          </a:p>
          <a:p>
            <a:pPr>
              <a:buFont typeface="Arial" panose="020B0604020202020204" pitchFamily="34" charset="0"/>
              <a:buChar char="•"/>
            </a:pPr>
            <a:r>
              <a:rPr lang="en-US" dirty="0">
                <a:solidFill>
                  <a:srgbClr val="000000"/>
                </a:solidFill>
                <a:latin typeface="Times" pitchFamily="18" charset="0"/>
              </a:rPr>
              <a:t>Portfolio </a:t>
            </a:r>
            <a:r>
              <a:rPr lang="en-US" dirty="0" smtClean="0">
                <a:solidFill>
                  <a:srgbClr val="000000"/>
                </a:solidFill>
                <a:latin typeface="Times" pitchFamily="18" charset="0"/>
              </a:rPr>
              <a:t>artifacts</a:t>
            </a:r>
          </a:p>
          <a:p>
            <a:pPr>
              <a:buFont typeface="Arial" panose="020B0604020202020204" pitchFamily="34" charset="0"/>
              <a:buChar char="•"/>
            </a:pPr>
            <a:r>
              <a:rPr lang="en-US" dirty="0" smtClean="0">
                <a:solidFill>
                  <a:srgbClr val="000000"/>
                </a:solidFill>
                <a:latin typeface="Times" pitchFamily="18" charset="0"/>
              </a:rPr>
              <a:t>Capstone </a:t>
            </a:r>
            <a:r>
              <a:rPr lang="en-US" dirty="0">
                <a:solidFill>
                  <a:srgbClr val="000000"/>
                </a:solidFill>
                <a:latin typeface="Times" pitchFamily="18" charset="0"/>
              </a:rPr>
              <a:t>projects </a:t>
            </a:r>
            <a:endParaRPr lang="en-US" dirty="0" smtClean="0">
              <a:solidFill>
                <a:srgbClr val="000000"/>
              </a:solidFill>
              <a:latin typeface="Times" pitchFamily="18" charset="0"/>
            </a:endParaRPr>
          </a:p>
          <a:p>
            <a:pPr>
              <a:buFont typeface="Arial" panose="020B0604020202020204" pitchFamily="34" charset="0"/>
              <a:buChar char="•"/>
            </a:pPr>
            <a:r>
              <a:rPr lang="en-US" dirty="0" smtClean="0">
                <a:solidFill>
                  <a:srgbClr val="000000"/>
                </a:solidFill>
                <a:latin typeface="Times" pitchFamily="18" charset="0"/>
              </a:rPr>
              <a:t>Case </a:t>
            </a:r>
            <a:r>
              <a:rPr lang="en-US" dirty="0">
                <a:solidFill>
                  <a:srgbClr val="000000"/>
                </a:solidFill>
                <a:latin typeface="Times" pitchFamily="18" charset="0"/>
              </a:rPr>
              <a:t>studies</a:t>
            </a:r>
          </a:p>
          <a:p>
            <a:pPr>
              <a:buFont typeface="Arial" panose="020B0604020202020204" pitchFamily="34" charset="0"/>
              <a:buChar char="•"/>
            </a:pPr>
            <a:r>
              <a:rPr lang="en-US" dirty="0">
                <a:solidFill>
                  <a:srgbClr val="000000"/>
                </a:solidFill>
                <a:latin typeface="Times" pitchFamily="18" charset="0"/>
              </a:rPr>
              <a:t>Team/group projects and presentations</a:t>
            </a:r>
          </a:p>
          <a:p>
            <a:pPr>
              <a:buFont typeface="Arial" panose="020B0604020202020204" pitchFamily="34" charset="0"/>
              <a:buChar char="•"/>
            </a:pPr>
            <a:r>
              <a:rPr lang="en-US" dirty="0">
                <a:solidFill>
                  <a:srgbClr val="000000"/>
                </a:solidFill>
                <a:latin typeface="Times" pitchFamily="18" charset="0"/>
              </a:rPr>
              <a:t>Oral examination</a:t>
            </a:r>
          </a:p>
          <a:p>
            <a:pPr>
              <a:buFont typeface="Arial" panose="020B0604020202020204" pitchFamily="34" charset="0"/>
              <a:buChar char="•"/>
            </a:pPr>
            <a:r>
              <a:rPr lang="en-US" dirty="0">
                <a:solidFill>
                  <a:srgbClr val="000000"/>
                </a:solidFill>
                <a:latin typeface="Times" pitchFamily="18" charset="0"/>
              </a:rPr>
              <a:t>Internships, clinical experiences, </a:t>
            </a:r>
            <a:r>
              <a:rPr lang="en-US" dirty="0" err="1">
                <a:solidFill>
                  <a:srgbClr val="000000"/>
                </a:solidFill>
                <a:latin typeface="Times" pitchFamily="18" charset="0"/>
              </a:rPr>
              <a:t>practica</a:t>
            </a:r>
            <a:r>
              <a:rPr lang="en-US" dirty="0">
                <a:solidFill>
                  <a:srgbClr val="000000"/>
                </a:solidFill>
                <a:latin typeface="Times" pitchFamily="18" charset="0"/>
              </a:rPr>
              <a:t>, student teaching, or other professional/content-related experiences </a:t>
            </a:r>
            <a:r>
              <a:rPr lang="en-US" dirty="0" smtClean="0">
                <a:solidFill>
                  <a:srgbClr val="000000"/>
                </a:solidFill>
                <a:latin typeface="Times" pitchFamily="18" charset="0"/>
              </a:rPr>
              <a:t>Service-learning </a:t>
            </a:r>
            <a:r>
              <a:rPr lang="en-US" dirty="0">
                <a:solidFill>
                  <a:srgbClr val="000000"/>
                </a:solidFill>
                <a:latin typeface="Times" pitchFamily="18" charset="0"/>
              </a:rPr>
              <a:t>projects or experiences</a:t>
            </a:r>
          </a:p>
          <a:p>
            <a:pPr>
              <a:buFont typeface="Arial" panose="020B0604020202020204" pitchFamily="34" charset="0"/>
              <a:buChar char="•"/>
            </a:pPr>
            <a:r>
              <a:rPr lang="en-US" dirty="0">
                <a:solidFill>
                  <a:srgbClr val="000000"/>
                </a:solidFill>
                <a:latin typeface="Times" pitchFamily="18" charset="0"/>
              </a:rPr>
              <a:t>Authentic and performance-based projects or experiences </a:t>
            </a:r>
            <a:r>
              <a:rPr lang="en-US" dirty="0" smtClean="0">
                <a:solidFill>
                  <a:srgbClr val="000000"/>
                </a:solidFill>
                <a:latin typeface="Times" pitchFamily="18" charset="0"/>
              </a:rPr>
              <a:t>Graduates</a:t>
            </a:r>
            <a:r>
              <a:rPr lang="en-US" dirty="0">
                <a:solidFill>
                  <a:srgbClr val="000000"/>
                </a:solidFill>
                <a:latin typeface="Times" pitchFamily="18" charset="0"/>
              </a:rPr>
              <a:t>’ skills in the workplace rated by employers</a:t>
            </a:r>
          </a:p>
          <a:p>
            <a:pPr>
              <a:buFont typeface="Arial" panose="020B0604020202020204" pitchFamily="34" charset="0"/>
              <a:buChar char="•"/>
            </a:pPr>
            <a:r>
              <a:rPr lang="en-US" dirty="0">
                <a:solidFill>
                  <a:srgbClr val="000000"/>
                </a:solidFill>
                <a:latin typeface="Times" pitchFamily="18" charset="0"/>
              </a:rPr>
              <a:t>Online course asynchronous discussions </a:t>
            </a:r>
          </a:p>
        </p:txBody>
      </p:sp>
    </p:spTree>
    <p:extLst>
      <p:ext uri="{BB962C8B-B14F-4D97-AF65-F5344CB8AC3E}">
        <p14:creationId xmlns:p14="http://schemas.microsoft.com/office/powerpoint/2010/main" val="10927003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4737" y="127919"/>
            <a:ext cx="10388908" cy="954838"/>
          </a:xfrm>
        </p:spPr>
        <p:txBody>
          <a:bodyPr>
            <a:normAutofit fontScale="90000"/>
          </a:bodyPr>
          <a:lstStyle/>
          <a:p>
            <a:r>
              <a:rPr lang="en-US" i="1" dirty="0">
                <a:latin typeface="Times New Roman" panose="02020603050405020304" pitchFamily="18" charset="0"/>
                <a:cs typeface="Times New Roman" panose="02020603050405020304" pitchFamily="18" charset="0"/>
              </a:rPr>
              <a:t>Assessment Measures </a:t>
            </a:r>
            <a:r>
              <a:rPr lang="en-US" i="1" dirty="0" smtClean="0">
                <a:latin typeface="Times New Roman" panose="02020603050405020304" pitchFamily="18" charset="0"/>
                <a:cs typeface="Times New Roman" panose="02020603050405020304" pitchFamily="18" charset="0"/>
              </a:rPr>
              <a:t/>
            </a:r>
            <a:br>
              <a:rPr lang="en-US" i="1" dirty="0" smtClean="0">
                <a:latin typeface="Times New Roman" panose="02020603050405020304" pitchFamily="18" charset="0"/>
                <a:cs typeface="Times New Roman" panose="02020603050405020304" pitchFamily="18" charset="0"/>
              </a:rPr>
            </a:br>
            <a:r>
              <a:rPr lang="en-US" dirty="0" smtClean="0">
                <a:latin typeface="Times New Roman" panose="02020603050405020304" pitchFamily="18" charset="0"/>
                <a:cs typeface="Times New Roman" panose="02020603050405020304" pitchFamily="18" charset="0"/>
              </a:rPr>
              <a:t>Indirect Measures of Student Learning</a:t>
            </a:r>
            <a:endParaRPr lang="en-US" dirty="0">
              <a:latin typeface="Times New Roman" panose="02020603050405020304" pitchFamily="18" charset="0"/>
              <a:cs typeface="Times New Roman" panose="02020603050405020304" pitchFamily="18" charset="0"/>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134737" cy="1360358"/>
          </a:xfrm>
          <a:prstGeom prst="rect">
            <a:avLst/>
          </a:prstGeom>
        </p:spPr>
      </p:pic>
      <p:sp>
        <p:nvSpPr>
          <p:cNvPr id="5" name="Footer Placeholder 4"/>
          <p:cNvSpPr>
            <a:spLocks noGrp="1"/>
          </p:cNvSpPr>
          <p:nvPr>
            <p:ph type="ftr" sz="quarter" idx="11"/>
          </p:nvPr>
        </p:nvSpPr>
        <p:spPr/>
        <p:txBody>
          <a:bodyPr/>
          <a:lstStyle/>
          <a:p>
            <a:r>
              <a:rPr lang="en-US" smtClean="0"/>
              <a:t>Office of Institutional Planning, Research, and Effectiveness</a:t>
            </a:r>
            <a:endParaRPr lang="en-US"/>
          </a:p>
        </p:txBody>
      </p:sp>
      <p:sp>
        <p:nvSpPr>
          <p:cNvPr id="6" name="Slide Number Placeholder 5"/>
          <p:cNvSpPr>
            <a:spLocks noGrp="1"/>
          </p:cNvSpPr>
          <p:nvPr>
            <p:ph type="sldNum" sz="quarter" idx="12"/>
          </p:nvPr>
        </p:nvSpPr>
        <p:spPr/>
        <p:txBody>
          <a:bodyPr/>
          <a:lstStyle/>
          <a:p>
            <a:fld id="{6B09ED81-5FA5-4C48-9C7B-87CDDFF50C99}" type="slidenum">
              <a:rPr lang="en-US" smtClean="0"/>
              <a:t>6</a:t>
            </a:fld>
            <a:endParaRPr lang="en-US"/>
          </a:p>
        </p:txBody>
      </p:sp>
      <p:sp>
        <p:nvSpPr>
          <p:cNvPr id="3" name="TextBox 2"/>
          <p:cNvSpPr txBox="1"/>
          <p:nvPr/>
        </p:nvSpPr>
        <p:spPr>
          <a:xfrm>
            <a:off x="1434343" y="1610287"/>
            <a:ext cx="9789695" cy="3416320"/>
          </a:xfrm>
          <a:prstGeom prst="rect">
            <a:avLst/>
          </a:prstGeom>
          <a:noFill/>
        </p:spPr>
        <p:txBody>
          <a:bodyPr wrap="square" rtlCol="0">
            <a:spAutoFit/>
          </a:bodyPr>
          <a:lstStyle/>
          <a:p>
            <a:pPr>
              <a:buFont typeface="Arial" panose="020B0604020202020204" pitchFamily="34" charset="0"/>
              <a:buChar char="•"/>
            </a:pPr>
            <a:r>
              <a:rPr lang="en-US" dirty="0" smtClean="0">
                <a:solidFill>
                  <a:srgbClr val="000000"/>
                </a:solidFill>
                <a:latin typeface="Times" pitchFamily="18" charset="0"/>
              </a:rPr>
              <a:t>Course </a:t>
            </a:r>
            <a:r>
              <a:rPr lang="en-US" dirty="0">
                <a:solidFill>
                  <a:srgbClr val="000000"/>
                </a:solidFill>
                <a:latin typeface="Times" pitchFamily="18" charset="0"/>
              </a:rPr>
              <a:t>grades </a:t>
            </a:r>
            <a:endParaRPr lang="en-US" dirty="0" smtClean="0">
              <a:solidFill>
                <a:srgbClr val="000000"/>
              </a:solidFill>
              <a:latin typeface="Times" pitchFamily="18" charset="0"/>
            </a:endParaRPr>
          </a:p>
          <a:p>
            <a:pPr>
              <a:buFont typeface="Arial" panose="020B0604020202020204" pitchFamily="34" charset="0"/>
              <a:buChar char="•"/>
            </a:pPr>
            <a:r>
              <a:rPr lang="en-US" dirty="0" smtClean="0">
                <a:solidFill>
                  <a:srgbClr val="000000"/>
                </a:solidFill>
                <a:latin typeface="Times" pitchFamily="18" charset="0"/>
              </a:rPr>
              <a:t>Grades </a:t>
            </a:r>
            <a:r>
              <a:rPr lang="en-US" dirty="0">
                <a:solidFill>
                  <a:srgbClr val="000000"/>
                </a:solidFill>
                <a:latin typeface="Times" pitchFamily="18" charset="0"/>
              </a:rPr>
              <a:t>assigned to student work in one particular course </a:t>
            </a:r>
            <a:endParaRPr lang="en-US" dirty="0" smtClean="0">
              <a:solidFill>
                <a:srgbClr val="000000"/>
              </a:solidFill>
              <a:latin typeface="Times" pitchFamily="18" charset="0"/>
            </a:endParaRPr>
          </a:p>
          <a:p>
            <a:pPr>
              <a:buFont typeface="Arial" panose="020B0604020202020204" pitchFamily="34" charset="0"/>
              <a:buChar char="•"/>
            </a:pPr>
            <a:r>
              <a:rPr lang="en-US" dirty="0" smtClean="0">
                <a:solidFill>
                  <a:srgbClr val="000000"/>
                </a:solidFill>
                <a:latin typeface="Times" pitchFamily="18" charset="0"/>
              </a:rPr>
              <a:t>Comparison </a:t>
            </a:r>
            <a:r>
              <a:rPr lang="en-US" dirty="0">
                <a:solidFill>
                  <a:srgbClr val="000000"/>
                </a:solidFill>
                <a:latin typeface="Times" pitchFamily="18" charset="0"/>
              </a:rPr>
              <a:t>between admission and graduation rates</a:t>
            </a:r>
          </a:p>
          <a:p>
            <a:pPr>
              <a:buFont typeface="Arial" panose="020B0604020202020204" pitchFamily="34" charset="0"/>
              <a:buChar char="•"/>
            </a:pPr>
            <a:r>
              <a:rPr lang="en-US" dirty="0">
                <a:solidFill>
                  <a:srgbClr val="000000"/>
                </a:solidFill>
                <a:latin typeface="Times" pitchFamily="18" charset="0"/>
              </a:rPr>
              <a:t>Number or rate of graduating students pursuing their education at the next level</a:t>
            </a:r>
          </a:p>
          <a:p>
            <a:pPr>
              <a:buFont typeface="Arial" panose="020B0604020202020204" pitchFamily="34" charset="0"/>
              <a:buChar char="•"/>
            </a:pPr>
            <a:r>
              <a:rPr lang="en-US" dirty="0">
                <a:solidFill>
                  <a:srgbClr val="000000"/>
                </a:solidFill>
                <a:latin typeface="Times" pitchFamily="18" charset="0"/>
              </a:rPr>
              <a:t>Reputation of graduate or post-graduate programs accepting graduating students</a:t>
            </a:r>
          </a:p>
          <a:p>
            <a:pPr>
              <a:buFont typeface="Arial" panose="020B0604020202020204" pitchFamily="34" charset="0"/>
              <a:buChar char="•"/>
            </a:pPr>
            <a:r>
              <a:rPr lang="en-US" dirty="0">
                <a:solidFill>
                  <a:srgbClr val="000000"/>
                </a:solidFill>
                <a:latin typeface="Times" pitchFamily="18" charset="0"/>
              </a:rPr>
              <a:t>Employment or placement rates of graduating students into appropriate career positions</a:t>
            </a:r>
          </a:p>
          <a:p>
            <a:pPr>
              <a:buFont typeface="Arial" panose="020B0604020202020204" pitchFamily="34" charset="0"/>
              <a:buChar char="•"/>
            </a:pPr>
            <a:r>
              <a:rPr lang="en-US" dirty="0">
                <a:solidFill>
                  <a:srgbClr val="000000"/>
                </a:solidFill>
                <a:latin typeface="Times" pitchFamily="18" charset="0"/>
              </a:rPr>
              <a:t>Course evaluation items related to the overall course or curriculum </a:t>
            </a:r>
            <a:r>
              <a:rPr lang="en-US" dirty="0" smtClean="0">
                <a:solidFill>
                  <a:srgbClr val="000000"/>
                </a:solidFill>
                <a:latin typeface="Times" pitchFamily="18" charset="0"/>
              </a:rPr>
              <a:t>quality</a:t>
            </a:r>
          </a:p>
          <a:p>
            <a:pPr>
              <a:buFont typeface="Arial" panose="020B0604020202020204" pitchFamily="34" charset="0"/>
              <a:buChar char="•"/>
            </a:pPr>
            <a:r>
              <a:rPr lang="en-US" dirty="0" smtClean="0">
                <a:solidFill>
                  <a:srgbClr val="000000"/>
                </a:solidFill>
                <a:latin typeface="Times" pitchFamily="18" charset="0"/>
              </a:rPr>
              <a:t>Number </a:t>
            </a:r>
            <a:r>
              <a:rPr lang="en-US" dirty="0">
                <a:solidFill>
                  <a:srgbClr val="000000"/>
                </a:solidFill>
                <a:latin typeface="Times" pitchFamily="18" charset="0"/>
              </a:rPr>
              <a:t>or rate of students involved in faculty research, collaborative publications and/or presentations, service learning, or extension of learning in the larger community</a:t>
            </a:r>
          </a:p>
          <a:p>
            <a:pPr>
              <a:buFont typeface="Arial" panose="020B0604020202020204" pitchFamily="34" charset="0"/>
              <a:buChar char="•"/>
            </a:pPr>
            <a:r>
              <a:rPr lang="en-US" dirty="0">
                <a:solidFill>
                  <a:srgbClr val="000000"/>
                </a:solidFill>
                <a:latin typeface="Times" pitchFamily="18" charset="0"/>
              </a:rPr>
              <a:t>Surveys, questionnaires, open-ended self-reports, focus-group or individual interviews </a:t>
            </a:r>
            <a:endParaRPr lang="en-US" dirty="0" smtClean="0">
              <a:solidFill>
                <a:srgbClr val="000000"/>
              </a:solidFill>
              <a:latin typeface="Times" pitchFamily="18" charset="0"/>
            </a:endParaRPr>
          </a:p>
          <a:p>
            <a:pPr>
              <a:buFont typeface="Arial" panose="020B0604020202020204" pitchFamily="34" charset="0"/>
              <a:buChar char="•"/>
            </a:pPr>
            <a:r>
              <a:rPr lang="en-US" dirty="0" smtClean="0">
                <a:solidFill>
                  <a:srgbClr val="000000"/>
                </a:solidFill>
                <a:latin typeface="Times" pitchFamily="18" charset="0"/>
              </a:rPr>
              <a:t>Quantitative data</a:t>
            </a:r>
          </a:p>
          <a:p>
            <a:pPr>
              <a:buFont typeface="Arial" panose="020B0604020202020204" pitchFamily="34" charset="0"/>
              <a:buChar char="•"/>
            </a:pPr>
            <a:r>
              <a:rPr lang="en-US" dirty="0" smtClean="0">
                <a:solidFill>
                  <a:srgbClr val="000000"/>
                </a:solidFill>
                <a:latin typeface="Times" pitchFamily="18" charset="0"/>
              </a:rPr>
              <a:t>Honors</a:t>
            </a:r>
            <a:r>
              <a:rPr lang="en-US" dirty="0">
                <a:solidFill>
                  <a:srgbClr val="000000"/>
                </a:solidFill>
                <a:latin typeface="Times" pitchFamily="18" charset="0"/>
              </a:rPr>
              <a:t>, awards,  scholarships, and other forms of public recognition earned by students and </a:t>
            </a:r>
            <a:r>
              <a:rPr lang="en-US" dirty="0" smtClean="0">
                <a:solidFill>
                  <a:srgbClr val="000000"/>
                </a:solidFill>
                <a:latin typeface="Times" pitchFamily="18" charset="0"/>
              </a:rPr>
              <a:t>alumni</a:t>
            </a:r>
            <a:endParaRPr lang="en-US" dirty="0">
              <a:solidFill>
                <a:srgbClr val="000000"/>
              </a:solidFill>
              <a:latin typeface="Times" pitchFamily="18" charset="0"/>
            </a:endParaRPr>
          </a:p>
        </p:txBody>
      </p:sp>
      <p:sp>
        <p:nvSpPr>
          <p:cNvPr id="4" name="TextBox 3"/>
          <p:cNvSpPr txBox="1"/>
          <p:nvPr/>
        </p:nvSpPr>
        <p:spPr>
          <a:xfrm>
            <a:off x="1782679" y="5426242"/>
            <a:ext cx="8626642" cy="1015663"/>
          </a:xfrm>
          <a:prstGeom prst="rect">
            <a:avLst/>
          </a:prstGeom>
          <a:noFill/>
        </p:spPr>
        <p:txBody>
          <a:bodyPr wrap="square" rtlCol="0">
            <a:spAutoFit/>
          </a:bodyPr>
          <a:lstStyle/>
          <a:p>
            <a:r>
              <a:rPr lang="en-US" sz="1200" i="1" dirty="0">
                <a:solidFill>
                  <a:srgbClr val="000000"/>
                </a:solidFill>
                <a:latin typeface="Times" pitchFamily="18" charset="0"/>
              </a:rPr>
              <a:t>[Adapted from Maki, P.L. (2004). Assessing for learning: building a sustainable commitment across the institution. Sterling, VA: AAHE; and </a:t>
            </a:r>
            <a:r>
              <a:rPr lang="en-US" sz="1200" i="1" dirty="0" err="1">
                <a:solidFill>
                  <a:srgbClr val="000000"/>
                </a:solidFill>
                <a:latin typeface="Times" pitchFamily="18" charset="0"/>
              </a:rPr>
              <a:t>Suskie</a:t>
            </a:r>
            <a:r>
              <a:rPr lang="en-US" sz="1200" i="1" dirty="0">
                <a:solidFill>
                  <a:srgbClr val="000000"/>
                </a:solidFill>
                <a:latin typeface="Times" pitchFamily="18" charset="0"/>
              </a:rPr>
              <a:t>, L. (2004). Assessing student learning: A common sense guide. San Francisco, CA: Anker Publishing Company, Inc.]</a:t>
            </a:r>
          </a:p>
          <a:p>
            <a:endParaRPr lang="en-US" dirty="0"/>
          </a:p>
          <a:p>
            <a:endParaRPr lang="en-US" dirty="0"/>
          </a:p>
        </p:txBody>
      </p:sp>
    </p:spTree>
    <p:extLst>
      <p:ext uri="{BB962C8B-B14F-4D97-AF65-F5344CB8AC3E}">
        <p14:creationId xmlns:p14="http://schemas.microsoft.com/office/powerpoint/2010/main" val="2323759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4737" y="31751"/>
            <a:ext cx="10388908" cy="648428"/>
          </a:xfrm>
        </p:spPr>
        <p:txBody>
          <a:bodyPr>
            <a:normAutofit fontScale="90000"/>
          </a:bodyPr>
          <a:lstStyle/>
          <a:p>
            <a:r>
              <a:rPr lang="en-US" i="1" dirty="0">
                <a:latin typeface="Times New Roman" panose="02020603050405020304" pitchFamily="18" charset="0"/>
                <a:cs typeface="Times New Roman" panose="02020603050405020304" pitchFamily="18" charset="0"/>
              </a:rPr>
              <a:t>Assessment Targets</a:t>
            </a: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134737" cy="1360358"/>
          </a:xfrm>
          <a:prstGeom prst="rect">
            <a:avLst/>
          </a:prstGeom>
        </p:spPr>
      </p:pic>
      <p:sp>
        <p:nvSpPr>
          <p:cNvPr id="8" name="Footer Placeholder 7"/>
          <p:cNvSpPr>
            <a:spLocks noGrp="1"/>
          </p:cNvSpPr>
          <p:nvPr>
            <p:ph type="ftr" sz="quarter" idx="11"/>
          </p:nvPr>
        </p:nvSpPr>
        <p:spPr/>
        <p:txBody>
          <a:bodyPr/>
          <a:lstStyle/>
          <a:p>
            <a:r>
              <a:rPr lang="en-US" smtClean="0"/>
              <a:t>Office of Institutional Planning, Research, and Effectiveness</a:t>
            </a:r>
            <a:endParaRPr lang="en-US"/>
          </a:p>
        </p:txBody>
      </p:sp>
      <p:sp>
        <p:nvSpPr>
          <p:cNvPr id="9" name="Slide Number Placeholder 8"/>
          <p:cNvSpPr>
            <a:spLocks noGrp="1"/>
          </p:cNvSpPr>
          <p:nvPr>
            <p:ph type="sldNum" sz="quarter" idx="12"/>
          </p:nvPr>
        </p:nvSpPr>
        <p:spPr/>
        <p:txBody>
          <a:bodyPr/>
          <a:lstStyle/>
          <a:p>
            <a:fld id="{6B09ED81-5FA5-4C48-9C7B-87CDDFF50C99}" type="slidenum">
              <a:rPr lang="en-US" smtClean="0"/>
              <a:t>7</a:t>
            </a:fld>
            <a:endParaRPr lang="en-US"/>
          </a:p>
        </p:txBody>
      </p:sp>
      <p:sp>
        <p:nvSpPr>
          <p:cNvPr id="3" name="TextBox 2"/>
          <p:cNvSpPr txBox="1"/>
          <p:nvPr/>
        </p:nvSpPr>
        <p:spPr>
          <a:xfrm>
            <a:off x="1676400" y="1360357"/>
            <a:ext cx="9236242" cy="2585323"/>
          </a:xfrm>
          <a:prstGeom prst="rect">
            <a:avLst/>
          </a:prstGeom>
          <a:noFill/>
        </p:spPr>
        <p:txBody>
          <a:bodyPr wrap="square" rtlCol="0">
            <a:spAutoFit/>
          </a:bodyPr>
          <a:lstStyle/>
          <a:p>
            <a:r>
              <a:rPr lang="en-US" dirty="0" smtClean="0"/>
              <a:t>Examples</a:t>
            </a:r>
          </a:p>
          <a:p>
            <a:endParaRPr lang="en-US" dirty="0"/>
          </a:p>
          <a:p>
            <a:r>
              <a:rPr lang="en-US" dirty="0" smtClean="0"/>
              <a:t>1…100% of students assessed will score at least 80% or higher on section pertaining to critical thinking.</a:t>
            </a:r>
          </a:p>
          <a:p>
            <a:endParaRPr lang="en-US" dirty="0"/>
          </a:p>
          <a:p>
            <a:r>
              <a:rPr lang="en-US" dirty="0" smtClean="0"/>
              <a:t>2…80% of students assessed will score at least 25 out of 50 points on oral communication rubric</a:t>
            </a:r>
          </a:p>
          <a:p>
            <a:endParaRPr lang="en-US" dirty="0"/>
          </a:p>
          <a:p>
            <a:r>
              <a:rPr lang="en-US" dirty="0" smtClean="0"/>
              <a:t>3…75% of students assessed will receive a rank of ‘satisfactory’ or higher on their capstone presentation</a:t>
            </a:r>
            <a:endParaRPr lang="en-US" dirty="0"/>
          </a:p>
        </p:txBody>
      </p:sp>
    </p:spTree>
    <p:extLst>
      <p:ext uri="{BB962C8B-B14F-4D97-AF65-F5344CB8AC3E}">
        <p14:creationId xmlns:p14="http://schemas.microsoft.com/office/powerpoint/2010/main" val="32071449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4737" y="72845"/>
            <a:ext cx="10388908" cy="1031787"/>
          </a:xfrm>
        </p:spPr>
        <p:txBody>
          <a:bodyPr>
            <a:normAutofit fontScale="90000"/>
          </a:bodyPr>
          <a:lstStyle/>
          <a:p>
            <a:r>
              <a:rPr lang="en-US" dirty="0" smtClean="0">
                <a:latin typeface="Times New Roman" panose="02020603050405020304" pitchFamily="18" charset="0"/>
                <a:cs typeface="Times New Roman" panose="02020603050405020304" pitchFamily="18" charset="0"/>
              </a:rPr>
              <a:t>Disaggregation of Data for Online  </a:t>
            </a:r>
            <a:br>
              <a:rPr lang="en-US" dirty="0" smtClean="0">
                <a:latin typeface="Times New Roman" panose="02020603050405020304" pitchFamily="18" charset="0"/>
                <a:cs typeface="Times New Roman" panose="02020603050405020304" pitchFamily="18" charset="0"/>
              </a:rPr>
            </a:br>
            <a:r>
              <a:rPr lang="en-US" dirty="0" smtClean="0">
                <a:latin typeface="Times New Roman" panose="02020603050405020304" pitchFamily="18" charset="0"/>
                <a:cs typeface="Times New Roman" panose="02020603050405020304" pitchFamily="18" charset="0"/>
              </a:rPr>
              <a:t>&amp;</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Off-Site Learners</a:t>
            </a:r>
            <a:endParaRPr lang="en-US" dirty="0">
              <a:latin typeface="Times New Roman" panose="02020603050405020304" pitchFamily="18" charset="0"/>
              <a:cs typeface="Times New Roman" panose="02020603050405020304" pitchFamily="18" charset="0"/>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134737" cy="1360358"/>
          </a:xfrm>
          <a:prstGeom prst="rect">
            <a:avLst/>
          </a:prstGeom>
        </p:spPr>
      </p:pic>
      <p:sp>
        <p:nvSpPr>
          <p:cNvPr id="3" name="TextBox 2"/>
          <p:cNvSpPr txBox="1"/>
          <p:nvPr/>
        </p:nvSpPr>
        <p:spPr>
          <a:xfrm>
            <a:off x="2197215" y="2220144"/>
            <a:ext cx="8263952" cy="2215991"/>
          </a:xfrm>
          <a:prstGeom prst="rect">
            <a:avLst/>
          </a:prstGeom>
          <a:noFill/>
        </p:spPr>
        <p:txBody>
          <a:bodyPr wrap="square" rtlCol="0">
            <a:spAutoFit/>
          </a:bodyPr>
          <a:lstStyle/>
          <a:p>
            <a:r>
              <a:rPr lang="en-US" dirty="0">
                <a:latin typeface="Times New Roman" panose="02020603050405020304" pitchFamily="18" charset="0"/>
                <a:cs typeface="Times New Roman" panose="02020603050405020304" pitchFamily="18" charset="0"/>
              </a:rPr>
              <a:t> </a:t>
            </a:r>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The Commission on Colleges bases its accreditation of degree-granting higher</a:t>
            </a:r>
          </a:p>
          <a:p>
            <a:r>
              <a:rPr lang="en-US" sz="2000" dirty="0">
                <a:latin typeface="Times New Roman" panose="02020603050405020304" pitchFamily="18" charset="0"/>
                <a:cs typeface="Times New Roman" panose="02020603050405020304" pitchFamily="18" charset="0"/>
              </a:rPr>
              <a:t>education institutions and entities on requirements in the Principles of</a:t>
            </a:r>
          </a:p>
          <a:p>
            <a:r>
              <a:rPr lang="en-US" sz="2000" dirty="0">
                <a:latin typeface="Times New Roman" panose="02020603050405020304" pitchFamily="18" charset="0"/>
                <a:cs typeface="Times New Roman" panose="02020603050405020304" pitchFamily="18" charset="0"/>
              </a:rPr>
              <a:t>Accreditation: Foundations for Quality Enhancement. These requirements apply </a:t>
            </a:r>
            <a:r>
              <a:rPr lang="en-US" sz="2000" dirty="0" smtClean="0">
                <a:latin typeface="Times New Roman" panose="02020603050405020304" pitchFamily="18" charset="0"/>
                <a:cs typeface="Times New Roman" panose="02020603050405020304" pitchFamily="18" charset="0"/>
              </a:rPr>
              <a:t>to all </a:t>
            </a:r>
            <a:r>
              <a:rPr lang="en-US" sz="2000" dirty="0">
                <a:latin typeface="Times New Roman" panose="02020603050405020304" pitchFamily="18" charset="0"/>
                <a:cs typeface="Times New Roman" panose="02020603050405020304" pitchFamily="18" charset="0"/>
              </a:rPr>
              <a:t>institutional programs and services, wherever located or however </a:t>
            </a:r>
            <a:r>
              <a:rPr lang="en-US" sz="2000" dirty="0" smtClean="0">
                <a:latin typeface="Times New Roman" panose="02020603050405020304" pitchFamily="18" charset="0"/>
                <a:cs typeface="Times New Roman" panose="02020603050405020304" pitchFamily="18" charset="0"/>
              </a:rPr>
              <a:t>delivered. </a:t>
            </a:r>
            <a:r>
              <a:rPr lang="en-US" sz="2000" b="1" dirty="0" smtClean="0">
                <a:latin typeface="Times New Roman" panose="02020603050405020304" pitchFamily="18" charset="0"/>
                <a:cs typeface="Times New Roman" panose="02020603050405020304" pitchFamily="18" charset="0"/>
              </a:rPr>
              <a:t>This </a:t>
            </a:r>
            <a:r>
              <a:rPr lang="en-US" sz="2000" b="1" dirty="0">
                <a:latin typeface="Times New Roman" panose="02020603050405020304" pitchFamily="18" charset="0"/>
                <a:cs typeface="Times New Roman" panose="02020603050405020304" pitchFamily="18" charset="0"/>
              </a:rPr>
              <a:t>includes programs offered through distance and correspondence </a:t>
            </a:r>
            <a:r>
              <a:rPr lang="en-US" sz="2000" b="1" dirty="0" smtClean="0">
                <a:latin typeface="Times New Roman" panose="02020603050405020304" pitchFamily="18" charset="0"/>
                <a:cs typeface="Times New Roman" panose="02020603050405020304" pitchFamily="18" charset="0"/>
              </a:rPr>
              <a:t>education, off-campus </a:t>
            </a:r>
            <a:r>
              <a:rPr lang="en-US" sz="2000" b="1" dirty="0">
                <a:latin typeface="Times New Roman" panose="02020603050405020304" pitchFamily="18" charset="0"/>
                <a:cs typeface="Times New Roman" panose="02020603050405020304" pitchFamily="18" charset="0"/>
              </a:rPr>
              <a:t>sites, and branch campuses.</a:t>
            </a:r>
          </a:p>
        </p:txBody>
      </p:sp>
      <p:sp>
        <p:nvSpPr>
          <p:cNvPr id="4" name="TextBox 3"/>
          <p:cNvSpPr txBox="1"/>
          <p:nvPr/>
        </p:nvSpPr>
        <p:spPr>
          <a:xfrm>
            <a:off x="1276054" y="1276955"/>
            <a:ext cx="8971919" cy="1323439"/>
          </a:xfrm>
          <a:prstGeom prst="rect">
            <a:avLst/>
          </a:prstGeom>
          <a:noFill/>
        </p:spPr>
        <p:txBody>
          <a:bodyPr wrap="square" rtlCol="0">
            <a:spAutoFit/>
          </a:bodyPr>
          <a:lstStyle/>
          <a:p>
            <a:pPr algn="ctr"/>
            <a:r>
              <a:rPr lang="en-US"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The following text was extracted from page 5 of the </a:t>
            </a:r>
            <a:r>
              <a:rPr lang="en-US" sz="3200" i="1" dirty="0">
                <a:latin typeface="Times New Roman" panose="02020603050405020304" pitchFamily="18" charset="0"/>
                <a:cs typeface="Times New Roman" panose="02020603050405020304" pitchFamily="18" charset="0"/>
              </a:rPr>
              <a:t>Principles of Accreditation</a:t>
            </a:r>
            <a:r>
              <a:rPr lang="en-US" sz="3200" dirty="0">
                <a:latin typeface="Times New Roman" panose="02020603050405020304" pitchFamily="18" charset="0"/>
                <a:cs typeface="Times New Roman" panose="02020603050405020304" pitchFamily="18" charset="0"/>
              </a:rPr>
              <a:t>:</a:t>
            </a:r>
          </a:p>
          <a:p>
            <a:r>
              <a:rPr lang="en-US" sz="1600" i="1" dirty="0" smtClean="0">
                <a:latin typeface="Times New Roman" panose="02020603050405020304" pitchFamily="18" charset="0"/>
                <a:cs typeface="Times New Roman" panose="02020603050405020304" pitchFamily="18" charset="0"/>
              </a:rPr>
              <a:t>                        </a:t>
            </a:r>
            <a:endParaRPr lang="en-US" sz="3200" i="1" dirty="0">
              <a:latin typeface="Times New Roman" panose="02020603050405020304" pitchFamily="18" charset="0"/>
              <a:cs typeface="Times New Roman" panose="02020603050405020304" pitchFamily="18" charset="0"/>
            </a:endParaRPr>
          </a:p>
        </p:txBody>
      </p:sp>
      <p:sp>
        <p:nvSpPr>
          <p:cNvPr id="5" name="Footer Placeholder 4"/>
          <p:cNvSpPr>
            <a:spLocks noGrp="1"/>
          </p:cNvSpPr>
          <p:nvPr>
            <p:ph type="ftr" sz="quarter" idx="11"/>
          </p:nvPr>
        </p:nvSpPr>
        <p:spPr>
          <a:xfrm>
            <a:off x="4063538" y="6327890"/>
            <a:ext cx="4114800" cy="365125"/>
          </a:xfrm>
        </p:spPr>
        <p:txBody>
          <a:bodyPr/>
          <a:lstStyle/>
          <a:p>
            <a:r>
              <a:rPr lang="en-US" smtClean="0"/>
              <a:t>Office of Institutional Planning, Research, and Effectiveness</a:t>
            </a:r>
            <a:endParaRPr lang="en-US"/>
          </a:p>
        </p:txBody>
      </p:sp>
      <p:sp>
        <p:nvSpPr>
          <p:cNvPr id="6" name="Slide Number Placeholder 5"/>
          <p:cNvSpPr>
            <a:spLocks noGrp="1"/>
          </p:cNvSpPr>
          <p:nvPr>
            <p:ph type="sldNum" sz="quarter" idx="12"/>
          </p:nvPr>
        </p:nvSpPr>
        <p:spPr/>
        <p:txBody>
          <a:bodyPr/>
          <a:lstStyle/>
          <a:p>
            <a:fld id="{6B09ED81-5FA5-4C48-9C7B-87CDDFF50C99}" type="slidenum">
              <a:rPr lang="en-US" smtClean="0"/>
              <a:t>8</a:t>
            </a:fld>
            <a:endParaRPr lang="en-US"/>
          </a:p>
        </p:txBody>
      </p:sp>
    </p:spTree>
    <p:extLst>
      <p:ext uri="{BB962C8B-B14F-4D97-AF65-F5344CB8AC3E}">
        <p14:creationId xmlns:p14="http://schemas.microsoft.com/office/powerpoint/2010/main" val="13897367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4737" y="31751"/>
            <a:ext cx="10388908" cy="648428"/>
          </a:xfrm>
        </p:spPr>
        <p:txBody>
          <a:bodyPr>
            <a:normAutofit fontScale="90000"/>
          </a:bodyPr>
          <a:lstStyle/>
          <a:p>
            <a:r>
              <a:rPr lang="en-US" i="1" dirty="0">
                <a:latin typeface="Times New Roman" panose="02020603050405020304" pitchFamily="18" charset="0"/>
                <a:cs typeface="Times New Roman" panose="02020603050405020304" pitchFamily="18" charset="0"/>
              </a:rPr>
              <a:t>Assessment Results</a:t>
            </a: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134737" cy="1360358"/>
          </a:xfrm>
          <a:prstGeom prst="rect">
            <a:avLst/>
          </a:prstGeom>
        </p:spPr>
      </p:pic>
      <p:sp>
        <p:nvSpPr>
          <p:cNvPr id="8" name="Footer Placeholder 7"/>
          <p:cNvSpPr>
            <a:spLocks noGrp="1"/>
          </p:cNvSpPr>
          <p:nvPr>
            <p:ph type="ftr" sz="quarter" idx="11"/>
          </p:nvPr>
        </p:nvSpPr>
        <p:spPr/>
        <p:txBody>
          <a:bodyPr/>
          <a:lstStyle/>
          <a:p>
            <a:r>
              <a:rPr lang="en-US" smtClean="0"/>
              <a:t>Office of Institutional Planning, Research, and Effectiveness</a:t>
            </a:r>
            <a:endParaRPr lang="en-US"/>
          </a:p>
        </p:txBody>
      </p:sp>
      <p:sp>
        <p:nvSpPr>
          <p:cNvPr id="9" name="Slide Number Placeholder 8"/>
          <p:cNvSpPr>
            <a:spLocks noGrp="1"/>
          </p:cNvSpPr>
          <p:nvPr>
            <p:ph type="sldNum" sz="quarter" idx="12"/>
          </p:nvPr>
        </p:nvSpPr>
        <p:spPr/>
        <p:txBody>
          <a:bodyPr/>
          <a:lstStyle/>
          <a:p>
            <a:fld id="{6B09ED81-5FA5-4C48-9C7B-87CDDFF50C99}" type="slidenum">
              <a:rPr lang="en-US" smtClean="0"/>
              <a:t>9</a:t>
            </a:fld>
            <a:endParaRPr lang="en-US"/>
          </a:p>
        </p:txBody>
      </p:sp>
      <p:sp>
        <p:nvSpPr>
          <p:cNvPr id="3" name="TextBox 2"/>
          <p:cNvSpPr txBox="1"/>
          <p:nvPr/>
        </p:nvSpPr>
        <p:spPr>
          <a:xfrm>
            <a:off x="1676400" y="1360357"/>
            <a:ext cx="9236242" cy="1754326"/>
          </a:xfrm>
          <a:prstGeom prst="rect">
            <a:avLst/>
          </a:prstGeom>
          <a:noFill/>
        </p:spPr>
        <p:txBody>
          <a:bodyPr wrap="square" rtlCol="0">
            <a:spAutoFit/>
          </a:bodyPr>
          <a:lstStyle/>
          <a:p>
            <a:r>
              <a:rPr lang="en-US" dirty="0"/>
              <a:t>Who was involved in your program/unit review of the findings from your analysis of student learning assessment data? When did the review process take place? </a:t>
            </a:r>
            <a:endParaRPr lang="en-US" dirty="0" smtClean="0"/>
          </a:p>
          <a:p>
            <a:endParaRPr lang="en-US" dirty="0"/>
          </a:p>
          <a:p>
            <a:endParaRPr lang="en-US" dirty="0" smtClean="0"/>
          </a:p>
          <a:p>
            <a:r>
              <a:rPr lang="en-US" dirty="0"/>
              <a:t>If the case, have the reviewers’ recommendations from the previous year report been addressed? </a:t>
            </a:r>
          </a:p>
        </p:txBody>
      </p:sp>
    </p:spTree>
    <p:extLst>
      <p:ext uri="{BB962C8B-B14F-4D97-AF65-F5344CB8AC3E}">
        <p14:creationId xmlns:p14="http://schemas.microsoft.com/office/powerpoint/2010/main" val="17935138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081A554AB53A247A528FB3C397E207C" ma:contentTypeVersion="1" ma:contentTypeDescription="Create a new document." ma:contentTypeScope="" ma:versionID="1ccfb36e76dc018b9adedb1b1c76a135">
  <xsd:schema xmlns:xsd="http://www.w3.org/2001/XMLSchema" xmlns:xs="http://www.w3.org/2001/XMLSchema" xmlns:p="http://schemas.microsoft.com/office/2006/metadata/properties" xmlns:ns1="http://schemas.microsoft.com/sharepoint/v3" targetNamespace="http://schemas.microsoft.com/office/2006/metadata/properties" ma:root="true" ma:fieldsID="a447206dab0015f8b9f8924535193e8c"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ABC5A094-4572-4344-9B32-A60C25310DCC}"/>
</file>

<file path=customXml/itemProps2.xml><?xml version="1.0" encoding="utf-8"?>
<ds:datastoreItem xmlns:ds="http://schemas.openxmlformats.org/officeDocument/2006/customXml" ds:itemID="{9D2E1BAC-6F4C-4A21-BAA1-1098B144782E}"/>
</file>

<file path=customXml/itemProps3.xml><?xml version="1.0" encoding="utf-8"?>
<ds:datastoreItem xmlns:ds="http://schemas.openxmlformats.org/officeDocument/2006/customXml" ds:itemID="{FA2BFBE4-F3FC-409C-8363-B27B7876AC7C}"/>
</file>

<file path=docProps/app.xml><?xml version="1.0" encoding="utf-8"?>
<Properties xmlns="http://schemas.openxmlformats.org/officeDocument/2006/extended-properties" xmlns:vt="http://schemas.openxmlformats.org/officeDocument/2006/docPropsVTypes">
  <TotalTime>33629</TotalTime>
  <Words>1680</Words>
  <Application>Microsoft Office PowerPoint</Application>
  <PresentationFormat>Widescreen</PresentationFormat>
  <Paragraphs>247</Paragraphs>
  <Slides>16</Slides>
  <Notes>16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Calibri Light</vt:lpstr>
      <vt:lpstr>Times</vt:lpstr>
      <vt:lpstr>Times New Roman</vt:lpstr>
      <vt:lpstr>Office Theme</vt:lpstr>
      <vt:lpstr>Fall Departmental Assessment Workshop</vt:lpstr>
      <vt:lpstr>Assessment Steps</vt:lpstr>
      <vt:lpstr>Student Learning Outcomes</vt:lpstr>
      <vt:lpstr>Assessment Measures</vt:lpstr>
      <vt:lpstr>Assessment Measures Direct Measures of Student Learning</vt:lpstr>
      <vt:lpstr>Assessment Measures  Indirect Measures of Student Learning</vt:lpstr>
      <vt:lpstr>Assessment Targets</vt:lpstr>
      <vt:lpstr>Disaggregation of Data for Online   &amp; Off-Site Learners</vt:lpstr>
      <vt:lpstr>Assessment Results</vt:lpstr>
      <vt:lpstr>Use of Results</vt:lpstr>
      <vt:lpstr>Disaggregation of Data for Online   &amp; Off-Site Learners</vt:lpstr>
      <vt:lpstr>Faculty</vt:lpstr>
      <vt:lpstr>Assessment Coordinators</vt:lpstr>
      <vt:lpstr>OIPRE Assessment Inventory &amp; Audit</vt:lpstr>
      <vt:lpstr>OIPRE Spring 2018 Workshops</vt:lpstr>
      <vt:lpstr>OIPRE Contact Information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Annual Outcomes Assessment Report Workshop: Academic Programs</dc:title>
  <dc:creator>User</dc:creator>
  <cp:lastModifiedBy>Brianna Davis</cp:lastModifiedBy>
  <cp:revision>85</cp:revision>
  <cp:lastPrinted>2017-10-31T17:06:44Z</cp:lastPrinted>
  <dcterms:created xsi:type="dcterms:W3CDTF">2017-08-24T15:25:32Z</dcterms:created>
  <dcterms:modified xsi:type="dcterms:W3CDTF">2017-12-04T19:48:12Z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0x0101007081A554AB53A247A528FB3C397E207C</vt:lpwstr>
  </property>
</Properties>
</file>